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1FD63-D71A-4BFA-B897-70261683266E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C21F0-C227-41C0-8447-21FD4BDB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8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C21F0-C227-41C0-8447-21FD4BDB9F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9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9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9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3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7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5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5E5A-D405-49B9-9A5F-201702E125D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B2A4B-2E2C-484A-BDD7-679B86E5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1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0" dirty="0" smtClean="0">
                <a:effectLst/>
                <a:latin typeface="Helvetica Neue"/>
              </a:rPr>
              <a:t>«И </a:t>
            </a:r>
            <a:r>
              <a:rPr lang="ru-RU" b="0" i="0" dirty="0" err="1" smtClean="0">
                <a:effectLst/>
                <a:latin typeface="Helvetica Neue"/>
              </a:rPr>
              <a:t>ний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сме</a:t>
            </a:r>
            <a:r>
              <a:rPr lang="ru-RU" b="0" i="0" dirty="0" smtClean="0">
                <a:effectLst/>
                <a:latin typeface="Helvetica Neue"/>
              </a:rPr>
              <a:t> дали </a:t>
            </a:r>
            <a:r>
              <a:rPr lang="ru-RU" b="0" i="0" dirty="0" err="1" smtClean="0">
                <a:effectLst/>
                <a:latin typeface="Helvetica Neue"/>
              </a:rPr>
              <a:t>нещо</a:t>
            </a:r>
            <a:r>
              <a:rPr lang="ru-RU" b="0" i="0" dirty="0" smtClean="0">
                <a:effectLst/>
                <a:latin typeface="Helvetica Neue"/>
              </a:rPr>
              <a:t> на </a:t>
            </a:r>
            <a:r>
              <a:rPr lang="ru-RU" b="0" i="0" dirty="0" smtClean="0">
                <a:effectLst/>
                <a:latin typeface="Helvetica Neue"/>
              </a:rPr>
              <a:t>света»</a:t>
            </a:r>
            <a:endParaRPr lang="ru-RU" b="0" i="0" dirty="0">
              <a:effectLst/>
              <a:latin typeface="Helvetica Neue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bg-BG" dirty="0" smtClean="0"/>
          </a:p>
          <a:p>
            <a:r>
              <a:rPr lang="bg-BG" dirty="0" smtClean="0"/>
              <a:t>В ЧЕСТ НА НАЦИОНАЛНИЯ ПРАЗНИК -3 МАРТ</a:t>
            </a:r>
            <a:endParaRPr lang="bg-BG" dirty="0"/>
          </a:p>
          <a:p>
            <a:r>
              <a:rPr lang="bg-BG" dirty="0" smtClean="0"/>
              <a:t>ШЕСТА ГРУПА </a:t>
            </a:r>
            <a:r>
              <a:rPr lang="bg-BG" dirty="0" smtClean="0"/>
              <a:t>ГЦОУД- ОРЕС</a:t>
            </a:r>
            <a:endParaRPr lang="bg-BG" dirty="0" smtClean="0"/>
          </a:p>
          <a:p>
            <a:r>
              <a:rPr lang="bg-BG" dirty="0" smtClean="0"/>
              <a:t>ОУ“ Свети Паисий хилендарски“ с. Краище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76676"/>
      </p:ext>
    </p:extLst>
  </p:cSld>
  <p:clrMapOvr>
    <a:masterClrMapping/>
  </p:clrMapOvr>
  <p:transition spd="med" advTm="5123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+mn-lt"/>
              </a:rPr>
              <a:t>С </a:t>
            </a:r>
            <a:r>
              <a:rPr lang="ru-RU" sz="2800" dirty="0">
                <a:solidFill>
                  <a:prstClr val="black"/>
                </a:solidFill>
                <a:latin typeface="+mn-lt"/>
              </a:rPr>
              <a:t>КАКВО ОЩЕ ДА СЕ ГОРДЕЕМ</a:t>
            </a:r>
            <a:r>
              <a:rPr lang="ru-RU" sz="2800" dirty="0" smtClean="0">
                <a:solidFill>
                  <a:prstClr val="black"/>
                </a:solidFill>
                <a:latin typeface="+mn-lt"/>
              </a:rPr>
              <a:t>?</a:t>
            </a:r>
            <a:r>
              <a:rPr lang="ru-RU" sz="2800" dirty="0">
                <a:solidFill>
                  <a:srgbClr val="3B3835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rgbClr val="3B3835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rgbClr val="3B3835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latin typeface="+mn-lt"/>
                <a:ea typeface="+mn-ea"/>
                <a:cs typeface="+mn-cs"/>
              </a:rPr>
              <a:t>С </a:t>
            </a:r>
            <a:r>
              <a:rPr lang="ru-RU" sz="2800" dirty="0" err="1">
                <a:latin typeface="+mn-lt"/>
                <a:ea typeface="+mn-ea"/>
                <a:cs typeface="+mn-cs"/>
              </a:rPr>
              <a:t>природните</a:t>
            </a:r>
            <a:r>
              <a:rPr lang="ru-RU" sz="2800" dirty="0"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latin typeface="+mn-lt"/>
                <a:ea typeface="+mn-ea"/>
                <a:cs typeface="+mn-cs"/>
              </a:rPr>
              <a:t>красоти</a:t>
            </a:r>
            <a:r>
              <a:rPr lang="ru-RU" sz="2800" dirty="0">
                <a:latin typeface="+mn-lt"/>
                <a:ea typeface="+mn-ea"/>
                <a:cs typeface="+mn-cs"/>
              </a:rPr>
              <a:t> на Бълга</a:t>
            </a:r>
            <a:r>
              <a:rPr lang="ru-RU" sz="2800" dirty="0">
                <a:solidFill>
                  <a:srgbClr val="3B3835"/>
                </a:solidFill>
                <a:latin typeface="+mn-lt"/>
                <a:ea typeface="+mn-ea"/>
                <a:cs typeface="+mn-cs"/>
              </a:rPr>
              <a:t>рия </a:t>
            </a:r>
            <a:endParaRPr lang="en-US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effectLst/>
                <a:latin typeface="Helvetica Neue"/>
              </a:rPr>
              <a:t>С </a:t>
            </a:r>
            <a:r>
              <a:rPr lang="ru-RU" b="0" i="0" dirty="0" err="1" smtClean="0">
                <a:effectLst/>
                <a:latin typeface="Helvetica Neue"/>
              </a:rPr>
              <a:t>природните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красоти</a:t>
            </a:r>
            <a:r>
              <a:rPr lang="ru-RU" b="0" i="0" dirty="0" smtClean="0">
                <a:effectLst/>
                <a:latin typeface="Helvetica Neue"/>
              </a:rPr>
              <a:t> на България</a:t>
            </a:r>
            <a:r>
              <a:rPr lang="ru-RU" dirty="0">
                <a:latin typeface="Helvetica Neue"/>
              </a:rPr>
              <a:t> </a:t>
            </a:r>
            <a:r>
              <a:rPr lang="ru-RU" dirty="0" smtClean="0">
                <a:latin typeface="Helvetica Neue"/>
              </a:rPr>
              <a:t>: </a:t>
            </a:r>
          </a:p>
          <a:p>
            <a:pPr marL="0" indent="0">
              <a:buNone/>
            </a:pPr>
            <a:r>
              <a:rPr lang="ru-RU" dirty="0" err="1" smtClean="0">
                <a:latin typeface="Helvetica Neue"/>
              </a:rPr>
              <a:t>с</a:t>
            </a:r>
            <a:r>
              <a:rPr lang="ru-RU" b="0" i="0" dirty="0" err="1" smtClean="0">
                <a:effectLst/>
                <a:latin typeface="Helvetica Neue"/>
              </a:rPr>
              <a:t>кални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феномени</a:t>
            </a:r>
            <a:r>
              <a:rPr lang="ru-RU" b="0" i="0" dirty="0" smtClean="0">
                <a:effectLst/>
                <a:latin typeface="Helvetica Neue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latin typeface="Helvetica Neue"/>
              </a:rPr>
              <a:t>п</a:t>
            </a:r>
            <a:r>
              <a:rPr lang="ru-RU" b="0" i="0" dirty="0" err="1" smtClean="0">
                <a:effectLst/>
                <a:latin typeface="Helvetica Neue"/>
              </a:rPr>
              <a:t>ещери</a:t>
            </a:r>
            <a:r>
              <a:rPr lang="ru-RU" b="0" i="0" dirty="0" smtClean="0">
                <a:effectLst/>
                <a:latin typeface="Helvetica Neue"/>
              </a:rPr>
              <a:t>  </a:t>
            </a:r>
          </a:p>
          <a:p>
            <a:pPr marL="0" indent="0">
              <a:buNone/>
            </a:pPr>
            <a:r>
              <a:rPr lang="ru-RU" dirty="0" err="1">
                <a:latin typeface="Helvetica Neue"/>
              </a:rPr>
              <a:t>в</a:t>
            </a:r>
            <a:r>
              <a:rPr lang="ru-RU" b="0" i="0" dirty="0" err="1" smtClean="0">
                <a:effectLst/>
                <a:latin typeface="Helvetica Neue"/>
              </a:rPr>
              <a:t>одопади</a:t>
            </a:r>
            <a:r>
              <a:rPr lang="ru-RU" b="0" i="0" dirty="0" smtClean="0">
                <a:effectLst/>
                <a:latin typeface="Helvetica Neue"/>
              </a:rPr>
              <a:t>  </a:t>
            </a:r>
          </a:p>
          <a:p>
            <a:pPr marL="0" indent="0">
              <a:buNone/>
            </a:pPr>
            <a:r>
              <a:rPr lang="ru-RU" dirty="0" err="1">
                <a:latin typeface="Helvetica Neue"/>
              </a:rPr>
              <a:t>е</a:t>
            </a:r>
            <a:r>
              <a:rPr lang="ru-RU" b="0" i="0" dirty="0" err="1" smtClean="0">
                <a:effectLst/>
                <a:latin typeface="Helvetica Neue"/>
              </a:rPr>
              <a:t>зера</a:t>
            </a:r>
            <a:r>
              <a:rPr lang="ru-RU" b="0" i="0" dirty="0" smtClean="0">
                <a:effectLst/>
                <a:latin typeface="Helvetica Neue"/>
              </a:rPr>
              <a:t> и реки </a:t>
            </a:r>
          </a:p>
          <a:p>
            <a:pPr marL="0" indent="0">
              <a:buNone/>
            </a:pPr>
            <a:r>
              <a:rPr lang="ru-RU" dirty="0" err="1">
                <a:latin typeface="Helvetica Neue"/>
              </a:rPr>
              <a:t>к</a:t>
            </a:r>
            <a:r>
              <a:rPr lang="ru-RU" b="0" i="0" dirty="0" err="1" smtClean="0">
                <a:effectLst/>
                <a:latin typeface="Helvetica Neue"/>
              </a:rPr>
              <a:t>расиви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планини</a:t>
            </a:r>
            <a:r>
              <a:rPr lang="ru-RU" b="0" i="0" dirty="0" smtClean="0">
                <a:effectLst/>
                <a:latin typeface="Helvetica Neue"/>
              </a:rPr>
              <a:t> и </a:t>
            </a:r>
            <a:r>
              <a:rPr lang="ru-RU" b="0" i="0" dirty="0" err="1" smtClean="0">
                <a:effectLst/>
                <a:latin typeface="Helvetica Neue"/>
              </a:rPr>
              <a:t>равнини</a:t>
            </a:r>
            <a:r>
              <a:rPr lang="ru-RU" b="0" i="0" dirty="0" smtClean="0">
                <a:effectLst/>
                <a:latin typeface="Helvetica Neue"/>
              </a:rPr>
              <a:t>  </a:t>
            </a:r>
          </a:p>
          <a:p>
            <a:pPr marL="0" indent="0">
              <a:buNone/>
            </a:pPr>
            <a:r>
              <a:rPr lang="ru-RU" b="0" i="0" dirty="0" smtClean="0">
                <a:effectLst/>
                <a:latin typeface="Helvetica Neue"/>
              </a:rPr>
              <a:t>Черно море и </a:t>
            </a:r>
            <a:r>
              <a:rPr lang="ru-RU" b="0" i="0" dirty="0" err="1" smtClean="0">
                <a:effectLst/>
                <a:latin typeface="Helvetica Neue"/>
              </a:rPr>
              <a:t>още</a:t>
            </a:r>
            <a:r>
              <a:rPr lang="ru-RU" b="0" i="0" dirty="0" smtClean="0">
                <a:effectLst/>
                <a:latin typeface="Helvetica Neue"/>
              </a:rPr>
              <a:t> много </a:t>
            </a:r>
            <a:r>
              <a:rPr lang="ru-RU" b="0" i="0" dirty="0" err="1" smtClean="0">
                <a:effectLst/>
                <a:latin typeface="Helvetica Neue"/>
              </a:rPr>
              <a:t>други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636" y="2307090"/>
            <a:ext cx="4732564" cy="26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1"/>
    </mc:Choice>
    <mc:Fallback xmlns="">
      <p:transition spd="slow" advTm="568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dirty="0" smtClean="0"/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С КАКВО ОЩЕ ДА СЕ ГОРДЕЕМ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историческото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си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минало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6"/>
          </a:xfrm>
        </p:spPr>
        <p:txBody>
          <a:bodyPr/>
          <a:lstStyle/>
          <a:p>
            <a:r>
              <a:rPr lang="ru-RU" sz="2400" dirty="0" smtClean="0"/>
              <a:t>България е </a:t>
            </a:r>
            <a:r>
              <a:rPr lang="ru-RU" sz="2400" dirty="0" err="1" smtClean="0"/>
              <a:t>една</a:t>
            </a:r>
            <a:r>
              <a:rPr lang="ru-RU" sz="2400" dirty="0" smtClean="0"/>
              <a:t> от </a:t>
            </a:r>
            <a:r>
              <a:rPr lang="ru-RU" sz="2400" dirty="0" err="1" smtClean="0"/>
              <a:t>най</a:t>
            </a:r>
            <a:r>
              <a:rPr lang="ru-RU" sz="2400" dirty="0" smtClean="0"/>
              <a:t>-старите европейски </a:t>
            </a:r>
            <a:r>
              <a:rPr lang="ru-RU" sz="2400" dirty="0" err="1" smtClean="0"/>
              <a:t>държави</a:t>
            </a:r>
            <a:r>
              <a:rPr lang="ru-RU" sz="2400" dirty="0" smtClean="0"/>
              <a:t> и е </a:t>
            </a:r>
            <a:r>
              <a:rPr lang="ru-RU" sz="2400" dirty="0" err="1" smtClean="0"/>
              <a:t>единствената</a:t>
            </a:r>
            <a:r>
              <a:rPr lang="ru-RU" sz="2400" dirty="0" smtClean="0"/>
              <a:t>, </a:t>
            </a:r>
            <a:r>
              <a:rPr lang="ru-RU" sz="2400" dirty="0" err="1" smtClean="0"/>
              <a:t>която</a:t>
            </a:r>
            <a:r>
              <a:rPr lang="ru-RU" sz="2400" dirty="0" smtClean="0"/>
              <a:t> не е </a:t>
            </a:r>
            <a:r>
              <a:rPr lang="ru-RU" sz="2400" dirty="0" err="1" smtClean="0"/>
              <a:t>променила</a:t>
            </a:r>
            <a:r>
              <a:rPr lang="ru-RU" sz="2400" dirty="0" smtClean="0"/>
              <a:t> </a:t>
            </a:r>
            <a:r>
              <a:rPr lang="ru-RU" sz="2400" dirty="0" err="1" smtClean="0"/>
              <a:t>името</a:t>
            </a:r>
            <a:r>
              <a:rPr lang="ru-RU" sz="2400" dirty="0" smtClean="0"/>
              <a:t> си от </a:t>
            </a:r>
            <a:r>
              <a:rPr lang="ru-RU" sz="2400" dirty="0" err="1" smtClean="0"/>
              <a:t>самото</a:t>
            </a:r>
            <a:r>
              <a:rPr lang="ru-RU" sz="2400" dirty="0" smtClean="0"/>
              <a:t> си </a:t>
            </a:r>
            <a:r>
              <a:rPr lang="ru-RU" sz="2400" dirty="0" err="1" smtClean="0"/>
              <a:t>основаване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Златното </a:t>
            </a:r>
            <a:r>
              <a:rPr lang="ru-RU" sz="2400" dirty="0" err="1" smtClean="0"/>
              <a:t>съкровище</a:t>
            </a:r>
            <a:r>
              <a:rPr lang="ru-RU" sz="2400" dirty="0" smtClean="0"/>
              <a:t>, </a:t>
            </a:r>
            <a:r>
              <a:rPr lang="ru-RU" sz="2400" dirty="0" err="1" smtClean="0"/>
              <a:t>открито</a:t>
            </a:r>
            <a:r>
              <a:rPr lang="ru-RU" sz="2400" dirty="0" smtClean="0"/>
              <a:t> </a:t>
            </a:r>
            <a:r>
              <a:rPr lang="ru-RU" sz="2400" dirty="0" err="1" smtClean="0"/>
              <a:t>във</a:t>
            </a:r>
            <a:r>
              <a:rPr lang="ru-RU" sz="2400" dirty="0" smtClean="0"/>
              <a:t> </a:t>
            </a:r>
            <a:r>
              <a:rPr lang="ru-RU" sz="2400" dirty="0" err="1" smtClean="0"/>
              <a:t>Варненския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некропол</a:t>
            </a:r>
            <a:r>
              <a:rPr lang="ru-RU" sz="2400" dirty="0" smtClean="0"/>
              <a:t>, е </a:t>
            </a:r>
            <a:r>
              <a:rPr lang="ru-RU" sz="2400" dirty="0" err="1" smtClean="0"/>
              <a:t>най-старото</a:t>
            </a:r>
            <a:r>
              <a:rPr lang="ru-RU" sz="2400" dirty="0" smtClean="0"/>
              <a:t> технологично </a:t>
            </a:r>
            <a:r>
              <a:rPr lang="ru-RU" sz="2400" dirty="0" err="1" smtClean="0"/>
              <a:t>обработено</a:t>
            </a:r>
            <a:r>
              <a:rPr lang="ru-RU" sz="2400" dirty="0" smtClean="0"/>
              <a:t> злато в света, </a:t>
            </a:r>
            <a:r>
              <a:rPr lang="ru-RU" sz="2400" dirty="0" err="1" smtClean="0"/>
              <a:t>като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датира</a:t>
            </a:r>
            <a:r>
              <a:rPr lang="ru-RU" sz="2400" dirty="0" smtClean="0"/>
              <a:t> от 5000 г. </a:t>
            </a:r>
            <a:r>
              <a:rPr lang="ru-RU" sz="2400" dirty="0" err="1" smtClean="0"/>
              <a:t>пр.Хр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България е </a:t>
            </a:r>
            <a:r>
              <a:rPr lang="ru-RU" sz="2400" dirty="0" err="1" smtClean="0"/>
              <a:t>третата</a:t>
            </a:r>
            <a:r>
              <a:rPr lang="ru-RU" sz="2400" dirty="0" smtClean="0"/>
              <a:t> страна в Европа, след Италия и </a:t>
            </a:r>
            <a:r>
              <a:rPr lang="ru-RU" sz="2400" dirty="0" err="1" smtClean="0"/>
              <a:t>Гърция</a:t>
            </a:r>
            <a:r>
              <a:rPr lang="ru-RU" sz="2400" dirty="0" smtClean="0"/>
              <a:t>, по </a:t>
            </a:r>
            <a:r>
              <a:rPr lang="ru-RU" sz="2400" dirty="0" err="1" smtClean="0"/>
              <a:t>брой</a:t>
            </a:r>
            <a:r>
              <a:rPr lang="ru-RU" sz="2400" dirty="0" smtClean="0"/>
              <a:t> и </a:t>
            </a:r>
            <a:r>
              <a:rPr lang="ru-RU" sz="2400" dirty="0" err="1" smtClean="0"/>
              <a:t>значимост</a:t>
            </a:r>
            <a:r>
              <a:rPr lang="ru-RU" sz="2400" dirty="0" smtClean="0"/>
              <a:t> на исторически и археологически </a:t>
            </a:r>
            <a:r>
              <a:rPr lang="ru-RU" sz="2400" dirty="0" err="1" smtClean="0"/>
              <a:t>паметници</a:t>
            </a:r>
            <a:r>
              <a:rPr lang="ru-RU" sz="2400" dirty="0" smtClean="0"/>
              <a:t> и находки</a:t>
            </a:r>
          </a:p>
          <a:p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80" y="3995510"/>
            <a:ext cx="2440515" cy="183038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38" y="3871228"/>
            <a:ext cx="2766041" cy="19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7"/>
    </mc:Choice>
    <mc:Fallback xmlns="">
      <p:transition spd="slow" advTm="732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dirty="0" smtClean="0">
                <a:solidFill>
                  <a:prstClr val="black"/>
                </a:solidFill>
                <a:latin typeface="Calibri" panose="020F0502020204030204"/>
              </a:rPr>
              <a:t>                                       С </a:t>
            </a:r>
            <a:r>
              <a:rPr lang="ru-RU" sz="2500" dirty="0">
                <a:solidFill>
                  <a:prstClr val="black"/>
                </a:solidFill>
                <a:latin typeface="Calibri" panose="020F0502020204030204"/>
              </a:rPr>
              <a:t>КАКВО ОЩЕ ДА СЕ ГОРДЕЕМ</a:t>
            </a:r>
            <a:r>
              <a:rPr lang="ru-RU" sz="25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  <a:br>
              <a:rPr lang="ru-RU" sz="25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500" dirty="0" smtClean="0">
                <a:solidFill>
                  <a:prstClr val="black"/>
                </a:solidFill>
                <a:latin typeface="Calibri" panose="020F0502020204030204"/>
              </a:rPr>
              <a:t>                                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Спасяването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 българските евреи</a:t>
            </a:r>
            <a:r>
              <a:rPr lang="ru-RU" sz="25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 err="1" smtClean="0"/>
              <a:t>време</a:t>
            </a:r>
            <a:r>
              <a:rPr lang="ru-RU" dirty="0" smtClean="0"/>
              <a:t> на </a:t>
            </a:r>
            <a:r>
              <a:rPr lang="ru-RU" dirty="0" err="1" smtClean="0"/>
              <a:t>Втората</a:t>
            </a:r>
            <a:r>
              <a:rPr lang="ru-RU" dirty="0" smtClean="0"/>
              <a:t> </a:t>
            </a:r>
            <a:r>
              <a:rPr lang="ru-RU" dirty="0" err="1" smtClean="0"/>
              <a:t>световна</a:t>
            </a:r>
            <a:r>
              <a:rPr lang="ru-RU" dirty="0" smtClean="0"/>
              <a:t> война България е </a:t>
            </a:r>
            <a:r>
              <a:rPr lang="ru-RU" dirty="0" err="1" smtClean="0"/>
              <a:t>съюзник</a:t>
            </a:r>
            <a:r>
              <a:rPr lang="ru-RU" dirty="0" smtClean="0"/>
              <a:t> на </a:t>
            </a:r>
            <a:r>
              <a:rPr lang="ru-RU" dirty="0" err="1" smtClean="0"/>
              <a:t>хитлеристка</a:t>
            </a:r>
            <a:r>
              <a:rPr lang="ru-RU" dirty="0" smtClean="0"/>
              <a:t> Германия. </a:t>
            </a:r>
            <a:r>
              <a:rPr lang="ru-RU" dirty="0" err="1" smtClean="0"/>
              <a:t>Хитлер</a:t>
            </a:r>
            <a:r>
              <a:rPr lang="ru-RU" dirty="0" smtClean="0"/>
              <a:t> </a:t>
            </a:r>
            <a:r>
              <a:rPr lang="ru-RU" dirty="0" err="1" smtClean="0"/>
              <a:t>настоява</a:t>
            </a:r>
            <a:r>
              <a:rPr lang="ru-RU" dirty="0" smtClean="0"/>
              <a:t> българските евреи да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депортирани</a:t>
            </a:r>
            <a:r>
              <a:rPr lang="ru-RU" dirty="0" smtClean="0"/>
              <a:t>, но българските </a:t>
            </a:r>
            <a:r>
              <a:rPr lang="ru-RU" dirty="0" err="1" smtClean="0"/>
              <a:t>политици</a:t>
            </a:r>
            <a:r>
              <a:rPr lang="ru-RU" dirty="0" smtClean="0"/>
              <a:t> и </a:t>
            </a:r>
            <a:r>
              <a:rPr lang="ru-RU" dirty="0" err="1" smtClean="0"/>
              <a:t>църквата</a:t>
            </a:r>
            <a:r>
              <a:rPr lang="ru-RU" dirty="0" smtClean="0"/>
              <a:t> , в </a:t>
            </a:r>
            <a:r>
              <a:rPr lang="ru-RU" dirty="0" err="1" smtClean="0"/>
              <a:t>лицето</a:t>
            </a:r>
            <a:r>
              <a:rPr lang="ru-RU" dirty="0" smtClean="0"/>
              <a:t> на </a:t>
            </a:r>
            <a:r>
              <a:rPr lang="ru-RU" dirty="0" err="1" smtClean="0"/>
              <a:t>цар</a:t>
            </a:r>
            <a:r>
              <a:rPr lang="ru-RU" dirty="0" smtClean="0"/>
              <a:t> Борис ІІІ, Димитър </a:t>
            </a:r>
            <a:r>
              <a:rPr lang="ru-RU" dirty="0" err="1" smtClean="0"/>
              <a:t>Пешев</a:t>
            </a:r>
            <a:r>
              <a:rPr lang="ru-RU" dirty="0" smtClean="0"/>
              <a:t>, митрополитите Стефан и </a:t>
            </a:r>
            <a:r>
              <a:rPr lang="ru-RU" dirty="0" err="1" smtClean="0"/>
              <a:t>Кирил</a:t>
            </a:r>
            <a:r>
              <a:rPr lang="ru-RU" dirty="0" smtClean="0"/>
              <a:t> ревностно се противопоставят. </a:t>
            </a:r>
            <a:r>
              <a:rPr lang="ru-RU" dirty="0" err="1" smtClean="0"/>
              <a:t>Така</a:t>
            </a:r>
            <a:r>
              <a:rPr lang="ru-RU" dirty="0" smtClean="0"/>
              <a:t> България </a:t>
            </a:r>
            <a:r>
              <a:rPr lang="ru-RU" dirty="0" err="1" smtClean="0"/>
              <a:t>спасява</a:t>
            </a:r>
            <a:r>
              <a:rPr lang="ru-RU" dirty="0" smtClean="0"/>
              <a:t> </a:t>
            </a:r>
            <a:r>
              <a:rPr lang="ru-RU" dirty="0" err="1" smtClean="0"/>
              <a:t>своите</a:t>
            </a:r>
            <a:r>
              <a:rPr lang="ru-RU" dirty="0" smtClean="0"/>
              <a:t> 48000 евреи.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268" y="3783467"/>
            <a:ext cx="1518554" cy="219279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59126" y="3783467"/>
            <a:ext cx="3476809" cy="22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8"/>
    </mc:Choice>
    <mc:Fallback xmlns="">
      <p:transition spd="slow" advTm="70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bg-BG" dirty="0"/>
              <a:t> </a:t>
            </a:r>
            <a:r>
              <a:rPr lang="bg-BG" dirty="0" smtClean="0"/>
              <a:t>                 </a:t>
            </a:r>
            <a:r>
              <a:rPr lang="ru-RU" sz="2500" dirty="0" smtClean="0">
                <a:solidFill>
                  <a:prstClr val="black"/>
                </a:solidFill>
                <a:latin typeface="Calibri" panose="020F0502020204030204"/>
              </a:rPr>
              <a:t>С </a:t>
            </a:r>
            <a:r>
              <a:rPr lang="ru-RU" sz="2500" dirty="0">
                <a:solidFill>
                  <a:prstClr val="black"/>
                </a:solidFill>
                <a:latin typeface="Calibri" panose="020F0502020204030204"/>
              </a:rPr>
              <a:t>КАКВО ОЩЕ ДА СЕ ГОРДЕЕМ?</a:t>
            </a:r>
            <a:br>
              <a:rPr lang="ru-RU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bg-BG" dirty="0" smtClean="0"/>
              <a:t>                      </a:t>
            </a:r>
            <a:r>
              <a:rPr lang="bg-BG" sz="2800" dirty="0" smtClean="0"/>
              <a:t>Българската азбука </a:t>
            </a:r>
            <a:endParaRPr lang="en-US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Над </a:t>
            </a:r>
            <a:r>
              <a:rPr lang="ru-RU" dirty="0"/>
              <a:t>500 </a:t>
            </a:r>
            <a:r>
              <a:rPr lang="ru-RU" dirty="0" err="1"/>
              <a:t>милиона</a:t>
            </a:r>
            <a:r>
              <a:rPr lang="ru-RU" dirty="0"/>
              <a:t> </a:t>
            </a:r>
            <a:r>
              <a:rPr lang="ru-RU" dirty="0" smtClean="0"/>
              <a:t>хора в </a:t>
            </a:r>
            <a:r>
              <a:rPr lang="ru-RU" dirty="0"/>
              <a:t>света </a:t>
            </a:r>
            <a:r>
              <a:rPr lang="ru-RU" dirty="0" err="1"/>
              <a:t>пишат</a:t>
            </a:r>
            <a:r>
              <a:rPr lang="ru-RU" dirty="0"/>
              <a:t> и </a:t>
            </a:r>
            <a:r>
              <a:rPr lang="ru-RU" dirty="0" err="1"/>
              <a:t>четат</a:t>
            </a:r>
            <a:r>
              <a:rPr lang="ru-RU" dirty="0"/>
              <a:t> с българските </a:t>
            </a:r>
            <a:r>
              <a:rPr lang="ru-RU" dirty="0" err="1" smtClean="0"/>
              <a:t>букви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лагодарение на </a:t>
            </a:r>
            <a:r>
              <a:rPr lang="ru-RU" dirty="0" err="1" smtClean="0"/>
              <a:t>азбуката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/>
              <a:t>създали българските просветители </a:t>
            </a:r>
            <a:r>
              <a:rPr lang="ru-RU" dirty="0" err="1" smtClean="0"/>
              <a:t>Кирил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Методий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92" y="3908312"/>
            <a:ext cx="2894044" cy="220912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322" y="3939268"/>
            <a:ext cx="2822984" cy="214720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927" y="3491452"/>
            <a:ext cx="4950652" cy="304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9"/>
    </mc:Choice>
    <mc:Fallback xmlns="">
      <p:transition spd="slow" advTm="655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        </a:t>
            </a:r>
            <a:br>
              <a:rPr lang="bg-BG" dirty="0" smtClean="0"/>
            </a:br>
            <a:r>
              <a:rPr lang="ru-RU" sz="3100" b="1" dirty="0" smtClean="0"/>
              <a:t>С КАКВО ОЩЕ ДА СЕ ГОРДЕЕМ?</a:t>
            </a:r>
            <a:br>
              <a:rPr lang="ru-RU" sz="3100" b="1" dirty="0" smtClean="0"/>
            </a:br>
            <a:r>
              <a:rPr lang="bg-BG" sz="3100" b="1" dirty="0" smtClean="0"/>
              <a:t>Успехите на българската армия </a:t>
            </a:r>
            <a:r>
              <a:rPr lang="bg-BG" b="1" dirty="0" smtClean="0"/>
              <a:t/>
            </a:r>
            <a:br>
              <a:rPr lang="bg-BG" b="1" dirty="0" smtClean="0"/>
            </a:b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effectLst/>
                <a:latin typeface="Helvetica Neue"/>
              </a:rPr>
              <a:t>Няма друга </a:t>
            </a:r>
            <a:r>
              <a:rPr lang="ru-RU" b="0" i="0" dirty="0" err="1" smtClean="0">
                <a:effectLst/>
                <a:latin typeface="Helvetica Neue"/>
              </a:rPr>
              <a:t>такава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държава</a:t>
            </a:r>
            <a:r>
              <a:rPr lang="ru-RU" b="0" i="0" dirty="0" smtClean="0">
                <a:effectLst/>
                <a:latin typeface="Helvetica Neue"/>
              </a:rPr>
              <a:t>, </a:t>
            </a:r>
            <a:r>
              <a:rPr lang="ru-RU" b="0" i="0" dirty="0" err="1" smtClean="0">
                <a:effectLst/>
                <a:latin typeface="Helvetica Neue"/>
              </a:rPr>
              <a:t>която</a:t>
            </a:r>
            <a:r>
              <a:rPr lang="ru-RU" b="0" i="0" dirty="0" smtClean="0">
                <a:effectLst/>
                <a:latin typeface="Helvetica Neue"/>
              </a:rPr>
              <a:t> след шест </a:t>
            </a:r>
            <a:r>
              <a:rPr lang="ru-RU" b="0" i="0" dirty="0" err="1" smtClean="0">
                <a:effectLst/>
                <a:latin typeface="Helvetica Neue"/>
              </a:rPr>
              <a:t>войни</a:t>
            </a:r>
            <a:r>
              <a:rPr lang="ru-RU" b="0" i="0" dirty="0" smtClean="0">
                <a:effectLst/>
                <a:latin typeface="Helvetica Neue"/>
              </a:rPr>
              <a:t> и </a:t>
            </a:r>
            <a:r>
              <a:rPr lang="ru-RU" b="0" i="0" dirty="0" err="1" smtClean="0">
                <a:effectLst/>
                <a:latin typeface="Helvetica Neue"/>
              </a:rPr>
              <a:t>безброй</a:t>
            </a:r>
            <a:r>
              <a:rPr lang="ru-RU" b="0" i="0" dirty="0" smtClean="0">
                <a:effectLst/>
                <a:latin typeface="Helvetica Neue"/>
              </a:rPr>
              <a:t> битки да не е загубила </a:t>
            </a:r>
            <a:r>
              <a:rPr lang="ru-RU" b="0" i="0" dirty="0" err="1" smtClean="0">
                <a:effectLst/>
                <a:latin typeface="Helvetica Neue"/>
              </a:rPr>
              <a:t>нито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едно</a:t>
            </a:r>
            <a:r>
              <a:rPr lang="ru-RU" b="0" i="0" dirty="0" smtClean="0">
                <a:effectLst/>
                <a:latin typeface="Helvetica Neue"/>
              </a:rPr>
              <a:t> от бойните си знамена!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39" y="3037794"/>
            <a:ext cx="4557032" cy="25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7"/>
    </mc:Choice>
    <mc:Fallback xmlns="">
      <p:transition spd="slow" advTm="397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 КАКВО ОЩЕ ДА СЕ ГОРДЕЕМ?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0" i="0" dirty="0" smtClean="0">
                <a:effectLst/>
                <a:latin typeface="Helvetica Neue"/>
              </a:rPr>
              <a:t>Самобитната ни култура:</a:t>
            </a:r>
          </a:p>
          <a:p>
            <a:pPr marL="0" indent="0">
              <a:buNone/>
            </a:pPr>
            <a:r>
              <a:rPr lang="ru-RU" b="0" i="0" dirty="0" smtClean="0">
                <a:effectLst/>
                <a:latin typeface="Helvetica Neue"/>
              </a:rPr>
              <a:t>- Българската народна песен "</a:t>
            </a:r>
            <a:r>
              <a:rPr lang="ru-RU" b="0" i="0" dirty="0" err="1" smtClean="0">
                <a:effectLst/>
                <a:latin typeface="Helvetica Neue"/>
              </a:rPr>
              <a:t>Излел</a:t>
            </a:r>
            <a:r>
              <a:rPr lang="ru-RU" b="0" i="0" dirty="0" smtClean="0">
                <a:effectLst/>
                <a:latin typeface="Helvetica Neue"/>
              </a:rPr>
              <a:t> е </a:t>
            </a:r>
            <a:r>
              <a:rPr lang="ru-RU" b="0" i="0" dirty="0" err="1" smtClean="0">
                <a:effectLst/>
                <a:latin typeface="Helvetica Neue"/>
              </a:rPr>
              <a:t>Дельо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хайдутин</a:t>
            </a:r>
            <a:r>
              <a:rPr lang="ru-RU" b="0" i="0" dirty="0" smtClean="0">
                <a:effectLst/>
                <a:latin typeface="Helvetica Neue"/>
              </a:rPr>
              <a:t>" е </a:t>
            </a:r>
            <a:r>
              <a:rPr lang="ru-RU" b="0" i="0" dirty="0" err="1" smtClean="0">
                <a:effectLst/>
                <a:latin typeface="Helvetica Neue"/>
              </a:rPr>
              <a:t>изпратена</a:t>
            </a:r>
            <a:r>
              <a:rPr lang="ru-RU" b="0" i="0" dirty="0" smtClean="0">
                <a:effectLst/>
                <a:latin typeface="Helvetica Neue"/>
              </a:rPr>
              <a:t> в </a:t>
            </a:r>
            <a:r>
              <a:rPr lang="ru-RU" b="0" i="0" dirty="0" err="1" smtClean="0">
                <a:effectLst/>
                <a:latin typeface="Helvetica Neue"/>
              </a:rPr>
              <a:t>дълбокия</a:t>
            </a:r>
            <a:r>
              <a:rPr lang="ru-RU" b="0" i="0" dirty="0" smtClean="0">
                <a:effectLst/>
                <a:latin typeface="Helvetica Neue"/>
              </a:rPr>
              <a:t> космос на </a:t>
            </a:r>
            <a:r>
              <a:rPr lang="ru-RU" b="0" i="0" dirty="0" err="1" smtClean="0">
                <a:effectLst/>
                <a:latin typeface="Helvetica Neue"/>
              </a:rPr>
              <a:t>борда</a:t>
            </a:r>
            <a:r>
              <a:rPr lang="ru-RU" b="0" i="0" dirty="0" smtClean="0">
                <a:effectLst/>
                <a:latin typeface="Helvetica Neue"/>
              </a:rPr>
              <a:t> на </a:t>
            </a:r>
            <a:r>
              <a:rPr lang="ru-RU" b="0" i="0" dirty="0" err="1" smtClean="0">
                <a:effectLst/>
                <a:latin typeface="Helvetica Neue"/>
              </a:rPr>
              <a:t>американската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космическа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сонда</a:t>
            </a:r>
            <a:r>
              <a:rPr lang="ru-RU" b="0" i="0" dirty="0" smtClean="0">
                <a:effectLst/>
                <a:latin typeface="Helvetica Neue"/>
              </a:rPr>
              <a:t> "</a:t>
            </a:r>
            <a:r>
              <a:rPr lang="ru-RU" b="0" i="0" dirty="0" err="1" smtClean="0">
                <a:effectLst/>
                <a:latin typeface="Helvetica Neue"/>
              </a:rPr>
              <a:t>Voyager</a:t>
            </a:r>
            <a:r>
              <a:rPr lang="ru-RU" b="0" i="0" dirty="0" smtClean="0">
                <a:effectLst/>
                <a:latin typeface="Helvetica Neue"/>
              </a:rPr>
              <a:t> I", </a:t>
            </a:r>
            <a:r>
              <a:rPr lang="ru-RU" b="0" i="0" dirty="0" err="1" smtClean="0">
                <a:effectLst/>
                <a:latin typeface="Helvetica Neue"/>
              </a:rPr>
              <a:t>като</a:t>
            </a:r>
            <a:r>
              <a:rPr lang="ru-RU" b="0" i="0" dirty="0" smtClean="0">
                <a:effectLst/>
                <a:latin typeface="Helvetica Neue"/>
              </a:rPr>
              <a:t> част от </a:t>
            </a:r>
            <a:r>
              <a:rPr lang="ru-RU" b="0" i="0" dirty="0" err="1" smtClean="0">
                <a:effectLst/>
                <a:latin typeface="Helvetica Neue"/>
              </a:rPr>
              <a:t>колекцията</a:t>
            </a:r>
            <a:r>
              <a:rPr lang="ru-RU" b="0" i="0" dirty="0" smtClean="0">
                <a:effectLst/>
                <a:latin typeface="Helvetica Neue"/>
              </a:rPr>
              <a:t> от </a:t>
            </a:r>
            <a:r>
              <a:rPr lang="ru-RU" b="0" i="0" dirty="0" err="1" smtClean="0">
                <a:effectLst/>
                <a:latin typeface="Helvetica Neue"/>
              </a:rPr>
              <a:t>културни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артефакти</a:t>
            </a:r>
            <a:r>
              <a:rPr lang="ru-RU" b="0" i="0" dirty="0" smtClean="0">
                <a:effectLst/>
                <a:latin typeface="Helvetica Neue"/>
              </a:rPr>
              <a:t> - послание до </a:t>
            </a:r>
            <a:r>
              <a:rPr lang="ru-RU" b="0" i="0" dirty="0" err="1" smtClean="0">
                <a:effectLst/>
                <a:latin typeface="Helvetica Neue"/>
              </a:rPr>
              <a:t>извънземния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интелект</a:t>
            </a:r>
            <a:r>
              <a:rPr lang="ru-RU" b="0" i="0" dirty="0" smtClean="0">
                <a:effectLst/>
                <a:latin typeface="Helvetica Neue"/>
              </a:rPr>
              <a:t>.  Плеяда </a:t>
            </a:r>
            <a:r>
              <a:rPr lang="ru-RU" b="0" i="0" dirty="0" err="1" smtClean="0">
                <a:effectLst/>
                <a:latin typeface="Helvetica Neue"/>
              </a:rPr>
              <a:t>поети</a:t>
            </a:r>
            <a:r>
              <a:rPr lang="ru-RU" b="0" i="0" dirty="0" smtClean="0">
                <a:effectLst/>
                <a:latin typeface="Helvetica Neue"/>
              </a:rPr>
              <a:t>, писатели, </a:t>
            </a:r>
            <a:r>
              <a:rPr lang="ru-RU" b="0" i="0" dirty="0" err="1" smtClean="0">
                <a:effectLst/>
                <a:latin typeface="Helvetica Neue"/>
              </a:rPr>
              <a:t>художници</a:t>
            </a:r>
            <a:r>
              <a:rPr lang="ru-RU" b="0" i="0" dirty="0" smtClean="0">
                <a:effectLst/>
                <a:latin typeface="Helvetica Neue"/>
              </a:rPr>
              <a:t>, </a:t>
            </a:r>
            <a:r>
              <a:rPr lang="ru-RU" b="0" i="0" dirty="0" err="1" smtClean="0">
                <a:effectLst/>
                <a:latin typeface="Helvetica Neue"/>
              </a:rPr>
              <a:t>музиканти</a:t>
            </a:r>
            <a:r>
              <a:rPr lang="ru-RU" b="0" i="0" dirty="0" smtClean="0">
                <a:effectLst/>
                <a:latin typeface="Helvetica Neue"/>
              </a:rPr>
              <a:t>, </a:t>
            </a:r>
            <a:r>
              <a:rPr lang="ru-RU" b="0" i="0" dirty="0" err="1" smtClean="0">
                <a:effectLst/>
                <a:latin typeface="Helvetica Neue"/>
              </a:rPr>
              <a:t>певци</a:t>
            </a:r>
            <a:r>
              <a:rPr lang="ru-RU" b="0" i="0" dirty="0" smtClean="0">
                <a:effectLst/>
                <a:latin typeface="Helvetica Neue"/>
              </a:rPr>
              <a:t>, </a:t>
            </a:r>
            <a:r>
              <a:rPr lang="ru-RU" b="0" i="0" dirty="0" err="1" smtClean="0">
                <a:effectLst/>
                <a:latin typeface="Helvetica Neue"/>
              </a:rPr>
              <a:t>архитекти</a:t>
            </a:r>
            <a:r>
              <a:rPr lang="ru-RU" b="0" i="0" dirty="0" smtClean="0">
                <a:effectLst/>
                <a:latin typeface="Helvetica Neue"/>
              </a:rPr>
              <a:t> и много </a:t>
            </a:r>
            <a:r>
              <a:rPr lang="ru-RU" b="0" i="0" dirty="0" err="1" smtClean="0">
                <a:effectLst/>
                <a:latin typeface="Helvetica Neue"/>
              </a:rPr>
              <a:t>други</a:t>
            </a:r>
            <a:r>
              <a:rPr lang="ru-RU" b="0" i="0" dirty="0" smtClean="0">
                <a:effectLst/>
                <a:latin typeface="Helvetica Neue"/>
              </a:rPr>
              <a:t>… – прославят България по </a:t>
            </a:r>
            <a:r>
              <a:rPr lang="ru-RU" b="0" i="0" dirty="0" err="1" smtClean="0">
                <a:effectLst/>
                <a:latin typeface="Helvetica Neue"/>
              </a:rPr>
              <a:t>цял</a:t>
            </a:r>
            <a:r>
              <a:rPr lang="ru-RU" b="0" i="0" dirty="0" smtClean="0">
                <a:effectLst/>
                <a:latin typeface="Helvetica Neue"/>
              </a:rPr>
              <a:t> свят. </a:t>
            </a:r>
            <a:r>
              <a:rPr lang="ru-RU" b="0" i="0" dirty="0" err="1" smtClean="0">
                <a:effectLst/>
                <a:latin typeface="Helvetica Neue"/>
              </a:rPr>
              <a:t>Българският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фолклор</a:t>
            </a:r>
            <a:r>
              <a:rPr lang="ru-RU" b="0" i="0" dirty="0" smtClean="0">
                <a:effectLst/>
                <a:latin typeface="Helvetica Neue"/>
              </a:rPr>
              <a:t> и </a:t>
            </a:r>
            <a:r>
              <a:rPr lang="ru-RU" b="0" i="0" dirty="0" err="1" smtClean="0">
                <a:effectLst/>
                <a:latin typeface="Helvetica Neue"/>
              </a:rPr>
              <a:t>танците</a:t>
            </a:r>
            <a:r>
              <a:rPr lang="ru-RU" b="0" i="0" dirty="0" smtClean="0">
                <a:effectLst/>
                <a:latin typeface="Helvetica Neue"/>
              </a:rPr>
              <a:t> ни в </a:t>
            </a:r>
            <a:r>
              <a:rPr lang="ru-RU" b="0" i="0" dirty="0" err="1" smtClean="0">
                <a:effectLst/>
                <a:latin typeface="Helvetica Neue"/>
              </a:rPr>
              <a:t>неравноделни</a:t>
            </a:r>
            <a:r>
              <a:rPr lang="ru-RU" b="0" i="0" dirty="0" smtClean="0">
                <a:effectLst/>
                <a:latin typeface="Helvetica Neue"/>
              </a:rPr>
              <a:t> </a:t>
            </a:r>
            <a:r>
              <a:rPr lang="ru-RU" b="0" i="0" dirty="0" err="1" smtClean="0">
                <a:effectLst/>
                <a:latin typeface="Helvetica Neue"/>
              </a:rPr>
              <a:t>тактове</a:t>
            </a:r>
            <a:r>
              <a:rPr lang="ru-RU" b="0" i="0" dirty="0" smtClean="0">
                <a:effectLst/>
                <a:latin typeface="Helvetica Neue"/>
              </a:rPr>
              <a:t> – </a:t>
            </a:r>
            <a:r>
              <a:rPr lang="ru-RU" b="0" i="0" dirty="0" err="1" smtClean="0">
                <a:effectLst/>
                <a:latin typeface="Helvetica Neue"/>
              </a:rPr>
              <a:t>покоряват</a:t>
            </a:r>
            <a:r>
              <a:rPr lang="ru-RU" b="0" i="0" dirty="0" smtClean="0">
                <a:effectLst/>
                <a:latin typeface="Helvetica Neue"/>
              </a:rPr>
              <a:t> света…</a:t>
            </a:r>
            <a:r>
              <a:rPr lang="bg-BG" b="0" i="0" dirty="0" smtClean="0">
                <a:effectLst/>
                <a:latin typeface="Helvetica Neue"/>
              </a:rPr>
              <a:t> </a:t>
            </a:r>
            <a:endParaRPr lang="ru-RU" dirty="0">
              <a:latin typeface="Helvetica Neue"/>
            </a:endParaRPr>
          </a:p>
          <a:p>
            <a:r>
              <a:rPr lang="bg-BG" b="0" i="0" dirty="0" smtClean="0">
                <a:effectLst/>
                <a:latin typeface="Helvetica Neue"/>
              </a:rPr>
              <a:t>Постиженията ни в спорта </a:t>
            </a:r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…..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525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"/>
    </mc:Choice>
    <mc:Fallback xmlns="">
      <p:transition spd="slow" advTm="1004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</a:t>
            </a:r>
            <a:r>
              <a:rPr lang="bg-BG" b="1" dirty="0" smtClean="0"/>
              <a:t>ЧЕСТИТ НАЦИОНАЛЕН ПРАЗНИК-</a:t>
            </a:r>
            <a:br>
              <a:rPr lang="bg-BG" b="1" dirty="0" smtClean="0"/>
            </a:br>
            <a:r>
              <a:rPr lang="bg-BG" b="1" dirty="0" smtClean="0"/>
              <a:t>                                  3 МАРТ !</a:t>
            </a:r>
            <a:endParaRPr lang="en-US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0" i="0" dirty="0" smtClean="0">
              <a:solidFill>
                <a:srgbClr val="3B383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ru-RU" dirty="0" smtClean="0">
                <a:latin typeface="Helvetica Neue"/>
              </a:rPr>
              <a:t>                    «…..</a:t>
            </a:r>
            <a:r>
              <a:rPr lang="ru-RU" dirty="0" err="1" smtClean="0">
                <a:latin typeface="Helvetica Neue"/>
              </a:rPr>
              <a:t>всичко</a:t>
            </a:r>
            <a:r>
              <a:rPr lang="ru-RU" dirty="0" smtClean="0">
                <a:latin typeface="Helvetica Neue"/>
              </a:rPr>
              <a:t> </a:t>
            </a:r>
            <a:r>
              <a:rPr lang="ru-RU" dirty="0" err="1">
                <a:latin typeface="Helvetica Neue"/>
              </a:rPr>
              <a:t>българско</a:t>
            </a:r>
            <a:r>
              <a:rPr lang="ru-RU" dirty="0">
                <a:latin typeface="Helvetica Neue"/>
              </a:rPr>
              <a:t> и родно</a:t>
            </a:r>
          </a:p>
          <a:p>
            <a:pPr marL="0" indent="0">
              <a:buNone/>
            </a:pPr>
            <a:r>
              <a:rPr lang="ru-RU" dirty="0" smtClean="0">
                <a:latin typeface="Helvetica Neue"/>
              </a:rPr>
              <a:t>                             любя</a:t>
            </a:r>
            <a:r>
              <a:rPr lang="ru-RU" dirty="0">
                <a:latin typeface="Helvetica Neue"/>
              </a:rPr>
              <a:t>, </a:t>
            </a:r>
            <a:r>
              <a:rPr lang="ru-RU" dirty="0" err="1">
                <a:latin typeface="Helvetica Neue"/>
              </a:rPr>
              <a:t>тача</a:t>
            </a:r>
            <a:r>
              <a:rPr lang="ru-RU" dirty="0">
                <a:latin typeface="Helvetica Neue"/>
              </a:rPr>
              <a:t> и милея</a:t>
            </a:r>
            <a:r>
              <a:rPr lang="ru-RU" dirty="0" smtClean="0">
                <a:latin typeface="Helvetica Neue"/>
              </a:rPr>
              <a:t>.»</a:t>
            </a:r>
          </a:p>
          <a:p>
            <a:pPr marL="0" indent="0">
              <a:buNone/>
            </a:pPr>
            <a:r>
              <a:rPr lang="ru-RU" dirty="0" smtClean="0">
                <a:latin typeface="Helvetica Neue"/>
              </a:rPr>
              <a:t>                                                       </a:t>
            </a:r>
            <a:r>
              <a:rPr lang="ru-RU" dirty="0" err="1" smtClean="0">
                <a:latin typeface="Helvetica Neue"/>
              </a:rPr>
              <a:t>Ив.Вазов</a:t>
            </a:r>
            <a:r>
              <a:rPr lang="ru-RU" dirty="0" smtClean="0">
                <a:latin typeface="Helvetica Neue"/>
              </a:rPr>
              <a:t>   </a:t>
            </a:r>
            <a:endParaRPr lang="ru-RU" dirty="0">
              <a:latin typeface="Helvetica Neue"/>
            </a:endParaRPr>
          </a:p>
          <a:p>
            <a:pPr marL="0" indent="0">
              <a:buNone/>
            </a:pPr>
            <a:endParaRPr lang="ru-RU" dirty="0">
              <a:solidFill>
                <a:srgbClr val="3B3835"/>
              </a:solidFill>
              <a:latin typeface="Helvetica Neue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036" y="400129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9"/>
    </mc:Choice>
    <mc:Fallback xmlns="">
      <p:transition spd="slow" advTm="158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    Дали сме на света       </a:t>
            </a:r>
            <a:br>
              <a:rPr lang="bg-BG" dirty="0" smtClean="0"/>
            </a:br>
            <a:r>
              <a:rPr lang="bg-BG" dirty="0" smtClean="0"/>
              <a:t>                  киселото </a:t>
            </a:r>
            <a:r>
              <a:rPr lang="bg-BG" dirty="0"/>
              <a:t>м</a:t>
            </a:r>
            <a:r>
              <a:rPr lang="bg-BG" dirty="0" smtClean="0"/>
              <a:t>ляко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Славата</a:t>
            </a:r>
            <a:r>
              <a:rPr lang="ru-RU" dirty="0" smtClean="0"/>
              <a:t> на </a:t>
            </a:r>
            <a:r>
              <a:rPr lang="ru-RU" dirty="0" err="1" smtClean="0"/>
              <a:t>българското</a:t>
            </a:r>
            <a:r>
              <a:rPr lang="ru-RU" dirty="0" smtClean="0"/>
              <a:t> </a:t>
            </a:r>
            <a:r>
              <a:rPr lang="ru-RU" dirty="0" err="1" smtClean="0"/>
              <a:t>кисело</a:t>
            </a:r>
            <a:r>
              <a:rPr lang="ru-RU" dirty="0" smtClean="0"/>
              <a:t> </a:t>
            </a:r>
            <a:r>
              <a:rPr lang="ru-RU" dirty="0" err="1" smtClean="0"/>
              <a:t>мляко</a:t>
            </a:r>
            <a:r>
              <a:rPr lang="ru-RU" dirty="0" smtClean="0"/>
              <a:t> </a:t>
            </a:r>
            <a:r>
              <a:rPr lang="ru-RU" dirty="0" err="1" smtClean="0"/>
              <a:t>шества</a:t>
            </a:r>
            <a:r>
              <a:rPr lang="ru-RU" dirty="0" smtClean="0"/>
              <a:t> по света.</a:t>
            </a:r>
          </a:p>
          <a:p>
            <a:r>
              <a:rPr lang="ru-RU" dirty="0" smtClean="0"/>
              <a:t>Д-р </a:t>
            </a:r>
            <a:r>
              <a:rPr lang="ru-RU" dirty="0" err="1" smtClean="0"/>
              <a:t>Стамен</a:t>
            </a:r>
            <a:r>
              <a:rPr lang="ru-RU" dirty="0" smtClean="0"/>
              <a:t> Григоров, </a:t>
            </a:r>
            <a:r>
              <a:rPr lang="ru-RU" dirty="0" err="1" smtClean="0"/>
              <a:t>българин</a:t>
            </a:r>
            <a:r>
              <a:rPr lang="ru-RU" dirty="0" smtClean="0"/>
              <a:t>. През 1905 той за </a:t>
            </a:r>
            <a:r>
              <a:rPr lang="ru-RU" dirty="0" err="1" smtClean="0"/>
              <a:t>пръв</a:t>
            </a:r>
            <a:r>
              <a:rPr lang="ru-RU" dirty="0" smtClean="0"/>
              <a:t> път </a:t>
            </a:r>
            <a:r>
              <a:rPr lang="ru-RU" dirty="0" err="1" smtClean="0"/>
              <a:t>описва</a:t>
            </a:r>
            <a:r>
              <a:rPr lang="ru-RU" dirty="0" smtClean="0"/>
              <a:t> </a:t>
            </a:r>
            <a:r>
              <a:rPr lang="ru-RU" dirty="0" err="1" smtClean="0"/>
              <a:t>млечно-киселия</a:t>
            </a:r>
            <a:r>
              <a:rPr lang="ru-RU" dirty="0" smtClean="0"/>
              <a:t> </a:t>
            </a:r>
            <a:r>
              <a:rPr lang="ru-RU" dirty="0" err="1" smtClean="0"/>
              <a:t>микроорганизъм</a:t>
            </a:r>
            <a:r>
              <a:rPr lang="ru-RU" dirty="0" smtClean="0"/>
              <a:t>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предизвиква</a:t>
            </a:r>
            <a:r>
              <a:rPr lang="ru-RU" dirty="0" smtClean="0"/>
              <a:t> </a:t>
            </a:r>
            <a:r>
              <a:rPr lang="ru-RU" dirty="0" err="1" smtClean="0"/>
              <a:t>ферментацията</a:t>
            </a:r>
            <a:r>
              <a:rPr lang="ru-RU" dirty="0" smtClean="0"/>
              <a:t>, необходима за </a:t>
            </a:r>
            <a:r>
              <a:rPr lang="ru-RU" dirty="0" err="1" smtClean="0"/>
              <a:t>получаване</a:t>
            </a:r>
            <a:r>
              <a:rPr lang="ru-RU" dirty="0" smtClean="0"/>
              <a:t> на </a:t>
            </a:r>
            <a:r>
              <a:rPr lang="ru-RU" dirty="0" err="1" smtClean="0"/>
              <a:t>кисело</a:t>
            </a:r>
            <a:r>
              <a:rPr lang="ru-RU" dirty="0" smtClean="0"/>
              <a:t> </a:t>
            </a:r>
            <a:r>
              <a:rPr lang="ru-RU" dirty="0" err="1" smtClean="0"/>
              <a:t>мляко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По-късно</a:t>
            </a:r>
            <a:r>
              <a:rPr lang="ru-RU" dirty="0" smtClean="0"/>
              <a:t> </a:t>
            </a:r>
            <a:r>
              <a:rPr lang="ru-RU" dirty="0" err="1" smtClean="0"/>
              <a:t>микроорганизмът</a:t>
            </a:r>
            <a:r>
              <a:rPr lang="ru-RU" dirty="0" smtClean="0"/>
              <a:t> е наречен: </a:t>
            </a:r>
            <a:r>
              <a:rPr lang="ru-RU" dirty="0" err="1" smtClean="0"/>
              <a:t>лактобацилус</a:t>
            </a:r>
            <a:r>
              <a:rPr lang="ru-RU" dirty="0" smtClean="0"/>
              <a:t> </a:t>
            </a:r>
            <a:r>
              <a:rPr lang="ru-RU" dirty="0" err="1" smtClean="0"/>
              <a:t>булгарикус</a:t>
            </a:r>
            <a:r>
              <a:rPr lang="ru-RU" dirty="0" smtClean="0"/>
              <a:t>( </a:t>
            </a:r>
            <a:r>
              <a:rPr lang="ru-RU" dirty="0" err="1" smtClean="0"/>
              <a:t>lactobacillus</a:t>
            </a:r>
            <a:r>
              <a:rPr lang="ru-RU" dirty="0" smtClean="0"/>
              <a:t> </a:t>
            </a:r>
            <a:r>
              <a:rPr lang="ru-RU" dirty="0" err="1" smtClean="0"/>
              <a:t>bulgaricus</a:t>
            </a:r>
            <a:r>
              <a:rPr lang="ru-RU" dirty="0" smtClean="0"/>
              <a:t>),в </a:t>
            </a:r>
            <a:r>
              <a:rPr lang="ru-RU" dirty="0" err="1" smtClean="0"/>
              <a:t>чест</a:t>
            </a:r>
            <a:r>
              <a:rPr lang="ru-RU" dirty="0" smtClean="0"/>
              <a:t> на </a:t>
            </a:r>
            <a:r>
              <a:rPr lang="ru-RU" dirty="0" err="1" smtClean="0"/>
              <a:t>родината</a:t>
            </a:r>
            <a:r>
              <a:rPr lang="ru-RU" dirty="0" smtClean="0"/>
              <a:t> на </a:t>
            </a:r>
            <a:r>
              <a:rPr lang="ru-RU" dirty="0" err="1" smtClean="0"/>
              <a:t>неговия</a:t>
            </a:r>
            <a:r>
              <a:rPr lang="ru-RU" dirty="0" smtClean="0"/>
              <a:t> </a:t>
            </a:r>
            <a:r>
              <a:rPr lang="ru-RU" dirty="0" err="1" smtClean="0"/>
              <a:t>първооткривател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3" y="4500563"/>
            <a:ext cx="2398259" cy="15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5"/>
    </mc:Choice>
    <mc:Fallback xmlns="">
      <p:transition spd="slow" advTm="56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               </a:t>
            </a:r>
            <a:r>
              <a:rPr lang="bg-BG" dirty="0" smtClean="0">
                <a:solidFill>
                  <a:prstClr val="black"/>
                </a:solidFill>
              </a:rPr>
              <a:t>Дали </a:t>
            </a:r>
            <a:r>
              <a:rPr lang="bg-BG" dirty="0">
                <a:solidFill>
                  <a:prstClr val="black"/>
                </a:solidFill>
              </a:rPr>
              <a:t>сме на света</a:t>
            </a:r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              </a:t>
            </a:r>
            <a:b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</a:br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                   </a:t>
            </a:r>
            <a:r>
              <a:rPr lang="bg-BG" dirty="0" smtClean="0">
                <a:solidFill>
                  <a:srgbClr val="3B3835"/>
                </a:solidFill>
                <a:latin typeface="Helvetica Neue"/>
              </a:rPr>
              <a:t>к</a:t>
            </a:r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омпютъра 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Първата</a:t>
            </a:r>
            <a:r>
              <a:rPr lang="ru-RU" dirty="0" smtClean="0"/>
              <a:t> автоматична </a:t>
            </a:r>
            <a:r>
              <a:rPr lang="ru-RU" dirty="0" err="1" smtClean="0"/>
              <a:t>електронноизчислителна</a:t>
            </a:r>
            <a:r>
              <a:rPr lang="ru-RU" dirty="0" smtClean="0"/>
              <a:t> машина,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поставя</a:t>
            </a:r>
            <a:r>
              <a:rPr lang="ru-RU" dirty="0" smtClean="0"/>
              <a:t> </a:t>
            </a:r>
            <a:r>
              <a:rPr lang="ru-RU" dirty="0" err="1" smtClean="0"/>
              <a:t>началото</a:t>
            </a:r>
            <a:r>
              <a:rPr lang="ru-RU" dirty="0" smtClean="0"/>
              <a:t> на </a:t>
            </a:r>
            <a:r>
              <a:rPr lang="ru-RU" dirty="0" err="1" smtClean="0"/>
              <a:t>компютърната</a:t>
            </a:r>
            <a:r>
              <a:rPr lang="ru-RU" dirty="0" smtClean="0"/>
              <a:t> ера е изобретена </a:t>
            </a:r>
            <a:r>
              <a:rPr lang="ru-RU" dirty="0" err="1" smtClean="0"/>
              <a:t>през</a:t>
            </a:r>
            <a:r>
              <a:rPr lang="ru-RU" dirty="0" smtClean="0"/>
              <a:t> 1939 от: Джон Винсент </a:t>
            </a:r>
            <a:r>
              <a:rPr lang="ru-RU" dirty="0" err="1" smtClean="0"/>
              <a:t>Атанасов</a:t>
            </a:r>
            <a:r>
              <a:rPr lang="ru-RU" dirty="0" smtClean="0"/>
              <a:t> –американец с </a:t>
            </a:r>
            <a:r>
              <a:rPr lang="ru-RU" dirty="0" err="1" smtClean="0"/>
              <a:t>български</a:t>
            </a:r>
            <a:r>
              <a:rPr lang="ru-RU" dirty="0" smtClean="0"/>
              <a:t> </a:t>
            </a:r>
            <a:r>
              <a:rPr lang="ru-RU" dirty="0" err="1" smtClean="0"/>
              <a:t>корени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3248705"/>
            <a:ext cx="5095875" cy="235267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297" y="3101066"/>
            <a:ext cx="2322740" cy="2322740"/>
          </a:xfrm>
          <a:prstGeom prst="rect">
            <a:avLst/>
          </a:prstGeom>
        </p:spPr>
      </p:pic>
      <p:pic>
        <p:nvPicPr>
          <p:cNvPr id="1026" name="Picture 2" descr="Lenovo представи новите си лаптопи и настолни компютри за бизнеса::  Investor.b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2" y="3903512"/>
            <a:ext cx="1771195" cy="11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14163"/>
      </p:ext>
    </p:extLst>
  </p:cSld>
  <p:clrMapOvr>
    <a:masterClrMapping/>
  </p:clrMapOvr>
  <p:transition spd="med" advTm="6331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          </a:t>
            </a:r>
            <a:r>
              <a:rPr lang="bg-BG" dirty="0" smtClean="0">
                <a:solidFill>
                  <a:prstClr val="black"/>
                </a:solidFill>
              </a:rPr>
              <a:t>Дали </a:t>
            </a:r>
            <a:r>
              <a:rPr lang="bg-BG" dirty="0">
                <a:solidFill>
                  <a:prstClr val="black"/>
                </a:solidFill>
              </a:rPr>
              <a:t>сме на света</a:t>
            </a:r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/>
            </a:r>
            <a:b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</a:br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   електронния часовник 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Прототипът</a:t>
            </a:r>
            <a:r>
              <a:rPr lang="ru-RU" dirty="0" smtClean="0"/>
              <a:t> на </a:t>
            </a:r>
            <a:r>
              <a:rPr lang="ru-RU" dirty="0" err="1" smtClean="0"/>
              <a:t>електронния</a:t>
            </a:r>
            <a:r>
              <a:rPr lang="ru-RU" dirty="0" smtClean="0"/>
              <a:t> </a:t>
            </a:r>
            <a:r>
              <a:rPr lang="ru-RU" dirty="0" err="1" smtClean="0"/>
              <a:t>ръчен</a:t>
            </a:r>
            <a:r>
              <a:rPr lang="ru-RU" dirty="0" smtClean="0"/>
              <a:t> </a:t>
            </a:r>
            <a:r>
              <a:rPr lang="ru-RU" dirty="0" err="1" smtClean="0"/>
              <a:t>часовник</a:t>
            </a:r>
            <a:r>
              <a:rPr lang="ru-RU" dirty="0" smtClean="0"/>
              <a:t> </a:t>
            </a:r>
            <a:r>
              <a:rPr lang="bg-BG" b="0" i="0" dirty="0" smtClean="0">
                <a:effectLst/>
              </a:rPr>
              <a:t>носещ името „</a:t>
            </a:r>
            <a:r>
              <a:rPr lang="bg-BG" b="0" i="0" dirty="0" err="1" smtClean="0">
                <a:effectLst/>
              </a:rPr>
              <a:t>Пулсар</a:t>
            </a:r>
            <a:r>
              <a:rPr lang="bg-BG" b="0" i="0" dirty="0" smtClean="0">
                <a:effectLst/>
              </a:rPr>
              <a:t>“</a:t>
            </a:r>
            <a:r>
              <a:rPr lang="bg-BG" b="0" i="0" dirty="0" smtClean="0">
                <a:solidFill>
                  <a:srgbClr val="1B3282"/>
                </a:solidFill>
                <a:effectLst/>
                <a:latin typeface="Roboto"/>
              </a:rPr>
              <a:t> </a:t>
            </a:r>
            <a:r>
              <a:rPr lang="ru-RU" dirty="0" smtClean="0"/>
              <a:t>или първия </a:t>
            </a:r>
            <a:r>
              <a:rPr lang="ru-RU" dirty="0" err="1" smtClean="0"/>
              <a:t>напълно</a:t>
            </a:r>
            <a:r>
              <a:rPr lang="ru-RU" dirty="0" smtClean="0"/>
              <a:t> нов начин да се </a:t>
            </a:r>
            <a:r>
              <a:rPr lang="ru-RU" dirty="0" err="1" smtClean="0"/>
              <a:t>показва</a:t>
            </a:r>
            <a:r>
              <a:rPr lang="ru-RU" dirty="0" smtClean="0"/>
              <a:t> </a:t>
            </a:r>
            <a:r>
              <a:rPr lang="ru-RU" dirty="0" err="1" smtClean="0"/>
              <a:t>времето</a:t>
            </a:r>
            <a:r>
              <a:rPr lang="ru-RU" dirty="0" smtClean="0"/>
              <a:t> от 500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насам</a:t>
            </a:r>
            <a:r>
              <a:rPr lang="ru-RU" dirty="0" smtClean="0"/>
              <a:t>, е </a:t>
            </a:r>
            <a:r>
              <a:rPr lang="ru-RU" dirty="0" err="1" smtClean="0"/>
              <a:t>създаден</a:t>
            </a:r>
            <a:r>
              <a:rPr lang="ru-RU" dirty="0" smtClean="0"/>
              <a:t> от: Петър Петров- </a:t>
            </a:r>
            <a:r>
              <a:rPr lang="ru-RU" dirty="0" err="1" smtClean="0"/>
              <a:t>българин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Сред </a:t>
            </a:r>
            <a:r>
              <a:rPr lang="ru-RU" dirty="0" err="1" smtClean="0"/>
              <a:t>изобретенията</a:t>
            </a:r>
            <a:r>
              <a:rPr lang="ru-RU" dirty="0" smtClean="0"/>
              <a:t> на Петър Петров </a:t>
            </a:r>
            <a:r>
              <a:rPr lang="ru-RU" dirty="0" err="1" smtClean="0"/>
              <a:t>са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/>
              <a:t>п</a:t>
            </a:r>
            <a:r>
              <a:rPr lang="ru-RU" dirty="0" err="1" smtClean="0"/>
              <a:t>ървата</a:t>
            </a:r>
            <a:r>
              <a:rPr lang="ru-RU" dirty="0" smtClean="0"/>
              <a:t> </a:t>
            </a:r>
            <a:r>
              <a:rPr lang="ru-RU" dirty="0" err="1" smtClean="0"/>
              <a:t>компютъризирана</a:t>
            </a:r>
            <a:r>
              <a:rPr lang="ru-RU" dirty="0" smtClean="0"/>
              <a:t> система за </a:t>
            </a:r>
            <a:r>
              <a:rPr lang="ru-RU" dirty="0" err="1" smtClean="0"/>
              <a:t>измерване</a:t>
            </a:r>
            <a:r>
              <a:rPr lang="ru-RU" dirty="0" smtClean="0"/>
              <a:t> на </a:t>
            </a:r>
            <a:r>
              <a:rPr lang="ru-RU" dirty="0" err="1" smtClean="0"/>
              <a:t>замърсявания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/>
              <a:t>т</a:t>
            </a:r>
            <a:r>
              <a:rPr lang="ru-RU" dirty="0" err="1" smtClean="0"/>
              <a:t>елеметрични</a:t>
            </a:r>
            <a:r>
              <a:rPr lang="ru-RU" dirty="0" smtClean="0"/>
              <a:t> устройства за </a:t>
            </a:r>
            <a:r>
              <a:rPr lang="ru-RU" dirty="0" err="1" smtClean="0"/>
              <a:t>метеорологични</a:t>
            </a:r>
            <a:r>
              <a:rPr lang="ru-RU" dirty="0" smtClean="0"/>
              <a:t> и </a:t>
            </a:r>
            <a:r>
              <a:rPr lang="ru-RU" dirty="0" err="1" smtClean="0"/>
              <a:t>комуникационни</a:t>
            </a:r>
            <a:r>
              <a:rPr lang="ru-RU" dirty="0" smtClean="0"/>
              <a:t> </a:t>
            </a:r>
            <a:r>
              <a:rPr lang="ru-RU" dirty="0" err="1" smtClean="0"/>
              <a:t>сателити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п</a:t>
            </a:r>
            <a:r>
              <a:rPr lang="ru-RU" dirty="0" smtClean="0"/>
              <a:t>ървият в света </a:t>
            </a:r>
            <a:r>
              <a:rPr lang="ru-RU" dirty="0" err="1" smtClean="0"/>
              <a:t>безжичен</a:t>
            </a:r>
            <a:r>
              <a:rPr lang="ru-RU" dirty="0" smtClean="0"/>
              <a:t> </a:t>
            </a:r>
            <a:r>
              <a:rPr lang="ru-RU" dirty="0" err="1" smtClean="0"/>
              <a:t>сърдечен</a:t>
            </a:r>
            <a:r>
              <a:rPr lang="ru-RU" dirty="0" smtClean="0"/>
              <a:t> монитор. 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420" y="490537"/>
            <a:ext cx="1866901" cy="120015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633" y="5004254"/>
            <a:ext cx="1745775" cy="13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89191"/>
      </p:ext>
    </p:extLst>
  </p:cSld>
  <p:clrMapOvr>
    <a:masterClrMapping/>
  </p:clrMapOvr>
  <p:transition spd="med" advTm="11355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Първият в света </a:t>
            </a:r>
            <a:r>
              <a:rPr lang="ru-RU" dirty="0" err="1" smtClean="0"/>
              <a:t>траспортен</a:t>
            </a:r>
            <a:r>
              <a:rPr lang="ru-RU" dirty="0" smtClean="0"/>
              <a:t> </a:t>
            </a:r>
            <a:r>
              <a:rPr lang="ru-RU" dirty="0" err="1" smtClean="0"/>
              <a:t>пътнически</a:t>
            </a:r>
            <a:r>
              <a:rPr lang="ru-RU" dirty="0" smtClean="0"/>
              <a:t>   самолет и </a:t>
            </a:r>
            <a:r>
              <a:rPr lang="bg-BG" dirty="0" smtClean="0"/>
              <a:t>въздушната възглавница на автомобилите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Асен </a:t>
            </a:r>
            <a:r>
              <a:rPr lang="ru-RU" dirty="0" smtClean="0">
                <a:solidFill>
                  <a:prstClr val="black"/>
                </a:solidFill>
              </a:rPr>
              <a:t>Йорданов- </a:t>
            </a:r>
            <a:r>
              <a:rPr lang="ru-RU" dirty="0" err="1">
                <a:solidFill>
                  <a:prstClr val="black"/>
                </a:solidFill>
              </a:rPr>
              <a:t>българин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-</a:t>
            </a:r>
            <a:r>
              <a:rPr lang="ru-RU" dirty="0" err="1"/>
              <a:t>г</a:t>
            </a:r>
            <a:r>
              <a:rPr lang="ru-RU" dirty="0" err="1" smtClean="0"/>
              <a:t>лавният</a:t>
            </a:r>
            <a:r>
              <a:rPr lang="ru-RU" dirty="0" smtClean="0"/>
              <a:t> конструктор на първия в света </a:t>
            </a:r>
            <a:r>
              <a:rPr lang="ru-RU" dirty="0" err="1" smtClean="0"/>
              <a:t>траспортен</a:t>
            </a:r>
            <a:r>
              <a:rPr lang="ru-RU" dirty="0" smtClean="0"/>
              <a:t> </a:t>
            </a:r>
            <a:r>
              <a:rPr lang="ru-RU" dirty="0" err="1" smtClean="0"/>
              <a:t>пътнически</a:t>
            </a:r>
            <a:r>
              <a:rPr lang="ru-RU" dirty="0" smtClean="0"/>
              <a:t> самолет Douglas DC-3 (Дъглас ДС-3) е Той е един от </a:t>
            </a:r>
            <a:r>
              <a:rPr lang="ru-RU" dirty="0" err="1" smtClean="0"/>
              <a:t>създателите</a:t>
            </a:r>
            <a:r>
              <a:rPr lang="ru-RU" dirty="0" smtClean="0"/>
              <a:t> и на въздушната </a:t>
            </a:r>
            <a:r>
              <a:rPr lang="ru-RU" dirty="0" err="1" smtClean="0"/>
              <a:t>възглавница</a:t>
            </a:r>
            <a:r>
              <a:rPr lang="ru-RU" dirty="0" smtClean="0"/>
              <a:t> на </a:t>
            </a:r>
            <a:r>
              <a:rPr lang="ru-RU" dirty="0" err="1" smtClean="0"/>
              <a:t>автомобилите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83" y="3481385"/>
            <a:ext cx="3095768" cy="206216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12" y="3481385"/>
            <a:ext cx="1536245" cy="217907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44918"/>
            <a:ext cx="3284764" cy="21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2"/>
    </mc:Choice>
    <mc:Fallback xmlns="">
      <p:transition spd="slow" advTm="56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>
                <a:solidFill>
                  <a:prstClr val="black"/>
                </a:solidFill>
              </a:rPr>
              <a:t>Дали сме на света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реактивните</a:t>
            </a:r>
            <a:r>
              <a:rPr lang="ru-RU" sz="3600" dirty="0" smtClean="0"/>
              <a:t> двигатели на </a:t>
            </a:r>
            <a:r>
              <a:rPr lang="ru-RU" sz="3600" dirty="0" err="1" smtClean="0"/>
              <a:t>лунния</a:t>
            </a:r>
            <a:r>
              <a:rPr lang="ru-RU" sz="3600" dirty="0" smtClean="0"/>
              <a:t> </a:t>
            </a:r>
            <a:r>
              <a:rPr lang="ru-RU" sz="3600" dirty="0" err="1" smtClean="0"/>
              <a:t>модул</a:t>
            </a:r>
            <a:r>
              <a:rPr lang="ru-RU" sz="3600" dirty="0" smtClean="0"/>
              <a:t> Орел</a:t>
            </a:r>
            <a:endParaRPr lang="en-US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Двигателите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модула</a:t>
            </a:r>
            <a:r>
              <a:rPr lang="ru-RU" sz="2400" dirty="0" smtClean="0"/>
              <a:t> Орел </a:t>
            </a:r>
            <a:r>
              <a:rPr lang="ru-RU" sz="2400" dirty="0" err="1" smtClean="0"/>
              <a:t>Реактивните</a:t>
            </a:r>
            <a:r>
              <a:rPr lang="ru-RU" sz="2400" dirty="0" smtClean="0"/>
              <a:t> двигатели на </a:t>
            </a:r>
            <a:r>
              <a:rPr lang="ru-RU" sz="2400" dirty="0" err="1" smtClean="0"/>
              <a:t>лунния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модул</a:t>
            </a:r>
            <a:r>
              <a:rPr lang="ru-RU" sz="2400" dirty="0" smtClean="0"/>
              <a:t> Орел, </a:t>
            </a:r>
            <a:r>
              <a:rPr lang="ru-RU" sz="2400" dirty="0" err="1" smtClean="0"/>
              <a:t>които</a:t>
            </a:r>
            <a:r>
              <a:rPr lang="ru-RU" sz="2400" dirty="0" smtClean="0"/>
              <a:t> правят </a:t>
            </a:r>
            <a:r>
              <a:rPr lang="ru-RU" sz="2400" dirty="0" err="1" smtClean="0"/>
              <a:t>възможно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кацането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Луната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Армстронг</a:t>
            </a:r>
            <a:r>
              <a:rPr lang="ru-RU" sz="2400" dirty="0" smtClean="0"/>
              <a:t> и </a:t>
            </a:r>
            <a:r>
              <a:rPr lang="ru-RU" sz="2400" dirty="0" err="1" smtClean="0"/>
              <a:t>Олдрин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 smtClean="0"/>
              <a:t>изобретени</a:t>
            </a:r>
            <a:r>
              <a:rPr lang="ru-RU" sz="2400" dirty="0" smtClean="0"/>
              <a:t> от : д-р </a:t>
            </a:r>
            <a:r>
              <a:rPr lang="ru-RU" sz="2400" dirty="0" err="1" smtClean="0"/>
              <a:t>инж</a:t>
            </a:r>
            <a:r>
              <a:rPr lang="ru-RU" sz="2400" dirty="0" smtClean="0"/>
              <a:t>. Иван </a:t>
            </a:r>
            <a:r>
              <a:rPr lang="ru-RU" sz="2400" dirty="0" err="1" smtClean="0"/>
              <a:t>Ночев</a:t>
            </a:r>
            <a:r>
              <a:rPr lang="ru-RU" sz="2400" dirty="0" smtClean="0"/>
              <a:t>, </a:t>
            </a:r>
            <a:r>
              <a:rPr lang="ru-RU" sz="2400" dirty="0" err="1" smtClean="0"/>
              <a:t>българин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Изобретените</a:t>
            </a:r>
            <a:r>
              <a:rPr lang="ru-RU" sz="2400" dirty="0" smtClean="0"/>
              <a:t> от Иван </a:t>
            </a:r>
            <a:r>
              <a:rPr lang="ru-RU" sz="2400" dirty="0" err="1" smtClean="0"/>
              <a:t>Ночев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реактивни</a:t>
            </a:r>
            <a:r>
              <a:rPr lang="ru-RU" sz="2400" dirty="0" smtClean="0"/>
              <a:t> двигатели </a:t>
            </a:r>
            <a:r>
              <a:rPr lang="ru-RU" sz="2400" dirty="0" err="1" smtClean="0"/>
              <a:t>осигуряват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плавното</a:t>
            </a:r>
            <a:r>
              <a:rPr lang="ru-RU" sz="2400" dirty="0" smtClean="0"/>
              <a:t> </a:t>
            </a:r>
            <a:r>
              <a:rPr lang="ru-RU" sz="2400" dirty="0" err="1" smtClean="0"/>
              <a:t>кацане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модула</a:t>
            </a:r>
            <a:r>
              <a:rPr lang="ru-RU" sz="2400" dirty="0" smtClean="0"/>
              <a:t> Орел с </a:t>
            </a:r>
            <a:r>
              <a:rPr lang="ru-RU" sz="2400" dirty="0" err="1" smtClean="0"/>
              <a:t>космонавтите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Луната</a:t>
            </a:r>
            <a:r>
              <a:rPr lang="ru-RU" sz="2400" dirty="0" smtClean="0"/>
              <a:t>, а след </a:t>
            </a:r>
            <a:r>
              <a:rPr lang="ru-RU" sz="2400" dirty="0" err="1" smtClean="0"/>
              <a:t>това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успешното</a:t>
            </a:r>
            <a:r>
              <a:rPr lang="ru-RU" sz="2400" dirty="0" smtClean="0"/>
              <a:t> им </a:t>
            </a:r>
            <a:r>
              <a:rPr lang="ru-RU" sz="2400" dirty="0" err="1" smtClean="0"/>
              <a:t>завръщане</a:t>
            </a:r>
            <a:r>
              <a:rPr lang="ru-RU" sz="2400" dirty="0" smtClean="0"/>
              <a:t> и </a:t>
            </a:r>
            <a:r>
              <a:rPr lang="ru-RU" sz="2400" dirty="0" err="1" smtClean="0"/>
              <a:t>скачване</a:t>
            </a:r>
            <a:r>
              <a:rPr lang="ru-RU" sz="2400" dirty="0" smtClean="0"/>
              <a:t> с </a:t>
            </a:r>
            <a:r>
              <a:rPr lang="ru-RU" sz="2400" dirty="0" err="1" smtClean="0"/>
              <a:t>очакващия</a:t>
            </a:r>
            <a:r>
              <a:rPr lang="ru-RU" sz="2400" dirty="0" smtClean="0"/>
              <a:t> </a:t>
            </a:r>
            <a:r>
              <a:rPr lang="ru-RU" sz="2400" dirty="0" err="1" smtClean="0"/>
              <a:t>ги</a:t>
            </a:r>
            <a:r>
              <a:rPr lang="ru-RU" sz="2400" dirty="0" smtClean="0"/>
              <a:t> в </a:t>
            </a:r>
            <a:r>
              <a:rPr lang="ru-RU" sz="2400" dirty="0" err="1" smtClean="0"/>
              <a:t>окололунна</a:t>
            </a:r>
            <a:r>
              <a:rPr lang="ru-RU" sz="2400" dirty="0" smtClean="0"/>
              <a:t> орбита космически </a:t>
            </a:r>
            <a:r>
              <a:rPr lang="ru-RU" sz="2400" dirty="0" err="1" smtClean="0"/>
              <a:t>кораб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82" y="4129767"/>
            <a:ext cx="4137932" cy="23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"/>
    </mc:Choice>
    <mc:Fallback xmlns="">
      <p:transition spd="slow" advTm="2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             </a:t>
            </a:r>
            <a:r>
              <a:rPr lang="bg-BG" dirty="0" smtClean="0">
                <a:solidFill>
                  <a:prstClr val="black"/>
                </a:solidFill>
              </a:rPr>
              <a:t>Дали </a:t>
            </a:r>
            <a:r>
              <a:rPr lang="bg-BG" dirty="0">
                <a:solidFill>
                  <a:prstClr val="black"/>
                </a:solidFill>
              </a:rPr>
              <a:t>сме на света</a:t>
            </a:r>
            <a:r>
              <a:rPr lang="bg-BG" dirty="0" smtClean="0"/>
              <a:t>         </a:t>
            </a:r>
            <a:br>
              <a:rPr lang="bg-BG" dirty="0" smtClean="0"/>
            </a:br>
            <a:r>
              <a:rPr lang="bg-BG" dirty="0" smtClean="0"/>
              <a:t>                        </a:t>
            </a:r>
            <a:r>
              <a:rPr lang="bg-BG" sz="3600" dirty="0" smtClean="0"/>
              <a:t>шестия сърдечен тон </a:t>
            </a:r>
            <a:endParaRPr lang="en-US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Откриването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Шестия</a:t>
            </a:r>
            <a:r>
              <a:rPr lang="ru-RU" sz="2400" dirty="0" smtClean="0"/>
              <a:t> </a:t>
            </a:r>
            <a:r>
              <a:rPr lang="ru-RU" sz="2400" dirty="0" err="1" smtClean="0"/>
              <a:t>сърдечен</a:t>
            </a:r>
            <a:r>
              <a:rPr lang="ru-RU" sz="2400" dirty="0" smtClean="0"/>
              <a:t> тон </a:t>
            </a:r>
            <a:r>
              <a:rPr lang="ru-RU" sz="2400" dirty="0" err="1" smtClean="0"/>
              <a:t>спомага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опознаването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сърдечната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дейност</a:t>
            </a:r>
            <a:r>
              <a:rPr lang="ru-RU" sz="2400" dirty="0" smtClean="0"/>
              <a:t> и </a:t>
            </a:r>
            <a:r>
              <a:rPr lang="ru-RU" sz="2400" dirty="0" err="1" smtClean="0"/>
              <a:t>избягването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диагностични</a:t>
            </a:r>
            <a:r>
              <a:rPr lang="ru-RU" sz="2400" dirty="0" smtClean="0"/>
              <a:t> грешки. </a:t>
            </a:r>
            <a:r>
              <a:rPr lang="ru-RU" sz="2400" dirty="0" err="1" smtClean="0"/>
              <a:t>Негов</a:t>
            </a:r>
            <a:r>
              <a:rPr lang="ru-RU" sz="2400" dirty="0" smtClean="0"/>
              <a:t> </a:t>
            </a:r>
            <a:r>
              <a:rPr lang="ru-RU" sz="2400" dirty="0" err="1" smtClean="0"/>
              <a:t>откривател</a:t>
            </a:r>
            <a:r>
              <a:rPr lang="ru-RU" sz="2400" dirty="0" smtClean="0"/>
              <a:t> е: проф. д-р Иван </a:t>
            </a:r>
            <a:r>
              <a:rPr lang="ru-RU" sz="2400" dirty="0" err="1" smtClean="0"/>
              <a:t>Митев</a:t>
            </a:r>
            <a:r>
              <a:rPr lang="ru-RU" sz="2400" dirty="0" smtClean="0"/>
              <a:t>, </a:t>
            </a:r>
            <a:r>
              <a:rPr lang="ru-RU" sz="2400" dirty="0" err="1" smtClean="0"/>
              <a:t>българин</a:t>
            </a:r>
            <a:r>
              <a:rPr lang="ru-RU" sz="2400" dirty="0" smtClean="0"/>
              <a:t>. Шестият тон на </a:t>
            </a:r>
            <a:r>
              <a:rPr lang="ru-RU" sz="2400" dirty="0" err="1" smtClean="0"/>
              <a:t>сърцето</a:t>
            </a:r>
            <a:r>
              <a:rPr lang="ru-RU" sz="2400" dirty="0" smtClean="0"/>
              <a:t> е </a:t>
            </a:r>
            <a:r>
              <a:rPr lang="ru-RU" sz="2400" dirty="0" err="1" smtClean="0"/>
              <a:t>първото</a:t>
            </a:r>
            <a:r>
              <a:rPr lang="ru-RU" sz="2400" dirty="0" smtClean="0"/>
              <a:t> </a:t>
            </a:r>
            <a:r>
              <a:rPr lang="ru-RU" sz="2400" dirty="0" err="1" smtClean="0"/>
              <a:t>откритие</a:t>
            </a:r>
            <a:r>
              <a:rPr lang="ru-RU" sz="2400" dirty="0" smtClean="0"/>
              <a:t> в </a:t>
            </a:r>
            <a:r>
              <a:rPr lang="ru-RU" sz="2400" dirty="0" err="1" smtClean="0"/>
              <a:t>българската</a:t>
            </a:r>
            <a:r>
              <a:rPr lang="ru-RU" sz="2400" dirty="0" smtClean="0"/>
              <a:t> медицина.</a:t>
            </a:r>
          </a:p>
          <a:p>
            <a:r>
              <a:rPr lang="ru-RU" sz="2400" dirty="0" err="1" smtClean="0"/>
              <a:t>Това</a:t>
            </a:r>
            <a:r>
              <a:rPr lang="ru-RU" sz="2400" dirty="0" smtClean="0"/>
              <a:t> е </a:t>
            </a:r>
            <a:r>
              <a:rPr lang="ru-RU" sz="2400" dirty="0" err="1" smtClean="0"/>
              <a:t>единственият</a:t>
            </a:r>
            <a:r>
              <a:rPr lang="ru-RU" sz="2400" dirty="0" smtClean="0"/>
              <a:t> тон, </a:t>
            </a:r>
            <a:r>
              <a:rPr lang="ru-RU" sz="2400" dirty="0" err="1" smtClean="0"/>
              <a:t>който</a:t>
            </a:r>
            <a:r>
              <a:rPr lang="ru-RU" sz="2400" dirty="0" smtClean="0"/>
              <a:t> се </a:t>
            </a:r>
            <a:r>
              <a:rPr lang="ru-RU" sz="2400" dirty="0" err="1" smtClean="0"/>
              <a:t>улавя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необичайно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място</a:t>
            </a:r>
            <a:r>
              <a:rPr lang="ru-RU" sz="2400" dirty="0" smtClean="0"/>
              <a:t> в </a:t>
            </a:r>
            <a:r>
              <a:rPr lang="ru-RU" sz="2400" dirty="0" err="1" smtClean="0"/>
              <a:t>сърцето</a:t>
            </a:r>
            <a:r>
              <a:rPr lang="ru-RU" sz="2400" dirty="0" smtClean="0"/>
              <a:t> - в </a:t>
            </a:r>
            <a:r>
              <a:rPr lang="ru-RU" sz="2400" dirty="0" err="1" smtClean="0"/>
              <a:t>систолата</a:t>
            </a:r>
            <a:r>
              <a:rPr lang="ru-RU" sz="2400" dirty="0" smtClean="0"/>
              <a:t>. Няма </a:t>
            </a:r>
            <a:r>
              <a:rPr lang="ru-RU" sz="2400" dirty="0" err="1" smtClean="0"/>
              <a:t>го</a:t>
            </a:r>
            <a:r>
              <a:rPr lang="ru-RU" sz="2400" dirty="0" smtClean="0"/>
              <a:t> при всички хора. </a:t>
            </a:r>
            <a:r>
              <a:rPr lang="ru-RU" sz="2400" dirty="0" err="1" smtClean="0"/>
              <a:t>Открива</a:t>
            </a:r>
            <a:r>
              <a:rPr lang="ru-RU" sz="2400" dirty="0" smtClean="0"/>
              <a:t> се при </a:t>
            </a:r>
            <a:r>
              <a:rPr lang="ru-RU" sz="2400" dirty="0" err="1" smtClean="0"/>
              <a:t>някои</a:t>
            </a:r>
            <a:r>
              <a:rPr lang="ru-RU" sz="2400" dirty="0" smtClean="0"/>
              <a:t> </a:t>
            </a:r>
            <a:r>
              <a:rPr lang="ru-RU" sz="2400" dirty="0" err="1" smtClean="0"/>
              <a:t>здрави</a:t>
            </a:r>
            <a:r>
              <a:rPr lang="ru-RU" sz="2400" dirty="0" smtClean="0"/>
              <a:t>, </a:t>
            </a:r>
            <a:r>
              <a:rPr lang="ru-RU" sz="2400" dirty="0" err="1" smtClean="0"/>
              <a:t>както</a:t>
            </a:r>
            <a:r>
              <a:rPr lang="ru-RU" sz="2400" dirty="0" smtClean="0"/>
              <a:t> и при </a:t>
            </a:r>
            <a:r>
              <a:rPr lang="ru-RU" sz="2400" dirty="0" err="1" smtClean="0"/>
              <a:t>различни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заболявания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010" y="4134643"/>
            <a:ext cx="2937012" cy="196192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254" y="3971414"/>
            <a:ext cx="3449411" cy="22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5435"/>
      </p:ext>
    </p:extLst>
  </p:cSld>
  <p:clrMapOvr>
    <a:masterClrMapping/>
  </p:clrMapOvr>
  <p:transition spd="med" advTm="8847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                </a:t>
            </a:r>
            <a:r>
              <a:rPr lang="bg-BG" dirty="0">
                <a:solidFill>
                  <a:prstClr val="black"/>
                </a:solidFill>
              </a:rPr>
              <a:t>Дали сме на света</a:t>
            </a:r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       </a:t>
            </a:r>
            <a:b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</a:br>
            <a:r>
              <a:rPr lang="bg-BG" b="0" i="0" dirty="0" smtClean="0">
                <a:solidFill>
                  <a:srgbClr val="3B3835"/>
                </a:solidFill>
                <a:effectLst/>
                <a:latin typeface="Helvetica Neue"/>
              </a:rPr>
              <a:t>               </a:t>
            </a:r>
            <a:r>
              <a:rPr lang="ru-RU" sz="3600" dirty="0" err="1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>л</a:t>
            </a:r>
            <a:r>
              <a:rPr lang="ru-RU" sz="3600" dirty="0" err="1" smtClean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>екарството</a:t>
            </a:r>
            <a:r>
              <a:rPr lang="ru-RU" sz="3600" dirty="0" smtClean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> “</a:t>
            </a:r>
            <a:r>
              <a:rPr lang="ru-RU" sz="3600" dirty="0" err="1" smtClean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>Нивелин</a:t>
            </a:r>
            <a:r>
              <a:rPr lang="ru-RU" sz="3600" dirty="0" smtClean="0">
                <a:solidFill>
                  <a:srgbClr val="3B3835"/>
                </a:solidFill>
                <a:latin typeface="Helvetica Neue"/>
                <a:ea typeface="+mn-ea"/>
                <a:cs typeface="+mn-cs"/>
              </a:rPr>
              <a:t>”</a:t>
            </a:r>
            <a:endParaRPr lang="en-US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Лекарството “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Нивелин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” е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създадено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през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1956 от: проф. д-р Димитър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Пасков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,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българин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.  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Л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екарството,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което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се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извлича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от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блатното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кокиче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.</a:t>
            </a:r>
          </a:p>
          <a:p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То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помага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при лечение на полиомиелит,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церебрална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парализа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,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неврологични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заболявания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,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засягащи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централната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и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периферна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нервна система, и за лечение на деменции 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84" y="4352471"/>
            <a:ext cx="2939144" cy="1959429"/>
          </a:xfrm>
          <a:prstGeom prst="rect">
            <a:avLst/>
          </a:prstGeom>
        </p:spPr>
      </p:pic>
      <p:pic>
        <p:nvPicPr>
          <p:cNvPr id="3074" name="Picture 2" descr="Рубрика &quot;Пещерци&quot; представя проф. Димитър Пас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84" y="4302464"/>
            <a:ext cx="1447373" cy="20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9"/>
    </mc:Choice>
    <mc:Fallback xmlns="">
      <p:transition spd="slow" advTm="65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</a:t>
            </a:r>
            <a:r>
              <a:rPr lang="bg-BG" dirty="0" smtClean="0">
                <a:solidFill>
                  <a:prstClr val="black"/>
                </a:solidFill>
              </a:rPr>
              <a:t>Дали </a:t>
            </a:r>
            <a:r>
              <a:rPr lang="bg-BG" dirty="0">
                <a:solidFill>
                  <a:prstClr val="black"/>
                </a:solidFill>
              </a:rPr>
              <a:t>сме на света</a:t>
            </a:r>
            <a:r>
              <a:rPr lang="bg-BG" dirty="0" smtClean="0"/>
              <a:t>      </a:t>
            </a:r>
            <a:br>
              <a:rPr lang="bg-BG" dirty="0" smtClean="0"/>
            </a:br>
            <a:r>
              <a:rPr lang="bg-BG" dirty="0" smtClean="0"/>
              <a:t>           </a:t>
            </a:r>
            <a:r>
              <a:rPr lang="bg-BG" sz="3600" dirty="0"/>
              <a:t>к</a:t>
            </a:r>
            <a:r>
              <a:rPr lang="bg-BG" sz="3600" dirty="0" smtClean="0"/>
              <a:t>осмическата храна</a:t>
            </a:r>
            <a:endParaRPr lang="en-US" sz="3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  България е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третата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държава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в света след САЩ и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Русия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,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създала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още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през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1979 г.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специална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технология за производство на космически храни. Българската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космическа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храна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е дело на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учените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от Института по криобиология и лиофилизация. Тук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трябва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да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споменем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името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на акад.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Цветан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Цветков.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Екипът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на акад.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Цветан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Цветков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разработва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биотехнологии за студено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консервиране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и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изсушаване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на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биологични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материали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ru-RU" b="0" i="0" dirty="0" err="1" smtClean="0">
                <a:solidFill>
                  <a:srgbClr val="3B3835"/>
                </a:solidFill>
                <a:effectLst/>
                <a:latin typeface="Helvetica Neue"/>
              </a:rPr>
              <a:t>във</a:t>
            </a:r>
            <a:r>
              <a:rPr lang="ru-RU" b="0" i="0" dirty="0" smtClean="0">
                <a:solidFill>
                  <a:srgbClr val="3B3835"/>
                </a:solidFill>
                <a:effectLst/>
                <a:latin typeface="Helvetica Neue"/>
              </a:rPr>
              <a:t> вакуум.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694" y="484753"/>
            <a:ext cx="1940424" cy="12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1"/>
    </mc:Choice>
    <mc:Fallback xmlns="">
      <p:transition spd="slow" advTm="848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632</TotalTime>
  <Words>747</Words>
  <Application>Microsoft Office PowerPoint</Application>
  <PresentationFormat>Широк екран</PresentationFormat>
  <Paragraphs>59</Paragraphs>
  <Slides>16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Roboto</vt:lpstr>
      <vt:lpstr>Тема на Office</vt:lpstr>
      <vt:lpstr>«И ний сме дали нещо на света»</vt:lpstr>
      <vt:lpstr>                Дали сме на света                          киселото мляко</vt:lpstr>
      <vt:lpstr>               Дали сме на света                                  компютъра </vt:lpstr>
      <vt:lpstr>          Дали сме на света    електронния часовник </vt:lpstr>
      <vt:lpstr>       Първият в света траспортен пътнически   самолет и въздушната възглавница на автомобилите</vt:lpstr>
      <vt:lpstr>Дали сме на света реактивните двигатели на лунния модул Орел</vt:lpstr>
      <vt:lpstr>                         Дали сме на света                                  шестия сърдечен тон </vt:lpstr>
      <vt:lpstr>                Дали сме на света                       лекарството “Нивелин”</vt:lpstr>
      <vt:lpstr>          Дали сме на света                  космическата храна</vt:lpstr>
      <vt:lpstr>С КАКВО ОЩЕ ДА СЕ ГОРДЕЕМ?  С природните красоти на България </vt:lpstr>
      <vt:lpstr> С КАКВО ОЩЕ ДА СЕ ГОРДЕЕМ?  С историческото си минало  </vt:lpstr>
      <vt:lpstr>                                       С КАКВО ОЩЕ ДА СЕ ГОРДЕЕМ?                                  Спасяването на българските евреи </vt:lpstr>
      <vt:lpstr>                  С КАКВО ОЩЕ ДА СЕ ГОРДЕЕМ?                       Българската азбука </vt:lpstr>
      <vt:lpstr>         С КАКВО ОЩЕ ДА СЕ ГОРДЕЕМ? Успехите на българската армия  </vt:lpstr>
      <vt:lpstr>          С КАКВО ОЩЕ ДА СЕ ГОРДЕЕМ? </vt:lpstr>
      <vt:lpstr>            ЧЕСТИТ НАЦИОНАЛЕН ПРАЗНИК-                                   3 МАРТ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ний сме дали нещо на света</dc:title>
  <dc:creator>User</dc:creator>
  <cp:lastModifiedBy>User</cp:lastModifiedBy>
  <cp:revision>24</cp:revision>
  <dcterms:created xsi:type="dcterms:W3CDTF">2021-03-01T07:16:23Z</dcterms:created>
  <dcterms:modified xsi:type="dcterms:W3CDTF">2021-03-29T18:34:17Z</dcterms:modified>
</cp:coreProperties>
</file>