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32E81C-288E-4D6D-AFD1-EB0F3C59273E}" type="datetimeFigureOut">
              <a:rPr lang="bg-BG" smtClean="0"/>
              <a:t>29.5.2017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66211A-4B61-4FB8-9392-96CCAF685834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229600" cy="4235896"/>
          </a:xfrm>
        </p:spPr>
        <p:txBody>
          <a:bodyPr>
            <a:normAutofit/>
          </a:bodyPr>
          <a:lstStyle/>
          <a:p>
            <a:r>
              <a:rPr lang="bg-BG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Практически  насоки за </a:t>
            </a:r>
            <a:br>
              <a:rPr lang="bg-BG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g-BG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Действия на </a:t>
            </a:r>
            <a:r>
              <a:rPr lang="bg-BG" sz="3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учители и ученици </a:t>
            </a:r>
            <a:r>
              <a:rPr lang="bg-BG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 критични</a:t>
            </a:r>
            <a:br>
              <a:rPr lang="bg-BG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g-BG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ситуации /При инцидент, насилие и  други/</a:t>
            </a:r>
            <a:r>
              <a:rPr lang="bg-BG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g-BG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55576" y="62888"/>
            <a:ext cx="7602638" cy="1584176"/>
          </a:xfr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3600" b="1" dirty="0" smtClean="0">
              <a:ln w="11430"/>
              <a:solidFill>
                <a:schemeClr val="tx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600" b="1" dirty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</a:t>
            </a:r>
            <a:r>
              <a:rPr lang="bg-BG" sz="36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ОУ </a:t>
            </a:r>
            <a:r>
              <a:rPr lang="bg-BG" sz="3600" b="1" dirty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“Св</a:t>
            </a:r>
            <a:r>
              <a:rPr lang="bg-BG" sz="36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sz="36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</a:t>
            </a:r>
            <a:r>
              <a:rPr lang="bg-BG" sz="3600" b="1" dirty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Кирил и Методий” </a:t>
            </a:r>
            <a:br>
              <a:rPr lang="bg-BG" sz="3600" b="1" dirty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bg-BG" sz="3600" b="1" dirty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bg-BG" sz="36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bg-BG" sz="3600" b="1" dirty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Куртово Конаре</a:t>
            </a:r>
          </a:p>
        </p:txBody>
      </p:sp>
      <p:pic>
        <p:nvPicPr>
          <p:cNvPr id="4" name="Picture 2" descr="C:\Users\Krasimira Velkov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04664"/>
            <a:ext cx="1143008" cy="124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PC3\Desktop\изтеглен фай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2152650" cy="1571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3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58" y="5085184"/>
            <a:ext cx="183832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dirty="0">
                <a:solidFill>
                  <a:schemeClr val="tx2">
                    <a:lumMod val="10000"/>
                  </a:schemeClr>
                </a:solidFill>
                <a:effectLst/>
              </a:rPr>
              <a:t>Процедури в случай на възникнал инцидент или критична ситуация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В края на всеки срок да се проведе училищна конференция  с участници в инцидент, критична ситуация или други възникнали проблеми. Участват засегнатите страни /ученици/ , провокатори, подстрекатели, както и ученици от училищното настоятелство.</a:t>
            </a:r>
          </a:p>
          <a:p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 Прилагане на програми за развитие на личните и социалните умения на децата</a:t>
            </a:r>
          </a:p>
          <a:p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 Ясно разпределяне на отговорности на всички възрастни в училището</a:t>
            </a:r>
          </a:p>
          <a:p>
            <a:endParaRPr lang="bg-BG" dirty="0"/>
          </a:p>
        </p:txBody>
      </p:sp>
      <p:pic>
        <p:nvPicPr>
          <p:cNvPr id="4098" name="Picture 2" descr="C:\Users\PC3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8518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bg-BG" sz="3600" dirty="0">
                <a:solidFill>
                  <a:schemeClr val="tx2">
                    <a:lumMod val="10000"/>
                  </a:schemeClr>
                </a:solidFill>
                <a:effectLst/>
              </a:rPr>
              <a:t>Процедури в случай на възникнал инцидент или критична ситуация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196752"/>
            <a:ext cx="6563072" cy="5544616"/>
          </a:xfrm>
        </p:spPr>
        <p:txBody>
          <a:bodyPr>
            <a:normAutofit fontScale="92500" lnSpcReduction="10000"/>
          </a:bodyPr>
          <a:lstStyle/>
          <a:p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Подобряване на системата за съобщаване на случаи на тормоз (въвеждане на нови форми и канали, гарантиране на </a:t>
            </a:r>
            <a:r>
              <a:rPr lang="bg-BG" sz="2600" dirty="0" err="1">
                <a:solidFill>
                  <a:schemeClr val="tx1">
                    <a:lumMod val="50000"/>
                  </a:schemeClr>
                </a:solidFill>
              </a:rPr>
              <a:t>конфиденциалността</a:t>
            </a:r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bg-BG" sz="2600" dirty="0" smtClean="0">
                <a:solidFill>
                  <a:schemeClr val="tx1">
                    <a:lumMod val="50000"/>
                  </a:schemeClr>
                </a:solidFill>
              </a:rPr>
              <a:t>Включване </a:t>
            </a:r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на експерти, родителите и самите ученици в процеса на създаване и реализиране на всички интервенции</a:t>
            </a:r>
          </a:p>
          <a:p>
            <a:r>
              <a:rPr lang="bg-BG" sz="2600" dirty="0" smtClean="0">
                <a:solidFill>
                  <a:schemeClr val="tx1">
                    <a:lumMod val="50000"/>
                  </a:schemeClr>
                </a:solidFill>
              </a:rPr>
              <a:t>Използване </a:t>
            </a:r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на подхода за работа с </a:t>
            </a:r>
            <a:r>
              <a:rPr lang="bg-BG" sz="2600" dirty="0" err="1">
                <a:solidFill>
                  <a:schemeClr val="tx1">
                    <a:lumMod val="50000"/>
                  </a:schemeClr>
                </a:solidFill>
              </a:rPr>
              <a:t>връстници</a:t>
            </a:r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bg-BG" sz="2600" dirty="0" err="1">
                <a:solidFill>
                  <a:schemeClr val="tx1">
                    <a:lumMod val="50000"/>
                  </a:schemeClr>
                </a:solidFill>
              </a:rPr>
              <a:t>peer</a:t>
            </a:r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bg-BG" sz="2600" dirty="0" err="1">
                <a:solidFill>
                  <a:schemeClr val="tx1">
                    <a:lumMod val="50000"/>
                  </a:schemeClr>
                </a:solidFill>
              </a:rPr>
              <a:t>education</a:t>
            </a:r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), които трябва да станат естествените </a:t>
            </a:r>
            <a:r>
              <a:rPr lang="bg-BG" sz="2600" dirty="0" err="1">
                <a:solidFill>
                  <a:schemeClr val="tx1">
                    <a:lumMod val="50000"/>
                  </a:schemeClr>
                </a:solidFill>
              </a:rPr>
              <a:t>помощници</a:t>
            </a:r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 при реализирането на всички видове интервенции както по отношение на децата, които са обект на тормоз, така и по отношение на децата, които упражняват насилие</a:t>
            </a:r>
          </a:p>
          <a:p>
            <a:endParaRPr lang="bg-BG" dirty="0"/>
          </a:p>
        </p:txBody>
      </p:sp>
      <p:pic>
        <p:nvPicPr>
          <p:cNvPr id="5122" name="Picture 2" descr="C:\Users\PC3\Desktop\изтеглен файл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2443548" cy="18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dirty="0">
                <a:solidFill>
                  <a:schemeClr val="tx2">
                    <a:lumMod val="10000"/>
                  </a:schemeClr>
                </a:solidFill>
                <a:effectLst/>
              </a:rPr>
              <a:t>Процедури в случай на възникнал инцидент или критична ситуация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/>
          <a:lstStyle/>
          <a:p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Повишаване квалификацията на учителите за работа с програмите, включително реализиране на специализирани обучения за определени категории от работещите в училище за справяне с критични ситуации и други</a:t>
            </a:r>
          </a:p>
          <a:p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Осигуряване на реални партньорства с външни на училището служби, организации и специалисти</a:t>
            </a:r>
          </a:p>
          <a:p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Насочване към здравни и социални услуги за децата и техните семейства</a:t>
            </a:r>
          </a:p>
          <a:p>
            <a:endParaRPr lang="bg-BG" dirty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941168"/>
            <a:ext cx="2885954" cy="18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600" dirty="0">
                <a:solidFill>
                  <a:schemeClr val="tx2">
                    <a:lumMod val="10000"/>
                  </a:schemeClr>
                </a:solidFill>
                <a:effectLst/>
              </a:rPr>
              <a:t>Процедури в случай на възникнал инцидент или критична ситуация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312168"/>
            <a:ext cx="8229600" cy="3845024"/>
          </a:xfrm>
        </p:spPr>
        <p:txBody>
          <a:bodyPr>
            <a:normAutofit lnSpcReduction="10000"/>
          </a:bodyPr>
          <a:lstStyle/>
          <a:p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Водене на училищен дневник и процедури за управление на информацията, иницииране на работа по случай и насочване на случай към други служби. </a:t>
            </a:r>
          </a:p>
          <a:p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 Консултации - предприемане на индивидуални разговори с участниците.</a:t>
            </a:r>
          </a:p>
          <a:p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Мерки и действия от страна на класен ръководител - намиране на решение, което удовлетворява страните и служи за пример на наблюдателите. </a:t>
            </a:r>
          </a:p>
          <a:p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Мониторинг на предприетите мерки и действия </a:t>
            </a:r>
          </a:p>
          <a:p>
            <a:pPr marL="137160" indent="0">
              <a:buNone/>
            </a:pPr>
            <a:endParaRPr lang="bg-BG" dirty="0"/>
          </a:p>
        </p:txBody>
      </p:sp>
      <p:pic>
        <p:nvPicPr>
          <p:cNvPr id="3074" name="Picture 2" descr="C:\Users\Krasimira\Desktop\images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47849"/>
            <a:ext cx="2664296" cy="19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64" y="0"/>
            <a:ext cx="9144000" cy="693578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8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rasimira\Desktop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81006" cy="5037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040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10000"/>
                  </a:schemeClr>
                </a:solidFill>
                <a:effectLst/>
              </a:rPr>
              <a:t>П</a:t>
            </a:r>
            <a:r>
              <a:rPr lang="bg-BG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ревантивни </a:t>
            </a:r>
            <a:r>
              <a:rPr lang="bg-BG" dirty="0">
                <a:solidFill>
                  <a:schemeClr val="tx2">
                    <a:lumMod val="10000"/>
                  </a:schemeClr>
                </a:solidFill>
                <a:effectLst/>
              </a:rPr>
              <a:t>мерки</a:t>
            </a:r>
            <a:endParaRPr lang="bg-BG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3268959"/>
          </a:xfrm>
        </p:spPr>
        <p:txBody>
          <a:bodyPr>
            <a:normAutofit fontScale="92500" lnSpcReduction="10000"/>
          </a:bodyPr>
          <a:lstStyle/>
          <a:p>
            <a:pPr marL="137160" lvl="0" indent="0" algn="ctr">
              <a:buNone/>
            </a:pPr>
            <a:r>
              <a:rPr lang="bg-BG" b="1" dirty="0">
                <a:solidFill>
                  <a:schemeClr val="accent6">
                    <a:lumMod val="50000"/>
                  </a:schemeClr>
                </a:solidFill>
              </a:rPr>
              <a:t>Подобряване политиката на училището, насочена към превенция и противодействие на </a:t>
            </a:r>
            <a:r>
              <a:rPr lang="bg-BG" b="1" dirty="0" smtClean="0">
                <a:solidFill>
                  <a:schemeClr val="accent6">
                    <a:lumMod val="50000"/>
                  </a:schemeClr>
                </a:solidFill>
              </a:rPr>
              <a:t>насилието</a:t>
            </a:r>
          </a:p>
          <a:p>
            <a:pPr marL="800100" lvl="1" indent="-342900"/>
            <a:r>
              <a:rPr lang="bg-BG" dirty="0">
                <a:solidFill>
                  <a:schemeClr val="tx1">
                    <a:lumMod val="50000"/>
                  </a:schemeClr>
                </a:solidFill>
              </a:rPr>
              <a:t>провеждане на беседи с учениците на теми, свързани с тормоз и начини за справяне  с него;</a:t>
            </a:r>
          </a:p>
          <a:p>
            <a:pPr marL="800100" lvl="1" indent="-342900"/>
            <a:r>
              <a:rPr lang="bg-BG" dirty="0" smtClean="0">
                <a:solidFill>
                  <a:schemeClr val="tx1">
                    <a:lumMod val="50000"/>
                  </a:schemeClr>
                </a:solidFill>
              </a:rPr>
              <a:t>гледане </a:t>
            </a:r>
            <a:r>
              <a:rPr lang="bg-BG" dirty="0">
                <a:solidFill>
                  <a:schemeClr val="tx1">
                    <a:lumMod val="50000"/>
                  </a:schemeClr>
                </a:solidFill>
              </a:rPr>
              <a:t>на образователни филми на тема-Как да преборим агресията и как да бъдем добри помежду си</a:t>
            </a:r>
          </a:p>
          <a:p>
            <a:pPr marL="800100" lvl="1" indent="-342900"/>
            <a:r>
              <a:rPr lang="bg-BG" dirty="0">
                <a:solidFill>
                  <a:schemeClr val="tx1">
                    <a:lumMod val="50000"/>
                  </a:schemeClr>
                </a:solidFill>
              </a:rPr>
              <a:t>включване на учениците във възможно повече групи за занимания по интереси, според желанията и силните страни на учениците</a:t>
            </a:r>
          </a:p>
          <a:p>
            <a:pPr marL="651510" lvl="0" indent="-514350">
              <a:buFont typeface="+mj-lt"/>
              <a:buAutoNum type="arabicPeriod"/>
            </a:pPr>
            <a:endParaRPr lang="bg-BG" dirty="0"/>
          </a:p>
          <a:p>
            <a:endParaRPr lang="bg-BG" dirty="0"/>
          </a:p>
        </p:txBody>
      </p:sp>
      <p:pic>
        <p:nvPicPr>
          <p:cNvPr id="8" name="Picture 5" descr="C:\Users\Krasimira Velkova\Desktop\презентация 1 клас\Училище снимки за презентация\DSC_0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620741"/>
            <a:ext cx="3816425" cy="2146739"/>
          </a:xfrm>
          <a:prstGeom prst="rect">
            <a:avLst/>
          </a:prstGeom>
          <a:noFill/>
        </p:spPr>
      </p:pic>
      <p:pic>
        <p:nvPicPr>
          <p:cNvPr id="6" name="Picture 3" descr="C:\Users\Krasimira Velkova\Desktop\презентация 1 клас\инициативи\12788366_904459966328637_30653517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4653136"/>
            <a:ext cx="3701244" cy="208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6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bg-BG" dirty="0">
                <a:solidFill>
                  <a:schemeClr val="tx2">
                    <a:lumMod val="10000"/>
                  </a:schemeClr>
                </a:solidFill>
                <a:effectLst/>
              </a:rPr>
              <a:t>Превантивни мерки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363272" cy="2880319"/>
          </a:xfrm>
        </p:spPr>
        <p:txBody>
          <a:bodyPr>
            <a:normAutofit fontScale="55000" lnSpcReduction="20000"/>
          </a:bodyPr>
          <a:lstStyle/>
          <a:p>
            <a:r>
              <a:rPr lang="bg-BG" sz="4000" dirty="0">
                <a:solidFill>
                  <a:schemeClr val="tx1">
                    <a:lumMod val="50000"/>
                  </a:schemeClr>
                </a:solidFill>
              </a:rPr>
              <a:t>провеждане на спортни мероприятия и повече дейности на открито </a:t>
            </a:r>
          </a:p>
          <a:p>
            <a:r>
              <a:rPr lang="bg-BG" sz="4000" dirty="0">
                <a:solidFill>
                  <a:schemeClr val="tx1">
                    <a:lumMod val="50000"/>
                  </a:schemeClr>
                </a:solidFill>
              </a:rPr>
              <a:t>създаване на класна стая на открито от самите ученици, където да се провеждат семинари, дискусии, работилници</a:t>
            </a:r>
            <a:r>
              <a:rPr lang="bg-BG" sz="4000" dirty="0" smtClean="0">
                <a:solidFill>
                  <a:schemeClr val="tx1">
                    <a:lumMod val="50000"/>
                  </a:schemeClr>
                </a:solidFill>
              </a:rPr>
              <a:t>; да </a:t>
            </a:r>
            <a:r>
              <a:rPr lang="bg-BG" sz="4000" dirty="0">
                <a:solidFill>
                  <a:schemeClr val="tx1">
                    <a:lumMod val="50000"/>
                  </a:schemeClr>
                </a:solidFill>
              </a:rPr>
              <a:t>възпитават уважение и толерантност към различията, да развиват чувствителност към границите на другия, етика на взаимоотношенията, кое поведение е приемливо и кое – не, как да се реагира на неприемливо поведение и др.</a:t>
            </a:r>
          </a:p>
          <a:p>
            <a:pPr>
              <a:buFont typeface="Wingdings" pitchFamily="2" charset="2"/>
              <a:buChar char="§"/>
            </a:pPr>
            <a:endParaRPr lang="bg-BG" dirty="0"/>
          </a:p>
        </p:txBody>
      </p:sp>
      <p:pic>
        <p:nvPicPr>
          <p:cNvPr id="6" name="Picture 3" descr="C:\Users\Krasimira Velkova\Desktop\презентация 1 клас\инициативи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4149080"/>
            <a:ext cx="3456384" cy="2328258"/>
          </a:xfrm>
          <a:prstGeom prst="rect">
            <a:avLst/>
          </a:prstGeom>
          <a:noFill/>
        </p:spPr>
      </p:pic>
      <p:pic>
        <p:nvPicPr>
          <p:cNvPr id="1026" name="Picture 2" descr="C:\Users\Krasimira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3037939" cy="227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bg-BG" dirty="0">
                <a:solidFill>
                  <a:schemeClr val="tx2">
                    <a:lumMod val="10000"/>
                  </a:schemeClr>
                </a:solidFill>
                <a:effectLst/>
              </a:rPr>
              <a:t>Превантивни мерки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770984" cy="5589240"/>
          </a:xfrm>
        </p:spPr>
        <p:txBody>
          <a:bodyPr>
            <a:noAutofit/>
          </a:bodyPr>
          <a:lstStyle/>
          <a:p>
            <a:r>
              <a:rPr lang="bg-BG" sz="2200" dirty="0">
                <a:solidFill>
                  <a:schemeClr val="tx1">
                    <a:lumMod val="50000"/>
                  </a:schemeClr>
                </a:solidFill>
              </a:rPr>
              <a:t>ангажиране на ученици в публични изяви, училищни тържества, почистване на класни стаи и училище задружно; създаване на условия за уютна класна стая, където не съществува агресия и насилие ; създаване на условия за формиране на класа като общност;</a:t>
            </a:r>
          </a:p>
          <a:p>
            <a:r>
              <a:rPr lang="bg-BG" sz="2200" dirty="0">
                <a:solidFill>
                  <a:schemeClr val="tx1">
                    <a:lumMod val="50000"/>
                  </a:schemeClr>
                </a:solidFill>
              </a:rPr>
              <a:t>ежеседмична грижа за цветя и растения на територията на училището</a:t>
            </a:r>
          </a:p>
          <a:p>
            <a:r>
              <a:rPr lang="bg-BG" sz="2200" dirty="0">
                <a:solidFill>
                  <a:schemeClr val="tx1">
                    <a:lumMod val="50000"/>
                  </a:schemeClr>
                </a:solidFill>
              </a:rPr>
              <a:t>създаване на условия за превантивна работа с класовете; допълнителна подкрепа и обучение, за да спре </a:t>
            </a:r>
            <a:r>
              <a:rPr lang="bg-BG" sz="2200" dirty="0" smtClean="0">
                <a:solidFill>
                  <a:schemeClr val="tx1">
                    <a:lumMod val="50000"/>
                  </a:schemeClr>
                </a:solidFill>
              </a:rPr>
              <a:t>безразличието</a:t>
            </a:r>
            <a:endParaRPr lang="bg-BG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 descr="C:\Users\Krasimira Velkova\Desktop\презентация 1 клас\инициативи\12809833_904450206329613_90091559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1988840"/>
            <a:ext cx="2535573" cy="1521344"/>
          </a:xfrm>
          <a:prstGeom prst="rect">
            <a:avLst/>
          </a:prstGeom>
          <a:noFill/>
        </p:spPr>
      </p:pic>
      <p:pic>
        <p:nvPicPr>
          <p:cNvPr id="6" name="Picture 2" descr="C:\Users\Krasimira Velkova\Desktop\презентация 1 клас\инициативи\12773331_904450532996247_1895825203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07838" y="4437112"/>
            <a:ext cx="2376264" cy="1922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8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bg-BG" dirty="0">
                <a:solidFill>
                  <a:schemeClr val="tx2">
                    <a:lumMod val="10000"/>
                  </a:schemeClr>
                </a:solidFill>
                <a:effectLst/>
              </a:rPr>
              <a:t>Превантивни мерки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256584" cy="5773561"/>
          </a:xfrm>
        </p:spPr>
        <p:txBody>
          <a:bodyPr>
            <a:normAutofit fontScale="92500" lnSpcReduction="20000"/>
          </a:bodyPr>
          <a:lstStyle/>
          <a:p>
            <a:r>
              <a:rPr lang="bg-BG" sz="2800" dirty="0">
                <a:solidFill>
                  <a:schemeClr val="tx1">
                    <a:lumMod val="50000"/>
                  </a:schemeClr>
                </a:solidFill>
              </a:rPr>
              <a:t>създаване на ефективна система за дежурства на учители и ученици, с цел обхващане на всички рискови места </a:t>
            </a:r>
            <a:endParaRPr lang="bg-BG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r>
              <a:rPr lang="bg-BG" sz="2800" dirty="0">
                <a:solidFill>
                  <a:schemeClr val="tx1">
                    <a:lumMod val="50000"/>
                  </a:schemeClr>
                </a:solidFill>
              </a:rPr>
              <a:t>Осигуряване на тясно взаимодействие с институции, които са външни за училището с цел превенция и недопускане на агресия в училищата.</a:t>
            </a:r>
          </a:p>
          <a:p>
            <a:r>
              <a:rPr lang="bg-BG" sz="2800" dirty="0">
                <a:solidFill>
                  <a:schemeClr val="tx1">
                    <a:lumMod val="50000"/>
                  </a:schemeClr>
                </a:solidFill>
              </a:rPr>
              <a:t>Предоставяне на информационни материали -постери, плакати, предназначени за превенция и въздействие върху учениците за </a:t>
            </a:r>
            <a:r>
              <a:rPr lang="bg-BG" sz="2800" dirty="0" smtClean="0">
                <a:solidFill>
                  <a:schemeClr val="tx1">
                    <a:lumMod val="50000"/>
                  </a:schemeClr>
                </a:solidFill>
              </a:rPr>
              <a:t>намаляване </a:t>
            </a:r>
            <a:r>
              <a:rPr lang="bg-BG" sz="2800" dirty="0">
                <a:solidFill>
                  <a:schemeClr val="tx1">
                    <a:lumMod val="50000"/>
                  </a:schemeClr>
                </a:solidFill>
              </a:rPr>
              <a:t>нивото на агресия и насилие между тях.</a:t>
            </a:r>
          </a:p>
          <a:p>
            <a:pPr lvl="0"/>
            <a:endParaRPr lang="bg-BG" sz="2800" dirty="0"/>
          </a:p>
          <a:p>
            <a:endParaRPr lang="bg-BG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bg-BG" dirty="0"/>
          </a:p>
        </p:txBody>
      </p:sp>
      <p:pic>
        <p:nvPicPr>
          <p:cNvPr id="2051" name="Picture 3" descr="C:\Users\Krasimira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9" y="1268760"/>
            <a:ext cx="241935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rasimira\Desktop\krug_na_izb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00" y="3645024"/>
            <a:ext cx="3925400" cy="2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lvl="0"/>
            <a:r>
              <a:rPr lang="bg-BG" sz="3600" dirty="0">
                <a:solidFill>
                  <a:schemeClr val="tx2">
                    <a:lumMod val="10000"/>
                  </a:schemeClr>
                </a:solidFill>
                <a:effectLst/>
              </a:rPr>
              <a:t>Процедури в случай на възникнал инцидент или критична ситуация</a:t>
            </a:r>
            <a:br>
              <a:rPr lang="bg-BG" sz="3600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bg-BG" sz="3600" dirty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484784"/>
            <a:ext cx="5688632" cy="4968552"/>
          </a:xfrm>
        </p:spPr>
        <p:txBody>
          <a:bodyPr>
            <a:normAutofit fontScale="92500"/>
          </a:bodyPr>
          <a:lstStyle/>
          <a:p>
            <a:pPr lvl="0"/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Незабавна интервенция от страна на служител или </a:t>
            </a:r>
            <a:r>
              <a:rPr lang="bg-BG" sz="2600" dirty="0" smtClean="0">
                <a:solidFill>
                  <a:schemeClr val="tx1">
                    <a:lumMod val="50000"/>
                  </a:schemeClr>
                </a:solidFill>
              </a:rPr>
              <a:t>ученик (свидетел) </a:t>
            </a:r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и прекратяване на ситуацията , ако се касае за сбиване или физически и психически нападки;</a:t>
            </a:r>
          </a:p>
          <a:p>
            <a:pPr lvl="0"/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Уведомяване на класен ръководител, директор, родител, а при по-тежки инциденти обаждане на спешна помощ, осигуряване на медицинско лице при нужда, уведомяване на необходимите служби-МВР, Закрила на детето и Националната телефонна линия за деца </a:t>
            </a:r>
            <a:r>
              <a:rPr lang="bg-BG" sz="2600" b="1" dirty="0">
                <a:solidFill>
                  <a:srgbClr val="FF0000"/>
                </a:solidFill>
              </a:rPr>
              <a:t>116 111</a:t>
            </a:r>
            <a:r>
              <a:rPr lang="bg-BG" sz="26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bg-BG" dirty="0"/>
          </a:p>
        </p:txBody>
      </p:sp>
      <p:pic>
        <p:nvPicPr>
          <p:cNvPr id="2050" name="Picture 2" descr="C:\Users\PC3\Desktop\865c0c0b4ab0e063e5caa3387c1a8741a8950e8bcc0c38f0d50c02cc531187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894033" cy="1902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Резултат с изображение за 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Picture 3" descr="N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09" y="4077072"/>
            <a:ext cx="2133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dirty="0">
                <a:solidFill>
                  <a:schemeClr val="tx2">
                    <a:lumMod val="10000"/>
                  </a:schemeClr>
                </a:solidFill>
                <a:effectLst/>
              </a:rPr>
              <a:t>Процедури в случай на възникнал инцидент или критична ситуация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Подхождане към случая със спокоен тон, за да не се всява допълнително напрежение у ученика-жертва и у другите ученици</a:t>
            </a:r>
          </a:p>
          <a:p>
            <a:pPr lvl="0"/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Свикване на училищния координационен съвет-Обсъждане на проблема и инцидента в присъствието на учениците, родителите или при остър конфликт между тях-разговор със страните поотделно, с цел предотвратяване на </a:t>
            </a:r>
            <a:r>
              <a:rPr lang="bg-BG" sz="2400" dirty="0" err="1">
                <a:solidFill>
                  <a:schemeClr val="tx1">
                    <a:lumMod val="50000"/>
                  </a:schemeClr>
                </a:solidFill>
              </a:rPr>
              <a:t>последващ</a:t>
            </a:r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 инцидент</a:t>
            </a:r>
          </a:p>
          <a:p>
            <a:pPr marL="137160" indent="0">
              <a:buNone/>
            </a:pPr>
            <a:endParaRPr lang="bg-BG" dirty="0"/>
          </a:p>
        </p:txBody>
      </p:sp>
      <p:pic>
        <p:nvPicPr>
          <p:cNvPr id="5" name="Picture 5" descr="http://www.maine.gov/education/images/hel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29999"/>
            <a:ext cx="251331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bg-BG" sz="3600" dirty="0">
                <a:solidFill>
                  <a:schemeClr val="tx2">
                    <a:lumMod val="10000"/>
                  </a:schemeClr>
                </a:solidFill>
                <a:effectLst/>
              </a:rPr>
              <a:t>Процедури в случай на възникнал инцидент или критична ситуация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Вземане на адекватно решение, относно възникналия инцидент и търсене на психологически подход към проблема, свързан с поведението на даден ученик или група от ученици</a:t>
            </a:r>
          </a:p>
          <a:p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 При необходимост препращане на детето към психолог и осигуряване на екип за обща подкрепа, който да изготви план в съответствие с нуждите на ученика и неговите индивидуални </a:t>
            </a:r>
            <a:r>
              <a:rPr lang="bg-BG" sz="2400" dirty="0" smtClean="0">
                <a:solidFill>
                  <a:schemeClr val="tx1">
                    <a:lumMod val="50000"/>
                  </a:schemeClr>
                </a:solidFill>
              </a:rPr>
              <a:t>личностни черти</a:t>
            </a:r>
          </a:p>
        </p:txBody>
      </p:sp>
      <p:pic>
        <p:nvPicPr>
          <p:cNvPr id="4" name="Picture 3" descr="C:\Users\PC3\Desktop\изтеглен файл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51579"/>
            <a:ext cx="1512168" cy="21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3\Desktop\images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9407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bg-BG" sz="3600" dirty="0">
                <a:solidFill>
                  <a:schemeClr val="tx2">
                    <a:lumMod val="10000"/>
                  </a:schemeClr>
                </a:solidFill>
                <a:effectLst/>
              </a:rPr>
              <a:t>Процедури в случай на възникнал инцидент или критична ситуация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340877"/>
            <a:ext cx="8229600" cy="4709160"/>
          </a:xfrm>
        </p:spPr>
        <p:txBody>
          <a:bodyPr/>
          <a:lstStyle/>
          <a:p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Работа с ученици, станали жертва в различни инцидентни ситуации-консултации, беседи, разговор с </a:t>
            </a:r>
            <a:r>
              <a:rPr lang="bg-BG" sz="2400" dirty="0" err="1">
                <a:solidFill>
                  <a:schemeClr val="tx1">
                    <a:lumMod val="50000"/>
                  </a:schemeClr>
                </a:solidFill>
              </a:rPr>
              <a:t>връстници</a:t>
            </a:r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, които могат да помогнат</a:t>
            </a:r>
          </a:p>
          <a:p>
            <a:r>
              <a:rPr lang="bg-BG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При възникнала критична ситуация, незабавно прекратяване на учебния процес и взимане на </a:t>
            </a:r>
            <a:r>
              <a:rPr lang="bg-BG" sz="2400" dirty="0" smtClean="0">
                <a:solidFill>
                  <a:schemeClr val="tx1">
                    <a:lumMod val="50000"/>
                  </a:schemeClr>
                </a:solidFill>
              </a:rPr>
              <a:t>адекватни </a:t>
            </a:r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мерки. Уведомяване на родители, директор, класен ръководител.</a:t>
            </a:r>
          </a:p>
          <a:p>
            <a:r>
              <a:rPr lang="bg-BG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bg-BG" sz="2400" dirty="0">
                <a:solidFill>
                  <a:schemeClr val="tx1">
                    <a:lumMod val="50000"/>
                  </a:schemeClr>
                </a:solidFill>
              </a:rPr>
              <a:t>Осигуряване на обща подкрепа на ученик в риск, както и на всички ученици, участници в инцидента</a:t>
            </a:r>
          </a:p>
          <a:p>
            <a:pPr marL="137160" indent="0">
              <a:buNone/>
            </a:pPr>
            <a:endParaRPr lang="bg-B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91" y="4797152"/>
            <a:ext cx="3738736" cy="19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По избор 3">
      <a:dk1>
        <a:srgbClr val="5CC2EB"/>
      </a:dk1>
      <a:lt1>
        <a:srgbClr val="10688B"/>
      </a:lt1>
      <a:dk2>
        <a:srgbClr val="C8EAF8"/>
      </a:dk2>
      <a:lt2>
        <a:srgbClr val="D4D4D6"/>
      </a:lt2>
      <a:accent1>
        <a:srgbClr val="A6D3A7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868</Words>
  <Application>Microsoft Office PowerPoint</Application>
  <PresentationFormat>Презентация на цял екран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Връх</vt:lpstr>
      <vt:lpstr>Практически  насоки за  Действия на учители и ученици в критични ситуации /При инцидент, насилие и  други/ </vt:lpstr>
      <vt:lpstr>Превантивни мерки</vt:lpstr>
      <vt:lpstr>Превантивни мерки</vt:lpstr>
      <vt:lpstr>Превантивни мерки</vt:lpstr>
      <vt:lpstr>Превантивни мерки</vt:lpstr>
      <vt:lpstr>Процедури в случай на възникнал инцидент или критична ситуация </vt:lpstr>
      <vt:lpstr>Процедури в случай на възникнал инцидент или критична ситуация</vt:lpstr>
      <vt:lpstr>Процедури в случай на възникнал инцидент или критична ситуация</vt:lpstr>
      <vt:lpstr>Процедури в случай на възникнал инцидент или критична ситуация</vt:lpstr>
      <vt:lpstr>Процедури в случай на възникнал инцидент или критична ситуация</vt:lpstr>
      <vt:lpstr>Процедури в случай на възникнал инцидент или критична ситуация</vt:lpstr>
      <vt:lpstr>Процедури в случай на възникнал инцидент или критична ситуация</vt:lpstr>
      <vt:lpstr>Процедури в случай на възникнал инцидент или критична ситуация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  насоки за  Действия на учителите в критични ситуации /При инцидент, насилие и  други/</dc:title>
  <dc:creator>PC3</dc:creator>
  <cp:lastModifiedBy>Krasimira</cp:lastModifiedBy>
  <cp:revision>20</cp:revision>
  <dcterms:created xsi:type="dcterms:W3CDTF">2017-05-29T10:12:13Z</dcterms:created>
  <dcterms:modified xsi:type="dcterms:W3CDTF">2017-05-29T16:11:30Z</dcterms:modified>
</cp:coreProperties>
</file>