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98" r:id="rId5"/>
    <p:sldId id="280" r:id="rId6"/>
    <p:sldId id="261" r:id="rId7"/>
    <p:sldId id="277" r:id="rId8"/>
    <p:sldId id="256" r:id="rId9"/>
    <p:sldId id="257" r:id="rId10"/>
    <p:sldId id="258" r:id="rId11"/>
    <p:sldId id="264" r:id="rId12"/>
    <p:sldId id="262" r:id="rId13"/>
    <p:sldId id="259" r:id="rId14"/>
    <p:sldId id="263" r:id="rId15"/>
    <p:sldId id="270" r:id="rId16"/>
    <p:sldId id="276" r:id="rId17"/>
    <p:sldId id="265" r:id="rId18"/>
    <p:sldId id="266" r:id="rId19"/>
    <p:sldId id="278" r:id="rId20"/>
    <p:sldId id="267" r:id="rId21"/>
    <p:sldId id="271" r:id="rId22"/>
    <p:sldId id="268" r:id="rId23"/>
    <p:sldId id="269" r:id="rId24"/>
    <p:sldId id="272" r:id="rId25"/>
    <p:sldId id="273" r:id="rId26"/>
    <p:sldId id="274" r:id="rId27"/>
    <p:sldId id="275" r:id="rId28"/>
    <p:sldId id="279" r:id="rId29"/>
    <p:sldId id="282" r:id="rId30"/>
    <p:sldId id="283" r:id="rId31"/>
    <p:sldId id="284" r:id="rId32"/>
    <p:sldId id="285" r:id="rId33"/>
    <p:sldId id="287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9" r:id="rId4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69423-465C-417A-9002-668E666CA153}" v="1" dt="2021-03-06T21:50:54.530"/>
    <p1510:client id="{1222A220-20F7-4DEE-9929-2764059B23C6}" v="8" dt="2021-02-28T14:50:14.958"/>
    <p1510:client id="{25F1F5BA-2DBA-445B-888C-40AF9C0CA504}" v="5" dt="2021-02-28T14:53:04.597"/>
    <p1510:client id="{49DAA4D0-3E18-40DD-B1F7-5D07437C48F2}" v="40" dt="2021-02-28T15:25:34.228"/>
    <p1510:client id="{6E658F2F-A052-41BF-B814-EEDC9CDCED61}" v="882" dt="2021-02-27T22:26:36.232"/>
    <p1510:client id="{6EB129B9-02BE-4CCD-9D29-B2F8EAE9E59D}" v="14" dt="2021-03-06T22:18:18.884"/>
    <p1510:client id="{70E4963F-C584-4B95-BFF6-300218D162F5}" v="115" dt="2021-02-28T12:28:19.859"/>
    <p1510:client id="{951FC1DD-8A80-488E-A724-E0E16E082E99}" v="59" dt="2021-02-28T20:09:08.167"/>
    <p1510:client id="{A985A129-3AA5-49A5-9C62-42472214440C}" v="221" dt="2021-02-28T16:08:18.741"/>
    <p1510:client id="{AC45BE88-3767-4D4D-A4C6-987FD2DCF1D7}" v="6" dt="2021-02-28T17:31:14.128"/>
    <p1510:client id="{E0583BC0-FF41-4C36-8A3D-86E2D057ECB5}" v="42" dt="2021-02-28T15:01:43.170"/>
    <p1510:client id="{F7ABB2B8-2CBB-4930-A9A0-33B35DDE3220}" v="314" dt="2021-02-28T11:20:56.802"/>
    <p1510:client id="{FA70F544-C1B1-418E-9487-4FEB43915541}" v="117" dt="2021-02-28T17:25:34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0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4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4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3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52F94DD-53D3-4630-BA82-53F4B631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>
                <a:ea typeface="+mj-lt"/>
                <a:cs typeface="+mj-lt"/>
              </a:rPr>
              <a:t>22 март </a:t>
            </a:r>
            <a:r>
              <a:rPr lang="bg-BG" dirty="0">
                <a:ea typeface="+mj-lt"/>
                <a:cs typeface="+mj-lt"/>
              </a:rPr>
              <a:t/>
            </a:r>
            <a:br>
              <a:rPr lang="bg-BG" dirty="0">
                <a:ea typeface="+mj-lt"/>
                <a:cs typeface="+mj-lt"/>
              </a:rPr>
            </a:br>
            <a:r>
              <a:rPr lang="bg-BG">
                <a:ea typeface="+mj-lt"/>
                <a:cs typeface="+mj-lt"/>
              </a:rPr>
              <a:t>световен </a:t>
            </a:r>
            <a:r>
              <a:rPr lang="bg-BG" dirty="0">
                <a:ea typeface="+mj-lt"/>
                <a:cs typeface="+mj-lt"/>
              </a:rPr>
              <a:t/>
            </a:r>
            <a:br>
              <a:rPr lang="bg-BG" dirty="0">
                <a:ea typeface="+mj-lt"/>
                <a:cs typeface="+mj-lt"/>
              </a:rPr>
            </a:br>
            <a:r>
              <a:rPr lang="bg-BG">
                <a:ea typeface="+mj-lt"/>
                <a:cs typeface="+mj-lt"/>
              </a:rPr>
              <a:t>ден на </a:t>
            </a:r>
            <a:r>
              <a:rPr lang="bg-BG" dirty="0">
                <a:ea typeface="+mj-lt"/>
                <a:cs typeface="+mj-lt"/>
              </a:rPr>
              <a:t>водата</a:t>
            </a:r>
            <a:endParaRPr lang="bg-BG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E3206FB4-0BBC-4886-8236-DE291814D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968" y="659412"/>
            <a:ext cx="10348257" cy="829573"/>
          </a:xfrm>
        </p:spPr>
        <p:txBody>
          <a:bodyPr/>
          <a:lstStyle/>
          <a:p>
            <a:r>
              <a:rPr lang="bg-BG" sz="2800">
                <a:solidFill>
                  <a:srgbClr val="00B0F0"/>
                </a:solidFill>
              </a:rPr>
              <a:t>ОБУ,,ИВАН ВАЗОВ", СЕЛО ПАШОВИ,ОБЩ.ВЕЛИНГРАД</a:t>
            </a:r>
            <a:endParaRPr lang="bg-BG" sz="2800">
              <a:ea typeface="+mn-lt"/>
              <a:cs typeface="+mn-lt"/>
            </a:endParaRPr>
          </a:p>
          <a:p>
            <a:endParaRPr lang="bg-BG" sz="2800" dirty="0"/>
          </a:p>
        </p:txBody>
      </p:sp>
      <p:pic>
        <p:nvPicPr>
          <p:cNvPr id="7" name="Картина 7" descr="Картина, която съдържа дърво, открито, трева, сграда&#10;&#10;Описанието е генерирано автоматично">
            <a:extLst>
              <a:ext uri="{FF2B5EF4-FFF2-40B4-BE49-F238E27FC236}">
                <a16:creationId xmlns:a16="http://schemas.microsoft.com/office/drawing/2014/main" id="{66EDB1D3-C119-41ED-B550-85B8D56238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99598" y="1666709"/>
            <a:ext cx="7630782" cy="3311104"/>
          </a:xfrm>
        </p:spPr>
      </p:pic>
      <p:pic>
        <p:nvPicPr>
          <p:cNvPr id="5" name="AudioCutter_AudioCutter_3p5gIRHiHTQ МУЗЫКА ДЛЯ ДУШИ RELAX THE BEST-1(3)">
            <a:hlinkClick r:id="" action="ppaction://media"/>
            <a:extLst>
              <a:ext uri="{FF2B5EF4-FFF2-40B4-BE49-F238E27FC236}">
                <a16:creationId xmlns:a16="http://schemas.microsoft.com/office/drawing/2014/main" id="{F71AAFCC-1D96-48FA-81F4-75CB8C3BC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7403" y="21715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50502E2-9288-4B51-A80F-32766B10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3200" b="1">
                <a:ea typeface="+mj-lt"/>
                <a:cs typeface="+mj-lt"/>
              </a:rPr>
              <a:t> В чаена лъжичка вода</a:t>
            </a:r>
            <a:r>
              <a:rPr lang="bg-BG" sz="3200">
                <a:ea typeface="+mj-lt"/>
                <a:cs typeface="+mj-lt"/>
              </a:rPr>
              <a:t> има повече молекули, отколкото са чаените лъжички вода в Атлантическия</a:t>
            </a:r>
            <a:r>
              <a:rPr lang="bg-BG">
                <a:ea typeface="+mj-lt"/>
                <a:cs typeface="+mj-lt"/>
              </a:rPr>
              <a:t> океан.</a:t>
            </a:r>
            <a:endParaRPr lang="bg-BG"/>
          </a:p>
        </p:txBody>
      </p:sp>
      <p:pic>
        <p:nvPicPr>
          <p:cNvPr id="7" name="Картина 7" descr="Картина, която съдържа вода, природа, плаж, от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123FA080-2733-4F26-A0C1-A851193E87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8829" y="3699"/>
            <a:ext cx="7678586" cy="6852785"/>
          </a:xfrm>
        </p:spPr>
      </p:pic>
    </p:spTree>
    <p:extLst>
      <p:ext uri="{BB962C8B-B14F-4D97-AF65-F5344CB8AC3E}">
        <p14:creationId xmlns:p14="http://schemas.microsoft.com/office/powerpoint/2010/main" val="1508865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F315AC1-9AAA-42C3-83C9-480C1B1DF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b="1">
                <a:ea typeface="+mj-lt"/>
                <a:cs typeface="+mj-lt"/>
              </a:rPr>
              <a:t>Известни са най-малко 16 "фази" на леда</a:t>
            </a:r>
            <a:r>
              <a:rPr lang="bg-BG" sz="2800">
                <a:ea typeface="+mj-lt"/>
                <a:cs typeface="+mj-lt"/>
              </a:rPr>
              <a:t>, всяка от които е с различни кристални структури.</a:t>
            </a:r>
            <a:endParaRPr lang="bg-BG" sz="2800">
              <a:cs typeface="Calibri Light"/>
            </a:endParaRPr>
          </a:p>
        </p:txBody>
      </p:sp>
      <p:pic>
        <p:nvPicPr>
          <p:cNvPr id="7" name="Картина 7" descr="Картина, която съдържа контейнер, стъкло, калибър&#10;&#10;Описанието е генерирано автоматично">
            <a:extLst>
              <a:ext uri="{FF2B5EF4-FFF2-40B4-BE49-F238E27FC236}">
                <a16:creationId xmlns:a16="http://schemas.microsoft.com/office/drawing/2014/main" id="{AF0A0489-6804-48E0-8C73-880C3DE7D2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1328" y="-6260"/>
            <a:ext cx="7636077" cy="6772060"/>
          </a:xfrm>
        </p:spPr>
      </p:pic>
    </p:spTree>
    <p:extLst>
      <p:ext uri="{BB962C8B-B14F-4D97-AF65-F5344CB8AC3E}">
        <p14:creationId xmlns:p14="http://schemas.microsoft.com/office/powerpoint/2010/main" val="115759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C8ABDBB-B0EE-4583-B4C8-EC0A43899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>
                <a:ea typeface="+mj-lt"/>
                <a:cs typeface="+mj-lt"/>
              </a:rPr>
              <a:t>Навсякъде, където има вода на Земята</a:t>
            </a:r>
            <a:r>
              <a:rPr lang="bg-BG">
                <a:ea typeface="+mj-lt"/>
                <a:cs typeface="+mj-lt"/>
              </a:rPr>
              <a:t>, дори тя да е кипяща, има и живот.</a:t>
            </a:r>
            <a:endParaRPr lang="bg-BG"/>
          </a:p>
        </p:txBody>
      </p:sp>
      <p:pic>
        <p:nvPicPr>
          <p:cNvPr id="7" name="Картина 7" descr="Картина, която съдържа пролет, открито, дим, оръжие&#10;&#10;Описанието е генерирано автоматично">
            <a:extLst>
              <a:ext uri="{FF2B5EF4-FFF2-40B4-BE49-F238E27FC236}">
                <a16:creationId xmlns:a16="http://schemas.microsoft.com/office/drawing/2014/main" id="{26F3B83D-A832-4D1A-9549-1B5F26ACB8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0862" y="-6260"/>
            <a:ext cx="7711387" cy="6858324"/>
          </a:xfrm>
        </p:spPr>
      </p:pic>
    </p:spTree>
    <p:extLst>
      <p:ext uri="{BB962C8B-B14F-4D97-AF65-F5344CB8AC3E}">
        <p14:creationId xmlns:p14="http://schemas.microsoft.com/office/powerpoint/2010/main" val="3460573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8162081-F815-4DBA-96F7-30CD3017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bg-BG" sz="3200">
                <a:ea typeface="+mj-lt"/>
                <a:cs typeface="+mj-lt"/>
              </a:rPr>
              <a:t>Само 2% от водата в природата не е солена и може да се пие.</a:t>
            </a:r>
            <a:endParaRPr lang="bg-BG" sz="3200">
              <a:cs typeface="Calibri Light"/>
            </a:endParaRPr>
          </a:p>
          <a:p>
            <a:endParaRPr lang="bg-BG" sz="3200">
              <a:cs typeface="Calibri Light"/>
            </a:endParaRPr>
          </a:p>
        </p:txBody>
      </p:sp>
      <p:pic>
        <p:nvPicPr>
          <p:cNvPr id="7" name="Картина 7">
            <a:extLst>
              <a:ext uri="{FF2B5EF4-FFF2-40B4-BE49-F238E27FC236}">
                <a16:creationId xmlns:a16="http://schemas.microsoft.com/office/drawing/2014/main" id="{4589AC4E-7442-40D1-AB5C-DCADBF4F45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9441" y="-6260"/>
            <a:ext cx="7708608" cy="6858324"/>
          </a:xfrm>
        </p:spPr>
      </p:pic>
    </p:spTree>
    <p:extLst>
      <p:ext uri="{BB962C8B-B14F-4D97-AF65-F5344CB8AC3E}">
        <p14:creationId xmlns:p14="http://schemas.microsoft.com/office/powerpoint/2010/main" val="356388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6191843-BA8E-468C-8861-8006220E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>
                <a:ea typeface="+mj-lt"/>
                <a:cs typeface="+mj-lt"/>
              </a:rPr>
              <a:t>Водата съставлява между 60 и 70 процента от човешкото тяло</a:t>
            </a:r>
            <a:r>
              <a:rPr lang="bg-BG">
                <a:ea typeface="+mj-lt"/>
                <a:cs typeface="+mj-lt"/>
              </a:rPr>
              <a:t>,</a:t>
            </a:r>
            <a:endParaRPr lang="bg-BG"/>
          </a:p>
        </p:txBody>
      </p:sp>
      <p:pic>
        <p:nvPicPr>
          <p:cNvPr id="7" name="Картина 7" descr="Картина, която съдържа текст, контейнер, стъкло&#10;&#10;Описанието е генерирано автоматично">
            <a:extLst>
              <a:ext uri="{FF2B5EF4-FFF2-40B4-BE49-F238E27FC236}">
                <a16:creationId xmlns:a16="http://schemas.microsoft.com/office/drawing/2014/main" id="{45FB723B-B159-44B8-A7A3-3FF1F1ED1F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9205" y="-6260"/>
            <a:ext cx="7634702" cy="6786437"/>
          </a:xfrm>
        </p:spPr>
      </p:pic>
    </p:spTree>
    <p:extLst>
      <p:ext uri="{BB962C8B-B14F-4D97-AF65-F5344CB8AC3E}">
        <p14:creationId xmlns:p14="http://schemas.microsoft.com/office/powerpoint/2010/main" val="26365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96C864C-8FC6-4107-9EA0-FB8928B0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>
                <a:ea typeface="+mj-lt"/>
                <a:cs typeface="+mj-lt"/>
              </a:rPr>
              <a:t>Човек изпива</a:t>
            </a:r>
            <a:r>
              <a:rPr lang="bg-BG">
                <a:ea typeface="+mj-lt"/>
                <a:cs typeface="+mj-lt"/>
              </a:rPr>
              <a:t> около 1000 литра вода годишно.</a:t>
            </a:r>
            <a:endParaRPr lang="bg-BG"/>
          </a:p>
        </p:txBody>
      </p:sp>
      <p:pic>
        <p:nvPicPr>
          <p:cNvPr id="7" name="Картина 7" descr="Картина, която съдържа небе, питейна вода, тенис, нап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6039B0D3-D5A3-4D80-91D8-0689BC4F54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0112" y="46379"/>
            <a:ext cx="7624133" cy="6738667"/>
          </a:xfrm>
        </p:spPr>
      </p:pic>
    </p:spTree>
    <p:extLst>
      <p:ext uri="{BB962C8B-B14F-4D97-AF65-F5344CB8AC3E}">
        <p14:creationId xmlns:p14="http://schemas.microsoft.com/office/powerpoint/2010/main" val="15890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8958F43-3A95-4B68-A12D-DBB45CC0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5750" indent="-285750">
              <a:buFont typeface="Arial"/>
              <a:buChar char="•"/>
            </a:pPr>
            <a:r>
              <a:rPr lang="bg-BG">
                <a:ea typeface="+mj-lt"/>
                <a:cs typeface="+mj-lt"/>
              </a:rPr>
              <a:t>През живота си човек изпива около 30 000 литра вода.</a:t>
            </a:r>
            <a:endParaRPr lang="bg-BG"/>
          </a:p>
          <a:p>
            <a:endParaRPr lang="bg-BG">
              <a:cs typeface="Calibri Light"/>
            </a:endParaRPr>
          </a:p>
        </p:txBody>
      </p:sp>
      <p:pic>
        <p:nvPicPr>
          <p:cNvPr id="7" name="Картина 7" descr="Картина, която съдържа небе, жена, открито, женски&#10;&#10;Описанието е генерирано автоматично">
            <a:extLst>
              <a:ext uri="{FF2B5EF4-FFF2-40B4-BE49-F238E27FC236}">
                <a16:creationId xmlns:a16="http://schemas.microsoft.com/office/drawing/2014/main" id="{72F61066-8725-48EF-9631-66B7ABB336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2224" y="-6260"/>
            <a:ext cx="7703040" cy="6858324"/>
          </a:xfrm>
        </p:spPr>
      </p:pic>
    </p:spTree>
    <p:extLst>
      <p:ext uri="{BB962C8B-B14F-4D97-AF65-F5344CB8AC3E}">
        <p14:creationId xmlns:p14="http://schemas.microsoft.com/office/powerpoint/2010/main" val="201401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10A1D4B-CB11-4FEA-8881-EDE20D564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>
                <a:ea typeface="+mj-lt"/>
                <a:cs typeface="+mj-lt"/>
              </a:rPr>
              <a:t>Човек може да оцелее до един месец без храна</a:t>
            </a:r>
            <a:r>
              <a:rPr lang="bg-BG">
                <a:ea typeface="+mj-lt"/>
                <a:cs typeface="+mj-lt"/>
              </a:rPr>
              <a:t>, но без вода - само около седмица.</a:t>
            </a:r>
            <a:endParaRPr lang="bg-BG"/>
          </a:p>
        </p:txBody>
      </p:sp>
      <p:pic>
        <p:nvPicPr>
          <p:cNvPr id="7" name="Картина 7" descr="Картина, която съдържа текст, дърво, от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26B9BFF8-8A93-406F-9C0E-18CCEEF080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81729" y="-78074"/>
            <a:ext cx="7725313" cy="6786292"/>
          </a:xfrm>
        </p:spPr>
      </p:pic>
    </p:spTree>
    <p:extLst>
      <p:ext uri="{BB962C8B-B14F-4D97-AF65-F5344CB8AC3E}">
        <p14:creationId xmlns:p14="http://schemas.microsoft.com/office/powerpoint/2010/main" val="1225897980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4D85F63-CE79-4EC2-9896-2D8459385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>
                <a:ea typeface="+mj-lt"/>
                <a:cs typeface="+mj-lt"/>
              </a:rPr>
              <a:t>Близо 1 милиард души по света</a:t>
            </a:r>
            <a:r>
              <a:rPr lang="bg-BG">
                <a:ea typeface="+mj-lt"/>
                <a:cs typeface="+mj-lt"/>
              </a:rPr>
              <a:t> са с ограничен достъп до чиста вода.</a:t>
            </a:r>
            <a:endParaRPr lang="bg-BG"/>
          </a:p>
        </p:txBody>
      </p:sp>
      <p:pic>
        <p:nvPicPr>
          <p:cNvPr id="7" name="Картина 7" descr="Картина, която съдържа небе, открито, лице&#10;&#10;Описанието е генерирано автоматично">
            <a:extLst>
              <a:ext uri="{FF2B5EF4-FFF2-40B4-BE49-F238E27FC236}">
                <a16:creationId xmlns:a16="http://schemas.microsoft.com/office/drawing/2014/main" id="{38412EAF-F8F0-4C25-B589-76CE94607F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0279" y="-976"/>
            <a:ext cx="7712554" cy="6819001"/>
          </a:xfrm>
        </p:spPr>
      </p:pic>
    </p:spTree>
    <p:extLst>
      <p:ext uri="{BB962C8B-B14F-4D97-AF65-F5344CB8AC3E}">
        <p14:creationId xmlns:p14="http://schemas.microsoft.com/office/powerpoint/2010/main" val="40994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027E2DF-0208-4356-BBF8-1CFD1AD8F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>
                <a:ea typeface="+mj-lt"/>
                <a:cs typeface="+mj-lt"/>
              </a:rPr>
              <a:t>За разлика от почти всяка друга течност водата се разширява, когато замръзва</a:t>
            </a:r>
            <a:r>
              <a:rPr lang="bg-BG">
                <a:ea typeface="+mj-lt"/>
                <a:cs typeface="+mj-lt"/>
              </a:rPr>
              <a:t>.</a:t>
            </a:r>
            <a:endParaRPr lang="bg-BG"/>
          </a:p>
        </p:txBody>
      </p:sp>
      <p:pic>
        <p:nvPicPr>
          <p:cNvPr id="3" name="Картина 3" descr="Картина, която съдържа природа&#10;&#10;Описанието е генерирано автоматично">
            <a:extLst>
              <a:ext uri="{FF2B5EF4-FFF2-40B4-BE49-F238E27FC236}">
                <a16:creationId xmlns:a16="http://schemas.microsoft.com/office/drawing/2014/main" id="{CFE20D63-F797-41F6-9C2C-E10691CC1D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3392" y="-6260"/>
            <a:ext cx="7706327" cy="6858324"/>
          </a:xfrm>
        </p:spPr>
      </p:pic>
    </p:spTree>
    <p:extLst>
      <p:ext uri="{BB962C8B-B14F-4D97-AF65-F5344CB8AC3E}">
        <p14:creationId xmlns:p14="http://schemas.microsoft.com/office/powerpoint/2010/main" val="43729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B725318-43A6-4CD8-95A1-1F9DC8F0A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>
                <a:ea typeface="+mj-lt"/>
                <a:cs typeface="+mj-lt"/>
              </a:rPr>
              <a:t>Водата - основа на живота.</a:t>
            </a:r>
            <a:endParaRPr lang="bg-BG"/>
          </a:p>
        </p:txBody>
      </p:sp>
      <p:pic>
        <p:nvPicPr>
          <p:cNvPr id="5" name="Картина 6">
            <a:extLst>
              <a:ext uri="{FF2B5EF4-FFF2-40B4-BE49-F238E27FC236}">
                <a16:creationId xmlns:a16="http://schemas.microsoft.com/office/drawing/2014/main" id="{F1D7EC18-B107-452E-872C-3009B5AA48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52748" y="238155"/>
            <a:ext cx="7697010" cy="6728927"/>
          </a:xfrm>
        </p:spPr>
      </p:pic>
    </p:spTree>
    <p:extLst>
      <p:ext uri="{BB962C8B-B14F-4D97-AF65-F5344CB8AC3E}">
        <p14:creationId xmlns:p14="http://schemas.microsoft.com/office/powerpoint/2010/main" val="35119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212FEA0-0718-454A-AA94-1D4443B1D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>
                <a:ea typeface="+mj-lt"/>
                <a:cs typeface="+mj-lt"/>
              </a:rPr>
              <a:t> Човек изразходва 200 литра вода </a:t>
            </a:r>
            <a:r>
              <a:rPr lang="bg-BG">
                <a:ea typeface="+mj-lt"/>
                <a:cs typeface="+mj-lt"/>
              </a:rPr>
              <a:t>за 5-минутен душ.</a:t>
            </a:r>
            <a:endParaRPr lang="bg-BG"/>
          </a:p>
        </p:txBody>
      </p:sp>
      <p:pic>
        <p:nvPicPr>
          <p:cNvPr id="7" name="Картина 7">
            <a:extLst>
              <a:ext uri="{FF2B5EF4-FFF2-40B4-BE49-F238E27FC236}">
                <a16:creationId xmlns:a16="http://schemas.microsoft.com/office/drawing/2014/main" id="{C2402E14-EF43-4880-9B88-3C9CE6F98B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5132" y="3786"/>
            <a:ext cx="7702848" cy="6852608"/>
          </a:xfrm>
        </p:spPr>
      </p:pic>
    </p:spTree>
    <p:extLst>
      <p:ext uri="{BB962C8B-B14F-4D97-AF65-F5344CB8AC3E}">
        <p14:creationId xmlns:p14="http://schemas.microsoft.com/office/powerpoint/2010/main" val="14352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77F8E03-6AF2-4563-89D4-E238BE27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b="1" dirty="0">
                <a:ea typeface="+mj-lt"/>
                <a:cs typeface="+mj-lt"/>
              </a:rPr>
              <a:t>Здравните експерти</a:t>
            </a:r>
            <a:r>
              <a:rPr lang="bg-BG" sz="2800" dirty="0">
                <a:ea typeface="+mj-lt"/>
                <a:cs typeface="+mj-lt"/>
              </a:rPr>
              <a:t> обикновено препоръчват човек да пие около 2 литра вода дневно.</a:t>
            </a:r>
            <a:endParaRPr lang="bg-BG" sz="2800" dirty="0">
              <a:cs typeface="Calibri Light"/>
            </a:endParaRPr>
          </a:p>
        </p:txBody>
      </p:sp>
      <p:pic>
        <p:nvPicPr>
          <p:cNvPr id="7" name="Картина 7" descr="Картина, която съдържа чаша, напитка, стъкло&#10;&#10;Описанието е генерирано автоматично">
            <a:extLst>
              <a:ext uri="{FF2B5EF4-FFF2-40B4-BE49-F238E27FC236}">
                <a16:creationId xmlns:a16="http://schemas.microsoft.com/office/drawing/2014/main" id="{8ECC9AE8-C951-4B62-871E-A10CA41A73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23994" y="-6260"/>
            <a:ext cx="7668255" cy="6858324"/>
          </a:xfrm>
        </p:spPr>
      </p:pic>
    </p:spTree>
    <p:extLst>
      <p:ext uri="{BB962C8B-B14F-4D97-AF65-F5344CB8AC3E}">
        <p14:creationId xmlns:p14="http://schemas.microsoft.com/office/powerpoint/2010/main" val="26929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82B9A16-CB97-45C2-8606-616AB43C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600" b="1" dirty="0">
                <a:ea typeface="+mj-lt"/>
                <a:cs typeface="+mj-lt"/>
              </a:rPr>
              <a:t>Пиенето на пет чаши вода дневно</a:t>
            </a:r>
            <a:r>
              <a:rPr lang="bg-BG" sz="3600" dirty="0">
                <a:ea typeface="+mj-lt"/>
                <a:cs typeface="+mj-lt"/>
              </a:rPr>
              <a:t> намалява риска от рак </a:t>
            </a:r>
            <a:endParaRPr lang="bg-BG" sz="3600" dirty="0">
              <a:cs typeface="Calibri Light"/>
            </a:endParaRPr>
          </a:p>
        </p:txBody>
      </p:sp>
      <p:pic>
        <p:nvPicPr>
          <p:cNvPr id="10" name="Картина 10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CDFB7E1F-63FE-47D2-A839-FC5564821A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6927" y="-6260"/>
            <a:ext cx="7699257" cy="6815192"/>
          </a:xfrm>
        </p:spPr>
      </p:pic>
    </p:spTree>
    <p:extLst>
      <p:ext uri="{BB962C8B-B14F-4D97-AF65-F5344CB8AC3E}">
        <p14:creationId xmlns:p14="http://schemas.microsoft.com/office/powerpoint/2010/main" val="30591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EBD220E-77D3-4407-B318-4B4F7AF5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91440" rIns="91440" bIns="91440" rtlCol="0" anchor="ctr">
            <a:noAutofit/>
          </a:bodyPr>
          <a:lstStyle/>
          <a:p>
            <a:r>
              <a:rPr lang="bg-BG" sz="3200" b="1">
                <a:ea typeface="+mj-lt"/>
                <a:cs typeface="+mj-lt"/>
              </a:rPr>
              <a:t> Водата разтваря </a:t>
            </a:r>
            <a:r>
              <a:rPr lang="bg-BG" sz="3200">
                <a:ea typeface="+mj-lt"/>
                <a:cs typeface="+mj-lt"/>
              </a:rPr>
              <a:t>повече вещества, отколкото която и да е друга течност.</a:t>
            </a:r>
            <a:br>
              <a:rPr lang="bg-BG" sz="3200">
                <a:ea typeface="+mj-lt"/>
                <a:cs typeface="+mj-lt"/>
              </a:rPr>
            </a:br>
            <a:r>
              <a:rPr lang="bg-BG" sz="3200">
                <a:ea typeface="+mj-lt"/>
                <a:cs typeface="+mj-lt"/>
              </a:rPr>
              <a:t> </a:t>
            </a:r>
            <a:endParaRPr lang="bg-BG" sz="3200">
              <a:cs typeface="Calibri Light"/>
            </a:endParaRPr>
          </a:p>
        </p:txBody>
      </p:sp>
      <p:pic>
        <p:nvPicPr>
          <p:cNvPr id="7" name="Картина 7">
            <a:extLst>
              <a:ext uri="{FF2B5EF4-FFF2-40B4-BE49-F238E27FC236}">
                <a16:creationId xmlns:a16="http://schemas.microsoft.com/office/drawing/2014/main" id="{A7248024-3E7D-446E-B6B3-5BF42B271F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50895" y="2169"/>
            <a:ext cx="7742566" cy="6855842"/>
          </a:xfrm>
        </p:spPr>
      </p:pic>
    </p:spTree>
    <p:extLst>
      <p:ext uri="{BB962C8B-B14F-4D97-AF65-F5344CB8AC3E}">
        <p14:creationId xmlns:p14="http://schemas.microsoft.com/office/powerpoint/2010/main" val="1412032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0096E94-1252-4B1B-9D13-5BDE46F42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bg-BG" dirty="0"/>
              <a:t> </a:t>
            </a:r>
            <a:r>
              <a:rPr lang="bg-BG" sz="3200" b="1" dirty="0"/>
              <a:t>Водата  има памет</a:t>
            </a:r>
            <a:endParaRPr lang="bg-BG" sz="3200">
              <a:cs typeface="Calibri Light"/>
            </a:endParaRPr>
          </a:p>
          <a:p>
            <a:endParaRPr lang="bg-BG">
              <a:cs typeface="Calibri Light"/>
            </a:endParaRPr>
          </a:p>
        </p:txBody>
      </p:sp>
      <p:pic>
        <p:nvPicPr>
          <p:cNvPr id="7" name="Картина 7">
            <a:extLst>
              <a:ext uri="{FF2B5EF4-FFF2-40B4-BE49-F238E27FC236}">
                <a16:creationId xmlns:a16="http://schemas.microsoft.com/office/drawing/2014/main" id="{6E3F4DC5-E32A-4186-AECA-F8733671DB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1156" y="-6260"/>
            <a:ext cx="7705175" cy="6858324"/>
          </a:xfrm>
        </p:spPr>
      </p:pic>
    </p:spTree>
    <p:extLst>
      <p:ext uri="{BB962C8B-B14F-4D97-AF65-F5344CB8AC3E}">
        <p14:creationId xmlns:p14="http://schemas.microsoft.com/office/powerpoint/2010/main" val="313314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19809DE-832C-4B7E-939F-F6224CB7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dirty="0">
                <a:ea typeface="+mj-lt"/>
                <a:cs typeface="+mj-lt"/>
              </a:rPr>
              <a:t>Защо ледът плува над водата? </a:t>
            </a:r>
            <a:br>
              <a:rPr lang="bg-BG" sz="3200" dirty="0">
                <a:ea typeface="+mj-lt"/>
                <a:cs typeface="+mj-lt"/>
              </a:rPr>
            </a:br>
            <a:r>
              <a:rPr lang="bg-BG" sz="3200" dirty="0">
                <a:ea typeface="+mj-lt"/>
                <a:cs typeface="+mj-lt"/>
              </a:rPr>
              <a:t>Той е 9% по-лек от нея</a:t>
            </a:r>
            <a:endParaRPr lang="bg-BG" sz="3200" dirty="0">
              <a:cs typeface="Calibri Light"/>
            </a:endParaRPr>
          </a:p>
          <a:p>
            <a:endParaRPr lang="bg-BG" sz="3200" dirty="0">
              <a:cs typeface="Calibri Light"/>
            </a:endParaRPr>
          </a:p>
        </p:txBody>
      </p:sp>
      <p:pic>
        <p:nvPicPr>
          <p:cNvPr id="7" name="Картина 7" descr="Картина, която съдържа вода, небе, открито, бряг&#10;&#10;Описанието е генерирано автоматично">
            <a:extLst>
              <a:ext uri="{FF2B5EF4-FFF2-40B4-BE49-F238E27FC236}">
                <a16:creationId xmlns:a16="http://schemas.microsoft.com/office/drawing/2014/main" id="{3608FE43-4E14-42DF-B443-85B3C44B99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9625" y="3966"/>
            <a:ext cx="7708240" cy="6852248"/>
          </a:xfrm>
        </p:spPr>
      </p:pic>
    </p:spTree>
    <p:extLst>
      <p:ext uri="{BB962C8B-B14F-4D97-AF65-F5344CB8AC3E}">
        <p14:creationId xmlns:p14="http://schemas.microsoft.com/office/powerpoint/2010/main" val="333801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B0B3072-CC73-4CA9-8562-3DEBB82A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Най-прясна вода - </a:t>
            </a:r>
            <a:br>
              <a:rPr lang="bg-BG" dirty="0"/>
            </a:br>
            <a:r>
              <a:rPr lang="bg-BG" dirty="0"/>
              <a:t>в ледниците</a:t>
            </a:r>
          </a:p>
          <a:p>
            <a:endParaRPr lang="bg-BG">
              <a:cs typeface="Calibri Light"/>
            </a:endParaRPr>
          </a:p>
        </p:txBody>
      </p:sp>
      <p:pic>
        <p:nvPicPr>
          <p:cNvPr id="7" name="Картина 7" descr="Картина, която съдържа планина, природа, открито, лед&#10;&#10;Описанието е генерирано автоматично">
            <a:extLst>
              <a:ext uri="{FF2B5EF4-FFF2-40B4-BE49-F238E27FC236}">
                <a16:creationId xmlns:a16="http://schemas.microsoft.com/office/drawing/2014/main" id="{BA7D8220-9DE4-4BF2-9C77-54371E06A5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0862" y="-6260"/>
            <a:ext cx="7711387" cy="6858324"/>
          </a:xfrm>
        </p:spPr>
      </p:pic>
    </p:spTree>
    <p:extLst>
      <p:ext uri="{BB962C8B-B14F-4D97-AF65-F5344CB8AC3E}">
        <p14:creationId xmlns:p14="http://schemas.microsoft.com/office/powerpoint/2010/main" val="3984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44B4460-9C79-4579-AD7A-2C5DB3B5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ea typeface="+mj-lt"/>
                <a:cs typeface="+mj-lt"/>
              </a:rPr>
              <a:t> Най-скъпата  в света  вода се продава в Лос Анджелис</a:t>
            </a:r>
            <a:endParaRPr lang="bg-BG" dirty="0"/>
          </a:p>
        </p:txBody>
      </p:sp>
      <p:pic>
        <p:nvPicPr>
          <p:cNvPr id="7" name="Картина 7" descr="Картина, която съдържа бутилка, няколко&#10;&#10;Описанието е генерирано автоматично">
            <a:extLst>
              <a:ext uri="{FF2B5EF4-FFF2-40B4-BE49-F238E27FC236}">
                <a16:creationId xmlns:a16="http://schemas.microsoft.com/office/drawing/2014/main" id="{DDCB3741-6E3F-4FDA-8F10-032354B3DE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0369" y="-5828"/>
            <a:ext cx="7712373" cy="6857460"/>
          </a:xfrm>
        </p:spPr>
      </p:pic>
    </p:spTree>
    <p:extLst>
      <p:ext uri="{BB962C8B-B14F-4D97-AF65-F5344CB8AC3E}">
        <p14:creationId xmlns:p14="http://schemas.microsoft.com/office/powerpoint/2010/main" val="3623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9C55C98-F47D-4AAA-8363-DFA302E8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>
                <a:ea typeface="+mj-lt"/>
                <a:cs typeface="+mj-lt"/>
              </a:rPr>
              <a:t> в Азербайджан има вода, в която има  много  метан, така че може да се запали</a:t>
            </a:r>
            <a:endParaRPr lang="bg-BG"/>
          </a:p>
        </p:txBody>
      </p:sp>
      <p:pic>
        <p:nvPicPr>
          <p:cNvPr id="7" name="Картина 7">
            <a:extLst>
              <a:ext uri="{FF2B5EF4-FFF2-40B4-BE49-F238E27FC236}">
                <a16:creationId xmlns:a16="http://schemas.microsoft.com/office/drawing/2014/main" id="{7759ECF7-FFB9-4182-82E4-FE1FF9D242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5221" y="-1066"/>
            <a:ext cx="7702669" cy="6862312"/>
          </a:xfrm>
        </p:spPr>
      </p:pic>
    </p:spTree>
    <p:extLst>
      <p:ext uri="{BB962C8B-B14F-4D97-AF65-F5344CB8AC3E}">
        <p14:creationId xmlns:p14="http://schemas.microsoft.com/office/powerpoint/2010/main" val="42090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9685AB2-A1FC-4A87-AA98-81D987FC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>
                <a:ea typeface="+mj-lt"/>
                <a:cs typeface="+mj-lt"/>
              </a:rPr>
              <a:t>Най-дълбокото място на Земята е в Тихия океан и се нарича Марианска падина. Марианската падина е дълбока 11 100 м. и дълга 2000 км</a:t>
            </a:r>
            <a:endParaRPr lang="bg-BG" sz="2800">
              <a:cs typeface="Calibri Light"/>
            </a:endParaRPr>
          </a:p>
        </p:txBody>
      </p:sp>
      <p:pic>
        <p:nvPicPr>
          <p:cNvPr id="3" name="Картина 3" descr="Картина, която съдържа карта&#10;&#10;Описанието е генерирано автоматично">
            <a:extLst>
              <a:ext uri="{FF2B5EF4-FFF2-40B4-BE49-F238E27FC236}">
                <a16:creationId xmlns:a16="http://schemas.microsoft.com/office/drawing/2014/main" id="{6DB56FE1-CEFC-453E-A93F-0827292FB9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5221" y="-1066"/>
            <a:ext cx="7702669" cy="6819180"/>
          </a:xfrm>
        </p:spPr>
      </p:pic>
    </p:spTree>
    <p:extLst>
      <p:ext uri="{BB962C8B-B14F-4D97-AF65-F5344CB8AC3E}">
        <p14:creationId xmlns:p14="http://schemas.microsoft.com/office/powerpoint/2010/main" val="864704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DA73F2B-B29A-4394-A595-C1335935C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>
                <a:ea typeface="+mj-lt"/>
                <a:cs typeface="+mj-lt"/>
              </a:rPr>
              <a:t>Всичката вода на Земята е пристигнала в комети и астероиди</a:t>
            </a:r>
            <a:r>
              <a:rPr lang="bg-BG">
                <a:ea typeface="+mj-lt"/>
                <a:cs typeface="+mj-lt"/>
              </a:rPr>
              <a:t>. </a:t>
            </a:r>
            <a:endParaRPr lang="bg-BG"/>
          </a:p>
        </p:txBody>
      </p:sp>
      <p:pic>
        <p:nvPicPr>
          <p:cNvPr id="7" name="Картина 7" descr="Картина, която съдържа предмет на от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44FC6AC7-56F3-48BF-8575-0A69FF6CFB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0703" y="-1425"/>
            <a:ext cx="7706083" cy="6863031"/>
          </a:xfrm>
        </p:spPr>
      </p:pic>
    </p:spTree>
    <p:extLst>
      <p:ext uri="{BB962C8B-B14F-4D97-AF65-F5344CB8AC3E}">
        <p14:creationId xmlns:p14="http://schemas.microsoft.com/office/powerpoint/2010/main" val="2407267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E949CAF-750A-48DA-AC8F-D88EAE157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91440" rIns="91440" bIns="91440" rtlCol="0" anchor="ctr">
            <a:noAutofit/>
          </a:bodyPr>
          <a:lstStyle/>
          <a:p>
            <a:r>
              <a:rPr lang="bg-BG" sz="2400">
                <a:ea typeface="+mj-lt"/>
                <a:cs typeface="+mj-lt"/>
              </a:rPr>
              <a:t>Най-дългата река в света е река Нил, тя е с дължина 6650 километра. Втора по дължина е река Амазонка с 6400 километра.</a:t>
            </a:r>
            <a:endParaRPr lang="bg-BG" sz="2400">
              <a:cs typeface="Calibri Light"/>
            </a:endParaRPr>
          </a:p>
          <a:p>
            <a:endParaRPr lang="bg-BG">
              <a:cs typeface="Calibri Light"/>
            </a:endParaRPr>
          </a:p>
        </p:txBody>
      </p:sp>
      <p:pic>
        <p:nvPicPr>
          <p:cNvPr id="5" name="Картина 5" descr="Картина, която съдържа природа&#10;&#10;Описанието е генерирано автоматично">
            <a:extLst>
              <a:ext uri="{FF2B5EF4-FFF2-40B4-BE49-F238E27FC236}">
                <a16:creationId xmlns:a16="http://schemas.microsoft.com/office/drawing/2014/main" id="{A59438CB-2C17-4D5F-ABE8-7C7350F70C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02807" y="-6260"/>
            <a:ext cx="7638743" cy="6858324"/>
          </a:xfrm>
        </p:spPr>
      </p:pic>
    </p:spTree>
    <p:extLst>
      <p:ext uri="{BB962C8B-B14F-4D97-AF65-F5344CB8AC3E}">
        <p14:creationId xmlns:p14="http://schemas.microsoft.com/office/powerpoint/2010/main" val="379434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98A54AE-B9D6-49B8-9B90-155868F87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ea typeface="+mj-lt"/>
                <a:cs typeface="+mj-lt"/>
              </a:rPr>
              <a:t>На връх Еверест водата кипи при 68 градуса.</a:t>
            </a:r>
            <a:endParaRPr lang="bg-BG" dirty="0"/>
          </a:p>
        </p:txBody>
      </p:sp>
      <p:pic>
        <p:nvPicPr>
          <p:cNvPr id="7" name="Картина 7" descr="Картина, която съдържа сняг, природа, открито, планина&#10;&#10;Описанието е генерирано автоматично">
            <a:extLst>
              <a:ext uri="{FF2B5EF4-FFF2-40B4-BE49-F238E27FC236}">
                <a16:creationId xmlns:a16="http://schemas.microsoft.com/office/drawing/2014/main" id="{C0C9926A-B9B5-4B52-8776-72A8DE247D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71293" y="-6098"/>
            <a:ext cx="7716148" cy="6857999"/>
          </a:xfrm>
        </p:spPr>
      </p:pic>
    </p:spTree>
    <p:extLst>
      <p:ext uri="{BB962C8B-B14F-4D97-AF65-F5344CB8AC3E}">
        <p14:creationId xmlns:p14="http://schemas.microsoft.com/office/powerpoint/2010/main" val="227800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CD87DA7-1C70-4073-8BA8-42260EA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>
                <a:ea typeface="+mj-lt"/>
                <a:cs typeface="+mj-lt"/>
              </a:rPr>
              <a:t>3,5 милиона души умират всяка година поради причини, свързани с водите.</a:t>
            </a:r>
            <a:endParaRPr lang="bg-BG"/>
          </a:p>
        </p:txBody>
      </p:sp>
      <p:pic>
        <p:nvPicPr>
          <p:cNvPr id="7" name="Картина 7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D4C484AA-B7BD-48CC-BFAB-7418031A19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00729" y="-6259"/>
            <a:ext cx="7686030" cy="6858323"/>
          </a:xfrm>
        </p:spPr>
      </p:pic>
    </p:spTree>
    <p:extLst>
      <p:ext uri="{BB962C8B-B14F-4D97-AF65-F5344CB8AC3E}">
        <p14:creationId xmlns:p14="http://schemas.microsoft.com/office/powerpoint/2010/main" val="61627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7C91C25-CF5F-40CA-83CC-3DF0B0BC9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06" y="2076368"/>
            <a:ext cx="3601468" cy="3294384"/>
          </a:xfrm>
        </p:spPr>
        <p:txBody>
          <a:bodyPr>
            <a:normAutofit/>
          </a:bodyPr>
          <a:lstStyle/>
          <a:p>
            <a:r>
              <a:rPr lang="bg-BG" sz="3200">
                <a:ea typeface="+mj-lt"/>
                <a:cs typeface="+mj-lt"/>
              </a:rPr>
              <a:t>На много места в Африка и Азия хората извървяват около 7 км. всеки ден, за да си осигурят вода</a:t>
            </a:r>
            <a:endParaRPr lang="bg-BG" sz="3200">
              <a:cs typeface="Calibri Light"/>
            </a:endParaRPr>
          </a:p>
          <a:p>
            <a:endParaRPr lang="bg-BG">
              <a:cs typeface="Calibri Light"/>
            </a:endParaRPr>
          </a:p>
        </p:txBody>
      </p:sp>
      <p:pic>
        <p:nvPicPr>
          <p:cNvPr id="7" name="Картина 7" descr="Картина, която съдържа открито, земя, небе, лице&#10;&#10;Описанието е генерирано автоматично">
            <a:extLst>
              <a:ext uri="{FF2B5EF4-FFF2-40B4-BE49-F238E27FC236}">
                <a16:creationId xmlns:a16="http://schemas.microsoft.com/office/drawing/2014/main" id="{5ACB789C-2148-4C41-952D-B9F832916E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1791" y="-6260"/>
            <a:ext cx="7703905" cy="6786437"/>
          </a:xfrm>
        </p:spPr>
      </p:pic>
    </p:spTree>
    <p:extLst>
      <p:ext uri="{BB962C8B-B14F-4D97-AF65-F5344CB8AC3E}">
        <p14:creationId xmlns:p14="http://schemas.microsoft.com/office/powerpoint/2010/main" val="95311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F1DE9E2-2EC4-4459-A68B-E55CF0C0C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>
                <a:ea typeface="+mj-lt"/>
                <a:cs typeface="+mj-lt"/>
              </a:rPr>
              <a:t>Почти 700 милиона души в Китай се налага да пият замърсена </a:t>
            </a:r>
            <a:endParaRPr lang="bg-BG"/>
          </a:p>
        </p:txBody>
      </p:sp>
      <p:pic>
        <p:nvPicPr>
          <p:cNvPr id="7" name="Картина 7" descr="Картина, която съдържа земя, открито, лице, плаж&#10;&#10;Описанието е генерирано автоматично">
            <a:extLst>
              <a:ext uri="{FF2B5EF4-FFF2-40B4-BE49-F238E27FC236}">
                <a16:creationId xmlns:a16="http://schemas.microsoft.com/office/drawing/2014/main" id="{92E9C55A-CBD5-4DE2-AF85-2AD6A23118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78625" y="51250"/>
            <a:ext cx="7658353" cy="6743304"/>
          </a:xfrm>
        </p:spPr>
      </p:pic>
    </p:spTree>
    <p:extLst>
      <p:ext uri="{BB962C8B-B14F-4D97-AF65-F5344CB8AC3E}">
        <p14:creationId xmlns:p14="http://schemas.microsoft.com/office/powerpoint/2010/main" val="1461056137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EB7ED39-CC54-4038-8DDC-5209375F1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>
                <a:ea typeface="+mj-lt"/>
                <a:cs typeface="+mj-lt"/>
              </a:rPr>
              <a:t>1 от 9 души нямат достъп до източник на пречистена вода</a:t>
            </a:r>
            <a:endParaRPr lang="bg-BG"/>
          </a:p>
        </p:txBody>
      </p:sp>
      <p:pic>
        <p:nvPicPr>
          <p:cNvPr id="7" name="Картина 7" descr="Картина, която съдържа планина, небе, природа, от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607BAB53-0306-4C86-836B-BC04516E69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9607" y="-6260"/>
            <a:ext cx="7645143" cy="6815192"/>
          </a:xfrm>
        </p:spPr>
      </p:pic>
    </p:spTree>
    <p:extLst>
      <p:ext uri="{BB962C8B-B14F-4D97-AF65-F5344CB8AC3E}">
        <p14:creationId xmlns:p14="http://schemas.microsoft.com/office/powerpoint/2010/main" val="160087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75EAB47-60FE-460F-B839-3A971D2C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ea typeface="+mj-lt"/>
                <a:cs typeface="+mj-lt"/>
              </a:rPr>
              <a:t>Само 1% от водата в света е годна за пиене</a:t>
            </a:r>
            <a:endParaRPr lang="bg-BG" dirty="0"/>
          </a:p>
        </p:txBody>
      </p:sp>
      <p:pic>
        <p:nvPicPr>
          <p:cNvPr id="7" name="Картина 7" descr="Картина, която съдържа карта&#10;&#10;Описанието е генерирано автоматично">
            <a:extLst>
              <a:ext uri="{FF2B5EF4-FFF2-40B4-BE49-F238E27FC236}">
                <a16:creationId xmlns:a16="http://schemas.microsoft.com/office/drawing/2014/main" id="{6A0D8BEF-6F19-49F7-9822-B1EDFB3EAA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79006" y="-6260"/>
            <a:ext cx="7671967" cy="6858324"/>
          </a:xfrm>
        </p:spPr>
      </p:pic>
    </p:spTree>
    <p:extLst>
      <p:ext uri="{BB962C8B-B14F-4D97-AF65-F5344CB8AC3E}">
        <p14:creationId xmlns:p14="http://schemas.microsoft.com/office/powerpoint/2010/main" val="1955825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9620508-9798-4C9A-8576-A6E95A24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>
                <a:ea typeface="+mj-lt"/>
                <a:cs typeface="+mj-lt"/>
              </a:rPr>
              <a:t>90% от прясната вода в света идва от Антарктика</a:t>
            </a:r>
            <a:endParaRPr lang="bg-BG"/>
          </a:p>
        </p:txBody>
      </p:sp>
      <p:pic>
        <p:nvPicPr>
          <p:cNvPr id="7" name="Картина 7" descr="Картина, която съдържа лед, сняг, природа, от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59C7DB48-AD97-4E5D-9538-DB53E05CD6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79582" y="-6260"/>
            <a:ext cx="7713947" cy="6858324"/>
          </a:xfrm>
        </p:spPr>
      </p:pic>
    </p:spTree>
    <p:extLst>
      <p:ext uri="{BB962C8B-B14F-4D97-AF65-F5344CB8AC3E}">
        <p14:creationId xmlns:p14="http://schemas.microsoft.com/office/powerpoint/2010/main" val="31154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3A81E2A-4F06-49F0-905C-6152F03C0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1" y="3212179"/>
            <a:ext cx="3227659" cy="1597856"/>
          </a:xfrm>
        </p:spPr>
        <p:txBody>
          <a:bodyPr vert="horz" lIns="91440" tIns="91440" rIns="91440" bIns="91440" rtlCol="0" anchor="ctr">
            <a:noAutofit/>
          </a:bodyPr>
          <a:lstStyle/>
          <a:p>
            <a:r>
              <a:rPr lang="bg-BG" sz="2800">
                <a:ea typeface="+mj-lt"/>
                <a:cs typeface="+mj-lt"/>
              </a:rPr>
              <a:t>Съществува носещо се хранилище за вода в космоса, което съдържа 140 трилиона пъти повече вода от всички океани в света</a:t>
            </a:r>
          </a:p>
          <a:p>
            <a:endParaRPr lang="bg-BG" sz="2800">
              <a:cs typeface="Calibri Light"/>
            </a:endParaRPr>
          </a:p>
        </p:txBody>
      </p:sp>
      <p:pic>
        <p:nvPicPr>
          <p:cNvPr id="7" name="Картина 7" descr="Картина, която съдържа предмет на открито, звезда, нощно небе&#10;&#10;Описанието е генерирано автоматично">
            <a:extLst>
              <a:ext uri="{FF2B5EF4-FFF2-40B4-BE49-F238E27FC236}">
                <a16:creationId xmlns:a16="http://schemas.microsoft.com/office/drawing/2014/main" id="{170ED12A-1825-49A0-9427-CD39372EA2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79582" y="80004"/>
            <a:ext cx="7670815" cy="6700172"/>
          </a:xfrm>
        </p:spPr>
      </p:pic>
    </p:spTree>
    <p:extLst>
      <p:ext uri="{BB962C8B-B14F-4D97-AF65-F5344CB8AC3E}">
        <p14:creationId xmlns:p14="http://schemas.microsoft.com/office/powerpoint/2010/main" val="517124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2B3D879-E8A3-45DB-9CAF-EFF6B8A1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cap="all">
                <a:ea typeface="+mj-lt"/>
                <a:cs typeface="+mj-lt"/>
              </a:rPr>
              <a:t>БЛАГОДАРЯ ЗА ВНИМАНИЕТО</a:t>
            </a:r>
            <a:endParaRPr lang="bg-BG"/>
          </a:p>
        </p:txBody>
      </p:sp>
      <p:pic>
        <p:nvPicPr>
          <p:cNvPr id="7" name="Картина 7">
            <a:extLst>
              <a:ext uri="{FF2B5EF4-FFF2-40B4-BE49-F238E27FC236}">
                <a16:creationId xmlns:a16="http://schemas.microsoft.com/office/drawing/2014/main" id="{99DCD792-DAAB-4788-A608-ADB7F82ED1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7429" y="1489686"/>
            <a:ext cx="7612631" cy="5304166"/>
          </a:xfrm>
        </p:spPr>
      </p:pic>
    </p:spTree>
    <p:extLst>
      <p:ext uri="{BB962C8B-B14F-4D97-AF65-F5344CB8AC3E}">
        <p14:creationId xmlns:p14="http://schemas.microsoft.com/office/powerpoint/2010/main" val="248685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E32243C-1656-41A7-99F2-0904CF0D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bg-BG">
                <a:ea typeface="+mj-lt"/>
                <a:cs typeface="+mj-lt"/>
              </a:rPr>
              <a:t>Водата е най-разпространената субстанция на планетата.</a:t>
            </a:r>
            <a:endParaRPr lang="bg-BG"/>
          </a:p>
          <a:p>
            <a:endParaRPr lang="bg-BG">
              <a:cs typeface="Calibri Light"/>
            </a:endParaRPr>
          </a:p>
        </p:txBody>
      </p:sp>
      <p:pic>
        <p:nvPicPr>
          <p:cNvPr id="7" name="Картина 7">
            <a:extLst>
              <a:ext uri="{FF2B5EF4-FFF2-40B4-BE49-F238E27FC236}">
                <a16:creationId xmlns:a16="http://schemas.microsoft.com/office/drawing/2014/main" id="{30A42C5A-5467-476F-B454-7B3988CF10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4275" y="-6260"/>
            <a:ext cx="7673317" cy="6858324"/>
          </a:xfrm>
        </p:spPr>
      </p:pic>
    </p:spTree>
    <p:extLst>
      <p:ext uri="{BB962C8B-B14F-4D97-AF65-F5344CB8AC3E}">
        <p14:creationId xmlns:p14="http://schemas.microsoft.com/office/powerpoint/2010/main" val="161445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01726" y="2522453"/>
            <a:ext cx="3729016" cy="2255160"/>
          </a:xfrm>
        </p:spPr>
        <p:txBody>
          <a:bodyPr>
            <a:noAutofit/>
          </a:bodyPr>
          <a:lstStyle/>
          <a:p>
            <a:r>
              <a:rPr lang="bg-BG" sz="3200">
                <a:cs typeface="Calibri Light"/>
              </a:rPr>
              <a:t>Количеството на водата на Земята се равнява на 1,5 милиарда кубични километра</a:t>
            </a:r>
          </a:p>
        </p:txBody>
      </p:sp>
      <p:pic>
        <p:nvPicPr>
          <p:cNvPr id="5" name="Картина 5" descr="Картина, която съдържа дърво, вода, открито, река&#10;&#10;Описанието е генерирано автоматично">
            <a:extLst>
              <a:ext uri="{FF2B5EF4-FFF2-40B4-BE49-F238E27FC236}">
                <a16:creationId xmlns:a16="http://schemas.microsoft.com/office/drawing/2014/main" id="{115DC787-0151-488B-9E09-7951888F9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3353" y="248503"/>
            <a:ext cx="7647721" cy="6602402"/>
          </a:xfrm>
        </p:spPr>
      </p:pic>
    </p:spTree>
    <p:extLst>
      <p:ext uri="{BB962C8B-B14F-4D97-AF65-F5344CB8AC3E}">
        <p14:creationId xmlns:p14="http://schemas.microsoft.com/office/powerpoint/2010/main" val="1748730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08B5BC5-3A59-4410-A045-ECF3439B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ea typeface="+mj-lt"/>
                <a:cs typeface="+mj-lt"/>
              </a:rPr>
              <a:t> Близо 97 процента от водата по света </a:t>
            </a:r>
            <a:r>
              <a:rPr lang="bg-BG" b="1">
                <a:ea typeface="+mj-lt"/>
                <a:cs typeface="+mj-lt"/>
              </a:rPr>
              <a:t>е солена</a:t>
            </a:r>
            <a:endParaRPr lang="bg-BG"/>
          </a:p>
        </p:txBody>
      </p:sp>
      <p:pic>
        <p:nvPicPr>
          <p:cNvPr id="10" name="Картина 10" descr="Картина, която съдържа вода, небе, открито, вълна&#10;&#10;Описанието е генерирано автоматично">
            <a:extLst>
              <a:ext uri="{FF2B5EF4-FFF2-40B4-BE49-F238E27FC236}">
                <a16:creationId xmlns:a16="http://schemas.microsoft.com/office/drawing/2014/main" id="{4D4AD1F0-D262-463B-ADBF-C54B4561D7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79354" y="-6260"/>
            <a:ext cx="7671271" cy="6800814"/>
          </a:xfrm>
        </p:spPr>
      </p:pic>
    </p:spTree>
    <p:extLst>
      <p:ext uri="{BB962C8B-B14F-4D97-AF65-F5344CB8AC3E}">
        <p14:creationId xmlns:p14="http://schemas.microsoft.com/office/powerpoint/2010/main" val="135250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DB159B6-5257-42B0-95B3-4B4C485AF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3200" b="1">
                <a:ea typeface="+mj-lt"/>
                <a:cs typeface="+mj-lt"/>
              </a:rPr>
              <a:t>Атлантическият океан </a:t>
            </a:r>
            <a:r>
              <a:rPr lang="bg-BG" sz="3200">
                <a:ea typeface="+mj-lt"/>
                <a:cs typeface="+mj-lt"/>
              </a:rPr>
              <a:t>съдържа 23 процента от морската вода на планетата, а Тихият - 48</a:t>
            </a:r>
            <a:r>
              <a:rPr lang="bg-BG">
                <a:ea typeface="+mj-lt"/>
                <a:cs typeface="+mj-lt"/>
              </a:rPr>
              <a:t> процента.</a:t>
            </a:r>
            <a:endParaRPr lang="bg-BG"/>
          </a:p>
        </p:txBody>
      </p:sp>
      <p:pic>
        <p:nvPicPr>
          <p:cNvPr id="4" name="Картина 4" descr="Картина, която съдържа яйце, цветен&#10;&#10;Описанието е генерирано автоматично">
            <a:extLst>
              <a:ext uri="{FF2B5EF4-FFF2-40B4-BE49-F238E27FC236}">
                <a16:creationId xmlns:a16="http://schemas.microsoft.com/office/drawing/2014/main" id="{33B4BCCE-EB4F-4F47-9884-B083DE004C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6663" y="65627"/>
            <a:ext cx="7656653" cy="6743305"/>
          </a:xfrm>
        </p:spPr>
      </p:pic>
    </p:spTree>
    <p:extLst>
      <p:ext uri="{BB962C8B-B14F-4D97-AF65-F5344CB8AC3E}">
        <p14:creationId xmlns:p14="http://schemas.microsoft.com/office/powerpoint/2010/main" val="243141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C2D0251-CBAE-45D8-8339-3FB803DE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2800" b="1">
                <a:ea typeface="+mj-lt"/>
                <a:cs typeface="+mj-lt"/>
              </a:rPr>
              <a:t>Всяка секунда Слънцето</a:t>
            </a:r>
            <a:r>
              <a:rPr lang="bg-BG" sz="2800">
                <a:ea typeface="+mj-lt"/>
                <a:cs typeface="+mj-lt"/>
              </a:rPr>
              <a:t> и подобни на него звезди създават количество вода със 100 милиона пъти по-голямо от това в река</a:t>
            </a:r>
            <a:r>
              <a:rPr lang="bg-BG">
                <a:ea typeface="+mj-lt"/>
                <a:cs typeface="+mj-lt"/>
              </a:rPr>
              <a:t> Амазонка</a:t>
            </a:r>
            <a:endParaRPr lang="bg-BG"/>
          </a:p>
        </p:txBody>
      </p:sp>
      <p:pic>
        <p:nvPicPr>
          <p:cNvPr id="7" name="Картина 7" descr="Картина, която съдържа текст, трева, природа, зелен&#10;&#10;Описанието е генерирано автоматично">
            <a:extLst>
              <a:ext uri="{FF2B5EF4-FFF2-40B4-BE49-F238E27FC236}">
                <a16:creationId xmlns:a16="http://schemas.microsoft.com/office/drawing/2014/main" id="{5E5E8831-91F9-43B2-97E2-9000718802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9897" y="51250"/>
            <a:ext cx="7687694" cy="6757682"/>
          </a:xfrm>
        </p:spPr>
      </p:pic>
    </p:spTree>
    <p:extLst>
      <p:ext uri="{BB962C8B-B14F-4D97-AF65-F5344CB8AC3E}">
        <p14:creationId xmlns:p14="http://schemas.microsoft.com/office/powerpoint/2010/main" val="180319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B97ADF4-F2E1-413E-8590-66E12B1E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>
                <a:ea typeface="+mj-lt"/>
                <a:cs typeface="+mj-lt"/>
              </a:rPr>
              <a:t> Лед има на полюсите </a:t>
            </a:r>
            <a:r>
              <a:rPr lang="bg-BG">
                <a:ea typeface="+mj-lt"/>
                <a:cs typeface="+mj-lt"/>
              </a:rPr>
              <a:t>на Луната, Меркурий и Марс.</a:t>
            </a:r>
            <a:endParaRPr lang="bg-BG"/>
          </a:p>
        </p:txBody>
      </p:sp>
      <p:pic>
        <p:nvPicPr>
          <p:cNvPr id="7" name="Картина 7" descr="Картина, която съдържа нощно небе&#10;&#10;Описанието е генерирано автоматично">
            <a:extLst>
              <a:ext uri="{FF2B5EF4-FFF2-40B4-BE49-F238E27FC236}">
                <a16:creationId xmlns:a16="http://schemas.microsoft.com/office/drawing/2014/main" id="{9C17B6AF-7357-47AF-8645-6B3F36BD4F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5762" y="-1336"/>
            <a:ext cx="7701588" cy="6862852"/>
          </a:xfrm>
        </p:spPr>
      </p:pic>
    </p:spTree>
    <p:extLst>
      <p:ext uri="{BB962C8B-B14F-4D97-AF65-F5344CB8AC3E}">
        <p14:creationId xmlns:p14="http://schemas.microsoft.com/office/powerpoint/2010/main" val="417663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B2FCE09F90A0442A9BABD007139B6BD" ma:contentTypeVersion="8" ma:contentTypeDescription="Създаване на нов документ" ma:contentTypeScope="" ma:versionID="61a2048b06a5bf6439d87c0aed552d12">
  <xsd:schema xmlns:xsd="http://www.w3.org/2001/XMLSchema" xmlns:xs="http://www.w3.org/2001/XMLSchema" xmlns:p="http://schemas.microsoft.com/office/2006/metadata/properties" xmlns:ns2="21e53e8a-faa4-44cc-8497-e6aec79c61ee" xmlns:ns3="465451e3-aec0-4da8-8186-089089cd92ce" targetNamespace="http://schemas.microsoft.com/office/2006/metadata/properties" ma:root="true" ma:fieldsID="98fd7bbf3493c8440a2ec1da81f26222" ns2:_="" ns3:_="">
    <xsd:import namespace="21e53e8a-faa4-44cc-8497-e6aec79c61ee"/>
    <xsd:import namespace="465451e3-aec0-4da8-8186-089089cd92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53e8a-faa4-44cc-8497-e6aec79c61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451e3-aec0-4da8-8186-089089cd92c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Споделено 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Споделени с подробност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ъдържание"/>
        <xsd:element ref="dc:title" minOccurs="0" maxOccurs="1" ma:index="4" ma:displayName="Заглав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CFB795-A280-4B05-B55F-6FE562E7F8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4F08D5-8185-48EA-90F4-0F54AF90E7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e53e8a-faa4-44cc-8497-e6aec79c61ee"/>
    <ds:schemaRef ds:uri="465451e3-aec0-4da8-8186-089089cd92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6D8722-92D3-43D0-A1D1-2171446B053C}">
  <ds:schemaRefs>
    <ds:schemaRef ds:uri="http://purl.org/dc/dcmitype/"/>
    <ds:schemaRef ds:uri="http://purl.org/dc/elements/1.1/"/>
    <ds:schemaRef ds:uri="21e53e8a-faa4-44cc-8497-e6aec79c61ee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465451e3-aec0-4da8-8186-089089cd92c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339</Words>
  <Application>Microsoft Office PowerPoint</Application>
  <PresentationFormat>Широк екран</PresentationFormat>
  <Paragraphs>40</Paragraphs>
  <Slides>39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39</vt:i4>
      </vt:variant>
    </vt:vector>
  </HeadingPairs>
  <TitlesOfParts>
    <vt:vector size="44" baseType="lpstr">
      <vt:lpstr>Arial</vt:lpstr>
      <vt:lpstr>Calibri Light</vt:lpstr>
      <vt:lpstr>Rockwell</vt:lpstr>
      <vt:lpstr>Wingdings</vt:lpstr>
      <vt:lpstr>Atlas</vt:lpstr>
      <vt:lpstr>22 март  световен  ден на водата</vt:lpstr>
      <vt:lpstr>Водата - основа на живота.</vt:lpstr>
      <vt:lpstr>Всичката вода на Земята е пристигнала в комети и астероиди. </vt:lpstr>
      <vt:lpstr>Водата е най-разпространената субстанция на планетата. </vt:lpstr>
      <vt:lpstr>Количеството на водата на Земята се равнява на 1,5 милиарда кубични километра</vt:lpstr>
      <vt:lpstr> Близо 97 процента от водата по света е солена</vt:lpstr>
      <vt:lpstr>Атлантическият океан съдържа 23 процента от морската вода на планетата, а Тихият - 48 процента.</vt:lpstr>
      <vt:lpstr>Всяка секунда Слънцето и подобни на него звезди създават количество вода със 100 милиона пъти по-голямо от това в река Амазонка</vt:lpstr>
      <vt:lpstr> Лед има на полюсите на Луната, Меркурий и Марс.</vt:lpstr>
      <vt:lpstr> В чаена лъжичка вода има повече молекули, отколкото са чаените лъжички вода в Атлантическия океан.</vt:lpstr>
      <vt:lpstr>Известни са най-малко 16 "фази" на леда, всяка от които е с различни кристални структури.</vt:lpstr>
      <vt:lpstr>Навсякъде, където има вода на Земята, дори тя да е кипяща, има и живот.</vt:lpstr>
      <vt:lpstr>Само 2% от водата в природата не е солена и може да се пие. </vt:lpstr>
      <vt:lpstr>Водата съставлява между 60 и 70 процента от човешкото тяло,</vt:lpstr>
      <vt:lpstr>Човек изпива около 1000 литра вода годишно.</vt:lpstr>
      <vt:lpstr>През живота си човек изпива около 30 000 литра вода. </vt:lpstr>
      <vt:lpstr>Човек може да оцелее до един месец без храна, но без вода - само около седмица.</vt:lpstr>
      <vt:lpstr>Близо 1 милиард души по света са с ограничен достъп до чиста вода.</vt:lpstr>
      <vt:lpstr>За разлика от почти всяка друга течност водата се разширява, когато замръзва.</vt:lpstr>
      <vt:lpstr> Човек изразходва 200 литра вода за 5-минутен душ.</vt:lpstr>
      <vt:lpstr>Здравните експерти обикновено препоръчват човек да пие около 2 литра вода дневно.</vt:lpstr>
      <vt:lpstr>Пиенето на пет чаши вода дневно намалява риска от рак </vt:lpstr>
      <vt:lpstr> Водата разтваря повече вещества, отколкото която и да е друга течност.  </vt:lpstr>
      <vt:lpstr> Водата  има памет </vt:lpstr>
      <vt:lpstr>Защо ледът плува над водата?  Той е 9% по-лек от нея </vt:lpstr>
      <vt:lpstr>Най-прясна вода -  в ледниците </vt:lpstr>
      <vt:lpstr> Най-скъпата  в света  вода се продава в Лос Анджелис</vt:lpstr>
      <vt:lpstr> в Азербайджан има вода, в която има  много  метан, така че може да се запали</vt:lpstr>
      <vt:lpstr>Най-дълбокото място на Земята е в Тихия океан и се нарича Марианска падина. Марианската падина е дълбока 11 100 м. и дълга 2000 км</vt:lpstr>
      <vt:lpstr>Най-дългата река в света е река Нил, тя е с дължина 6650 километра. Втора по дължина е река Амазонка с 6400 километра. </vt:lpstr>
      <vt:lpstr>На връх Еверест водата кипи при 68 градуса.</vt:lpstr>
      <vt:lpstr>3,5 милиона души умират всяка година поради причини, свързани с водите.</vt:lpstr>
      <vt:lpstr>На много места в Африка и Азия хората извървяват около 7 км. всеки ден, за да си осигурят вода </vt:lpstr>
      <vt:lpstr>Почти 700 милиона души в Китай се налага да пият замърсена </vt:lpstr>
      <vt:lpstr>1 от 9 души нямат достъп до източник на пречистена вода</vt:lpstr>
      <vt:lpstr>Само 1% от водата в света е годна за пиене</vt:lpstr>
      <vt:lpstr>90% от прясната вода в света идва от Антарктика</vt:lpstr>
      <vt:lpstr>Съществува носещо се хранилище за вода в космоса, което съдържа 140 трилиона пъти повече вода от всички океани в света </vt:lpstr>
      <vt:lpstr>БЛАГОДАРЯ ЗА ВНИМАНИЕТО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/>
  <cp:lastModifiedBy>Фатиме</cp:lastModifiedBy>
  <cp:revision>345</cp:revision>
  <dcterms:created xsi:type="dcterms:W3CDTF">2021-02-27T20:43:56Z</dcterms:created>
  <dcterms:modified xsi:type="dcterms:W3CDTF">2021-03-22T09:17:01Z</dcterms:modified>
  <cp:contentStatus>Последен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0x0101007B2FCE09F90A0442A9BABD007139B6BD</vt:lpwstr>
  </property>
  <property fmtid="{D5CDD505-2E9C-101B-9397-08002B2CF9AE}" pid="3" name="_MarkAsFinal">
    <vt:bool>true</vt:bool>
  </property>
</Properties>
</file>