
<file path=[Content_Types].xml><?xml version="1.0" encoding="utf-8"?>
<Types xmlns="http://schemas.openxmlformats.org/package/2006/content-types">
  <Default ContentType="image/png" Extension="png"/>
  <Default ContentType="audio/x-ms-wma" Extension="wma"/>
  <Default ContentType="image/jpeg" Extension="jpeg"/>
  <Default ContentType="application/vnd.openxmlformats-package.relationships+xml" Extension="rels"/>
  <Default ContentType="application/xml" Extension="xml"/>
  <Default ContentType="image/vnd.ms-photo" Extension="wdp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app.xml" Type="http://schemas.openxmlformats.org/officeDocument/2006/relationships/extended-properties"/><Relationship Id="rId2" Target="docProps/core.xml" Type="http://schemas.openxmlformats.org/package/2006/relationships/metadata/core-properties"/><Relationship Id="rId1" Target="ppt/presentation.xml" Type="http://schemas.openxmlformats.org/officeDocument/2006/relationships/officeDocument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0" r:id="rId2"/>
  </p:sldMasterIdLst>
  <p:notesMasterIdLst>
    <p:notesMasterId r:id="rId35"/>
  </p:notesMasterIdLst>
  <p:sldIdLst>
    <p:sldId id="256" r:id="rId3"/>
    <p:sldId id="257" r:id="rId4"/>
    <p:sldId id="309" r:id="rId5"/>
    <p:sldId id="293" r:id="rId6"/>
    <p:sldId id="311" r:id="rId7"/>
    <p:sldId id="290" r:id="rId8"/>
    <p:sldId id="310" r:id="rId9"/>
    <p:sldId id="291" r:id="rId10"/>
    <p:sldId id="260" r:id="rId11"/>
    <p:sldId id="289" r:id="rId12"/>
    <p:sldId id="319" r:id="rId13"/>
    <p:sldId id="326" r:id="rId14"/>
    <p:sldId id="292" r:id="rId15"/>
    <p:sldId id="315" r:id="rId16"/>
    <p:sldId id="322" r:id="rId17"/>
    <p:sldId id="333" r:id="rId18"/>
    <p:sldId id="294" r:id="rId19"/>
    <p:sldId id="314" r:id="rId20"/>
    <p:sldId id="323" r:id="rId21"/>
    <p:sldId id="288" r:id="rId22"/>
    <p:sldId id="325" r:id="rId23"/>
    <p:sldId id="317" r:id="rId24"/>
    <p:sldId id="318" r:id="rId25"/>
    <p:sldId id="324" r:id="rId26"/>
    <p:sldId id="321" r:id="rId27"/>
    <p:sldId id="327" r:id="rId28"/>
    <p:sldId id="328" r:id="rId29"/>
    <p:sldId id="331" r:id="rId30"/>
    <p:sldId id="316" r:id="rId31"/>
    <p:sldId id="306" r:id="rId32"/>
    <p:sldId id="332" r:id="rId33"/>
    <p:sldId id="277" r:id="rId34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  <a:srgbClr val="B81294"/>
    <a:srgbClr val="814972"/>
    <a:srgbClr val="C921A5"/>
    <a:srgbClr val="0C8A21"/>
    <a:srgbClr val="11BF2E"/>
    <a:srgbClr val="4A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15" autoAdjust="0"/>
  </p:normalViewPr>
  <p:slideViewPr>
    <p:cSldViewPr>
      <p:cViewPr varScale="1">
        <p:scale>
          <a:sx n="65" d="100"/>
          <a:sy n="65" d="100"/>
        </p:scale>
        <p:origin x="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C5B27-BC8D-42E9-A9FF-E0333E818F94}" type="datetimeFigureOut">
              <a:rPr lang="bg-BG" smtClean="0"/>
              <a:pPr/>
              <a:t>13.4.2020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A7040-56D2-421E-9888-781E6DE12D2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17983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A7040-56D2-421E-9888-781E6DE12D27}" type="slidenum">
              <a:rPr lang="bg-BG" smtClean="0"/>
              <a:pPr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94183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A7040-56D2-421E-9888-781E6DE12D27}" type="slidenum">
              <a:rPr lang="bg-BG" smtClean="0"/>
              <a:pPr/>
              <a:t>32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933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0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6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7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9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AFF39-7161-409C-A7BE-EC213FA116EC}" type="datetimeFigureOut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13.4.2020 г.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3484B-0B74-432E-88F5-CFA4B1C308D5}" type="slidenum">
              <a:rPr lang="bg-B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bg-B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 ?><Relationships xmlns="http://schemas.openxmlformats.org/package/2006/relationships"><Relationship Id="rId2" Target="../media/image4.jpeg" Type="http://schemas.openxmlformats.org/officeDocument/2006/relationships/image"/><Relationship Id="rId1" Target="../slideLayouts/slideLayout13.xml" Type="http://schemas.openxmlformats.org/officeDocument/2006/relationships/slideLayout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idx="1"/>
          </p:nvPr>
        </p:nvSpPr>
        <p:spPr>
          <a:xfrm>
            <a:off x="0" y="1988840"/>
            <a:ext cx="8840222" cy="4248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66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</a:t>
            </a:r>
            <a:r>
              <a:rPr lang="bg-BG" sz="6600" b="1" dirty="0" smtClean="0">
                <a:ln w="1905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B81294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  </a:t>
            </a:r>
            <a:r>
              <a:rPr lang="bg-BG" sz="6600" b="1" dirty="0" err="1" smtClean="0">
                <a:ln w="1905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B81294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Обединето</a:t>
            </a:r>
            <a:r>
              <a:rPr lang="bg-BG" sz="6600" b="1" dirty="0" smtClean="0">
                <a:ln w="1905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B81294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училище “ Иван Вазов”  </a:t>
            </a:r>
          </a:p>
          <a:p>
            <a:pPr marL="0" indent="0">
              <a:buNone/>
            </a:pPr>
            <a:r>
              <a:rPr lang="bg-BG" sz="4800" b="1" dirty="0" smtClean="0">
                <a:ln w="1905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B81294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село </a:t>
            </a:r>
            <a:r>
              <a:rPr lang="bg-BG" sz="4800" b="1" dirty="0">
                <a:ln w="1905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B81294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Пашови </a:t>
            </a:r>
            <a:endParaRPr lang="bg-BG" sz="4800" b="1" dirty="0" smtClean="0">
              <a:ln w="1905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B81294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bg-BG" sz="4800" b="1" dirty="0">
                <a:ln w="1905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B81294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bg-BG" sz="4800" b="1" dirty="0" smtClean="0">
                <a:ln w="1905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B81294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     06.04</a:t>
            </a:r>
            <a:r>
              <a:rPr lang="bg-BG" sz="4800" b="1" dirty="0">
                <a:ln w="1905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B81294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- 12. 04.2020 г.</a:t>
            </a:r>
          </a:p>
          <a:p>
            <a:pPr marL="0" indent="0">
              <a:buNone/>
            </a:pPr>
            <a:endParaRPr lang="bg-BG" sz="4800" b="1" dirty="0">
              <a:ln w="19050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Mustafa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clrChange>
              <a:clrFrom>
                <a:srgbClr val="FEFEFE">
                  <a:alpha val="74902"/>
                </a:srgbClr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0623" y="72788"/>
            <a:ext cx="609600" cy="60960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2" y="72788"/>
            <a:ext cx="75608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bg-BG" sz="2800" b="1" dirty="0">
                <a:latin typeface="Arial Black" panose="020B0A04020102020204" pitchFamily="34" charset="0"/>
              </a:rPr>
              <a:t>	</a:t>
            </a:r>
            <a:endParaRPr lang="bg-BG" altLang="bg-BG" sz="3200" b="1" u="sng" dirty="0">
              <a:solidFill>
                <a:srgbClr val="CC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  <a:p>
            <a:pPr algn="ctr" eaLnBrk="1" hangingPunct="1"/>
            <a:r>
              <a:rPr lang="bg-BG" altLang="bg-BG" sz="2800" b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	</a:t>
            </a:r>
            <a:r>
              <a:rPr lang="bg-BG" altLang="bg-BG" sz="3600" b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СЕДМИЦА НА ГОРАТА</a:t>
            </a:r>
            <a:r>
              <a:rPr lang="bg-BG" altLang="bg-BG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117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500" advTm="2000">
        <p:wheel spokes="1"/>
      </p:transition>
    </mc:Choice>
    <mc:Fallback>
      <p:transition spd="slow" advTm="2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53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53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1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3" grpId="1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0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05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000">
        <p14:honeycomb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6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altLang="bg-BG" b="1" dirty="0">
                <a:solidFill>
                  <a:srgbClr val="C921A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3.4 млн. хектара от тях са покрити с гори.</a:t>
            </a:r>
            <a:endParaRPr lang="bg-BG" dirty="0">
              <a:solidFill>
                <a:srgbClr val="C92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 advTm="2000">
        <p:wheel spokes="1"/>
      </p:transition>
    </mc:Choice>
    <mc:Fallback xmlns="">
      <p:transition spd="slow" advTm="2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92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1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2564904"/>
          </a:xfrm>
        </p:spPr>
        <p:txBody>
          <a:bodyPr>
            <a:noAutofit/>
          </a:bodyPr>
          <a:lstStyle/>
          <a:p>
            <a:r>
              <a:rPr lang="bg-BG" altLang="bg-BG" sz="4000" b="1" dirty="0">
                <a:ln>
                  <a:solidFill>
                    <a:srgbClr val="C0000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Общата горска площ на България е 3.9 млн. хектара или 34% от територията на страната.</a:t>
            </a:r>
            <a:r>
              <a:rPr lang="ru-RU" sz="54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bg-BG" sz="54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52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">
        <p14:honeycomb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27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84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1"/>
          <p:cNvSpPr>
            <a:spLocks noGrp="1"/>
          </p:cNvSpPr>
          <p:nvPr>
            <p:ph type="title"/>
          </p:nvPr>
        </p:nvSpPr>
        <p:spPr>
          <a:xfrm>
            <a:off x="179512" y="1628800"/>
            <a:ext cx="8640960" cy="5112568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6000" b="1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B8129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95 </a:t>
            </a:r>
            <a:r>
              <a:rPr lang="ru-RU" sz="6000" b="1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B8129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години</a:t>
            </a:r>
            <a:r>
              <a:rPr lang="ru-RU" sz="6000" b="1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B8129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Седмица на </a:t>
            </a:r>
            <a:r>
              <a:rPr lang="ru-RU" sz="6000" b="1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B8129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гората</a:t>
            </a:r>
            <a:r>
              <a:rPr lang="ru-RU" sz="6000" b="1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B8129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br>
              <a:rPr lang="ru-RU" sz="6000" b="1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B8129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400" b="1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Защо</a:t>
            </a:r>
            <a:r>
              <a:rPr lang="ru-RU" sz="5400" b="1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 е </a:t>
            </a:r>
            <a:r>
              <a:rPr lang="ru-RU" sz="5400" b="1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тази</a:t>
            </a:r>
            <a:r>
              <a:rPr lang="ru-RU" sz="5400" b="1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Седмица?</a:t>
            </a:r>
            <a:endParaRPr lang="bg-BG" sz="5400" b="1" i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3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 advTm="2000">
        <p14:warp dir="in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6" presetID="53" presetClass="exit" presetSubtype="32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642194"/>
          </a:xfrm>
        </p:spPr>
        <p:txBody>
          <a:bodyPr>
            <a:normAutofit/>
          </a:bodyPr>
          <a:lstStyle/>
          <a:p>
            <a:r>
              <a:rPr lang="bg-BG" altLang="bg-BG" b="1" dirty="0">
                <a:ln>
                  <a:solidFill>
                    <a:srgbClr val="C00000"/>
                  </a:solidFill>
                </a:ln>
                <a:solidFill>
                  <a:srgbClr val="C921A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Средната възраст на горите е </a:t>
            </a:r>
            <a:r>
              <a:rPr lang="bg-BG" altLang="bg-BG" b="1" dirty="0" smtClean="0">
                <a:ln>
                  <a:solidFill>
                    <a:srgbClr val="C00000"/>
                  </a:solidFill>
                </a:ln>
                <a:solidFill>
                  <a:srgbClr val="C921A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49 години </a:t>
            </a:r>
            <a:endParaRPr lang="bg-BG" dirty="0">
              <a:ln>
                <a:solidFill>
                  <a:srgbClr val="C00000"/>
                </a:solidFill>
              </a:ln>
              <a:solidFill>
                <a:srgbClr val="C92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0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000">
        <p14:flip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7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лавие 2"/>
          <p:cNvSpPr>
            <a:spLocks noGrp="1"/>
          </p:cNvSpPr>
          <p:nvPr>
            <p:ph type="title"/>
          </p:nvPr>
        </p:nvSpPr>
        <p:spPr>
          <a:xfrm>
            <a:off x="107504" y="4724"/>
            <a:ext cx="8111752" cy="250629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ln w="3175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Горите </a:t>
            </a:r>
            <a:r>
              <a:rPr lang="ru-RU" sz="3600" b="1" dirty="0" err="1" smtClean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смекчават</a:t>
            </a:r>
            <a:r>
              <a:rPr lang="ru-RU" sz="3600" b="1" dirty="0" smtClean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 </a:t>
            </a:r>
            <a:r>
              <a:rPr lang="ru-RU" sz="3600" b="1" dirty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климата, </a:t>
            </a:r>
            <a:r>
              <a:rPr lang="ru-RU" sz="3600" b="1" dirty="0" err="1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намаляват</a:t>
            </a:r>
            <a:r>
              <a:rPr lang="ru-RU" sz="3600" b="1" dirty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 шума и праха и </a:t>
            </a:r>
            <a:r>
              <a:rPr lang="ru-RU" sz="3600" b="1" dirty="0" err="1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парниковите</a:t>
            </a:r>
            <a:r>
              <a:rPr lang="ru-RU" sz="3600" b="1" dirty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 </a:t>
            </a:r>
            <a:r>
              <a:rPr lang="ru-RU" sz="3600" b="1" dirty="0" err="1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газове</a:t>
            </a:r>
            <a:r>
              <a:rPr lang="ru-RU" sz="3600" b="1" dirty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 и не на </a:t>
            </a:r>
            <a:r>
              <a:rPr lang="ru-RU" sz="3600" b="1" dirty="0" err="1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последно</a:t>
            </a:r>
            <a:r>
              <a:rPr lang="ru-RU" sz="3600" b="1" dirty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 </a:t>
            </a:r>
            <a:r>
              <a:rPr lang="ru-RU" sz="3600" b="1" dirty="0" err="1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място</a:t>
            </a:r>
            <a:r>
              <a:rPr lang="ru-RU" sz="3600" b="1" dirty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 </a:t>
            </a:r>
            <a:r>
              <a:rPr lang="ru-RU" sz="3600" b="1" dirty="0" err="1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предлагат</a:t>
            </a:r>
            <a:r>
              <a:rPr lang="ru-RU" sz="3600" b="1" dirty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 </a:t>
            </a:r>
            <a:r>
              <a:rPr lang="ru-RU" sz="3600" b="1" dirty="0" err="1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естествено</a:t>
            </a:r>
            <a:r>
              <a:rPr lang="ru-RU" sz="3600" b="1" dirty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 </a:t>
            </a:r>
            <a:r>
              <a:rPr lang="ru-RU" sz="3600" b="1" dirty="0" err="1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място</a:t>
            </a:r>
            <a:r>
              <a:rPr lang="ru-RU" sz="3600" b="1" dirty="0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 за </a:t>
            </a:r>
            <a:r>
              <a:rPr lang="ru-RU" sz="3600" b="1" dirty="0" err="1">
                <a:ln w="3175" cmpd="sng">
                  <a:solidFill>
                    <a:srgbClr val="B81294"/>
                  </a:solidFill>
                  <a:prstDash val="solid"/>
                  <a:miter lim="800000"/>
                </a:ln>
                <a:solidFill>
                  <a:srgbClr val="C921A5"/>
                </a:solidFill>
              </a:rPr>
              <a:t>отдих</a:t>
            </a:r>
            <a:endParaRPr lang="bg-BG" sz="3600" b="1" dirty="0">
              <a:ln w="3175" cmpd="sng">
                <a:solidFill>
                  <a:srgbClr val="B81294"/>
                </a:solidFill>
                <a:prstDash val="solid"/>
                <a:miter lim="800000"/>
              </a:ln>
              <a:solidFill>
                <a:srgbClr val="C92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6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285"/>
            <a:ext cx="8697144" cy="2736304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</a:rPr>
              <a:t>НАД 73% ОТ БЪЛГАРИТЕ ПОСОЧВАТ КАТО НАЙ-СЕРИОЗЕН ПРОБЛЕМ НА ОКОЛНАТА СРЕДА У НАС ИЗСИЧАНЕТО И УНИЩОЖАВАНЕТО НА ГОРИТЕ В СТРАНАТА</a:t>
            </a:r>
            <a:r>
              <a:rPr lang="ru-RU" sz="32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</a:rPr>
              <a:t>.</a:t>
            </a:r>
            <a:endParaRPr lang="bg-BG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A1C7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A1C7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8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13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rippl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40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6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ripple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bg-BG" altLang="bg-BG"/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bg-BG" altLang="bg-BG"/>
          </a:p>
        </p:txBody>
      </p:sp>
      <p:pic>
        <p:nvPicPr>
          <p:cNvPr id="10244" name="Picture 4" descr="горите в бъл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583496"/>
      </p:ext>
    </p:extLst>
  </p:cSld>
  <p:clrMapOvr>
    <a:masterClrMapping/>
  </p:clrMapOvr>
  <p:transition spd="slow" advClick="0" advTm="4000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3514402"/>
          </a:xfrm>
        </p:spPr>
        <p:txBody>
          <a:bodyPr>
            <a:normAutofit/>
          </a:bodyPr>
          <a:lstStyle/>
          <a:p>
            <a:pPr algn="l"/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Количеството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въглероден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диоксид,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което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едно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дърво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усвоява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през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живота си,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зависи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от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дървесния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вид,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географската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ширина,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влажността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на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въздуха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и много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други</a:t>
            </a:r>
            <a:r>
              <a:rPr lang="ru-RU" sz="4000" dirty="0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 </a:t>
            </a:r>
            <a:r>
              <a:rPr lang="ru-RU" sz="4000" dirty="0" err="1">
                <a:ln w="3175">
                  <a:solidFill>
                    <a:srgbClr val="C00000"/>
                  </a:solidFill>
                </a:ln>
                <a:solidFill>
                  <a:srgbClr val="7A0000"/>
                </a:solidFill>
              </a:rPr>
              <a:t>фактори</a:t>
            </a:r>
            <a:endParaRPr lang="bg-BG" sz="4000" dirty="0">
              <a:ln w="3175">
                <a:solidFill>
                  <a:srgbClr val="C00000"/>
                </a:solidFill>
              </a:ln>
              <a:solidFill>
                <a:srgbClr val="7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2000">
        <p:wheel spokes="1"/>
      </p:transition>
    </mc:Choice>
    <mc:Fallback xmlns="">
      <p:transition spd="slow" advTm="2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1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2" nodeType="click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9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лавие 4"/>
          <p:cNvSpPr>
            <a:spLocks noGrp="1"/>
          </p:cNvSpPr>
          <p:nvPr>
            <p:ph type="subTitle" idx="1"/>
          </p:nvPr>
        </p:nvSpPr>
        <p:spPr>
          <a:xfrm>
            <a:off x="4716016" y="4725144"/>
            <a:ext cx="3384376" cy="1296144"/>
          </a:xfrm>
        </p:spPr>
        <p:txBody>
          <a:bodyPr>
            <a:normAutofit fontScale="92500" lnSpcReduction="20000"/>
          </a:bodyPr>
          <a:lstStyle/>
          <a:p>
            <a:r>
              <a:rPr lang="bg-BG" dirty="0" smtClean="0">
                <a:ln>
                  <a:solidFill>
                    <a:srgbClr val="00B050"/>
                  </a:solidFill>
                </a:ln>
                <a:solidFill>
                  <a:srgbClr val="FFC000"/>
                </a:solidFill>
                <a:ea typeface="+mj-ea"/>
                <a:cs typeface="+mj-cs"/>
              </a:rPr>
              <a:t>                            </a:t>
            </a:r>
            <a:r>
              <a:rPr lang="bg-BG" sz="6600" b="1" dirty="0" smtClean="0">
                <a:ln>
                  <a:solidFill>
                    <a:srgbClr val="00B050"/>
                  </a:solidFill>
                </a:ln>
                <a:solidFill>
                  <a:srgbClr val="FFC000"/>
                </a:solidFill>
                <a:ea typeface="+mj-ea"/>
                <a:cs typeface="+mj-cs"/>
              </a:rPr>
              <a:t>край</a:t>
            </a:r>
            <a:endParaRPr lang="bg-BG" b="1" dirty="0">
              <a:ln>
                <a:solidFill>
                  <a:srgbClr val="00B05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6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00">
        <p14:vortex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/>
          </a:bodyPr>
          <a:lstStyle/>
          <a:p>
            <a:pPr algn="l"/>
            <a:r>
              <a:rPr lang="ru-RU" b="1" dirty="0" err="1">
                <a:ln w="18415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Седмицата</a:t>
            </a:r>
            <a:r>
              <a:rPr lang="ru-RU" b="1" dirty="0">
                <a:ln w="18415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b="1" dirty="0" err="1">
                <a:ln w="18415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гората</a:t>
            </a:r>
            <a:r>
              <a:rPr lang="ru-RU" b="1" dirty="0">
                <a:ln w="18415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 </a:t>
            </a:r>
            <a:r>
              <a:rPr lang="ru-RU" b="1" dirty="0" err="1">
                <a:ln w="18415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чества</a:t>
            </a:r>
            <a:r>
              <a:rPr lang="ru-RU" b="1" dirty="0">
                <a:ln w="18415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от 1925 година. </a:t>
            </a:r>
            <a:r>
              <a:rPr lang="ru-RU" dirty="0" smtClean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dirty="0" smtClean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bg-BG" b="1" i="1" dirty="0">
              <a:ln w="18415" cmpd="sng">
                <a:solidFill>
                  <a:srgbClr val="B81294"/>
                </a:solidFill>
                <a:prstDash val="solid"/>
              </a:ln>
              <a:solidFill>
                <a:srgbClr val="C921A5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42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50"/>
                            </p:stCondLst>
                            <p:childTnLst>
                              <p:par>
                                <p:cTn id="11" presetID="3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7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5"/>
          <p:cNvSpPr>
            <a:spLocks noGrp="1"/>
          </p:cNvSpPr>
          <p:nvPr>
            <p:ph type="title"/>
          </p:nvPr>
        </p:nvSpPr>
        <p:spPr>
          <a:xfrm>
            <a:off x="179512" y="26428"/>
            <a:ext cx="8229600" cy="16743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dirty="0" smtClean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b="1" i="1" dirty="0" err="1" smtClean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Тогава</a:t>
            </a:r>
            <a:r>
              <a:rPr lang="ru-RU" b="1" i="1" dirty="0" smtClean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i="1" dirty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b="1" i="1" dirty="0" err="1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България</a:t>
            </a:r>
            <a:r>
              <a:rPr lang="ru-RU" b="1" i="1" dirty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 </a:t>
            </a:r>
            <a:r>
              <a:rPr lang="ru-RU" b="1" i="1" dirty="0" err="1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провежда</a:t>
            </a:r>
            <a:r>
              <a:rPr lang="ru-RU" b="1" i="1" dirty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i="1" dirty="0" err="1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първият</a:t>
            </a:r>
            <a:r>
              <a:rPr lang="ru-RU" b="1" i="1" dirty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i="1" dirty="0" err="1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празник</a:t>
            </a:r>
            <a:r>
              <a:rPr lang="ru-RU" b="1" i="1" dirty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b="1" i="1" dirty="0" smtClean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b="1" i="1" dirty="0" err="1" smtClean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залесяването</a:t>
            </a:r>
            <a:r>
              <a:rPr lang="ru-RU" b="1" i="1" dirty="0">
                <a:ln w="18415" cmpd="sng">
                  <a:solidFill>
                    <a:srgbClr val="B81294"/>
                  </a:solidFill>
                  <a:prstDash val="solid"/>
                </a:ln>
                <a:solidFill>
                  <a:srgbClr val="C921A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bg-BG" b="1" i="1" dirty="0">
              <a:ln w="18415" cmpd="sng">
                <a:solidFill>
                  <a:srgbClr val="B81294"/>
                </a:solidFill>
                <a:prstDash val="solid"/>
              </a:ln>
              <a:solidFill>
                <a:srgbClr val="C921A5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 advTm="1000">
        <p14:vortex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50"/>
                            </p:stCondLst>
                            <p:childTnLst>
                              <p:par>
                                <p:cTn id="11" presetID="3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132068" cy="2304256"/>
          </a:xfrm>
        </p:spPr>
        <p:txBody>
          <a:bodyPr>
            <a:noAutofit/>
          </a:bodyPr>
          <a:lstStyle/>
          <a:p>
            <a:pPr lvl="0" algn="l" fontAlgn="base">
              <a:spcAft>
                <a:spcPct val="0"/>
              </a:spcAft>
            </a:pPr>
            <a:r>
              <a:rPr lang="bg-BG" altLang="bg-BG" sz="3600" b="1" dirty="0">
                <a:ln>
                  <a:solidFill>
                    <a:srgbClr val="B81294"/>
                  </a:solidFill>
                </a:ln>
                <a:solidFill>
                  <a:srgbClr val="C921A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Най-голямото богатство на една страна е нейната природа.</a:t>
            </a:r>
            <a:r>
              <a:rPr lang="bg-BG" altLang="bg-BG" sz="3600" b="1" dirty="0">
                <a:solidFill>
                  <a:srgbClr val="C921A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bg-BG" altLang="bg-BG" sz="3600" b="1" dirty="0">
                <a:solidFill>
                  <a:srgbClr val="C921A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endParaRPr lang="bg-BG" dirty="0">
              <a:solidFill>
                <a:srgbClr val="C92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7416824" cy="3024336"/>
          </a:xfrm>
        </p:spPr>
        <p:txBody>
          <a:bodyPr>
            <a:normAutofit/>
          </a:bodyPr>
          <a:lstStyle/>
          <a:p>
            <a:pPr algn="l"/>
            <a:r>
              <a:rPr lang="bg-BG" altLang="bg-BG" sz="31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В България тя е величествена – високи планини, големи и пълноводни реки, обширни равнини и прекрасни гори.</a:t>
            </a:r>
            <a:r>
              <a:rPr lang="bg-BG" altLang="bg-BG" sz="3600" b="1" dirty="0">
                <a:ln>
                  <a:solidFill>
                    <a:srgbClr val="B81294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bg-BG" altLang="bg-BG" sz="3600" b="1" dirty="0">
                <a:ln>
                  <a:solidFill>
                    <a:srgbClr val="B81294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endParaRPr lang="bg-BG" sz="3600" dirty="0"/>
          </a:p>
        </p:txBody>
      </p:sp>
    </p:spTree>
    <p:extLst>
      <p:ext uri="{BB962C8B-B14F-4D97-AF65-F5344CB8AC3E}">
        <p14:creationId xmlns:p14="http://schemas.microsoft.com/office/powerpoint/2010/main" val="38373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1000">
        <p14:doors dir="ver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7"/>
          <p:cNvSpPr>
            <a:spLocks noGrp="1"/>
          </p:cNvSpPr>
          <p:nvPr>
            <p:ph type="title"/>
          </p:nvPr>
        </p:nvSpPr>
        <p:spPr>
          <a:xfrm>
            <a:off x="0" y="3573016"/>
            <a:ext cx="8733656" cy="1656184"/>
          </a:xfrm>
        </p:spPr>
        <p:txBody>
          <a:bodyPr>
            <a:noAutofit/>
          </a:bodyPr>
          <a:lstStyle/>
          <a:p>
            <a:pPr algn="l"/>
            <a:r>
              <a:rPr lang="bg-BG" altLang="bg-BG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bg-BG" altLang="bg-BG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r>
              <a:rPr lang="bg-BG" altLang="bg-BG" sz="3200" b="1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 Сред природата човек се чувства най – добре. Успокоява се.</a:t>
            </a:r>
            <a:endParaRPr lang="bg-BG" altLang="bg-BG" sz="32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9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 advTm="1000">
        <p:wheel spokes="1"/>
      </p:transition>
    </mc:Choice>
    <mc:Fallback xmlns="">
      <p:transition spd="slow" advTm="1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6" presetClass="exit" presetSubtype="21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theme1.xml><?xml version="1.0" encoding="utf-8"?>
<a:theme xmlns:a="http://schemas.openxmlformats.org/drawingml/2006/main" name="2_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176</Words>
  <Application>Microsoft Office PowerPoint</Application>
  <PresentationFormat>On-screen Show (4:3)</PresentationFormat>
  <Paragraphs>20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2_Office тема</vt:lpstr>
      <vt:lpstr>1_Office тема</vt:lpstr>
      <vt:lpstr>PowerPoint Presentation</vt:lpstr>
      <vt:lpstr>95 години Седмица на гората. Защо ни е тази Седмица?</vt:lpstr>
      <vt:lpstr>PowerPoint Presentation</vt:lpstr>
      <vt:lpstr>Седмицата на гората се чества от 1925 година.  </vt:lpstr>
      <vt:lpstr>PowerPoint Presentation</vt:lpstr>
      <vt:lpstr> Тогава в България се провежда първият празник на залесяването. </vt:lpstr>
      <vt:lpstr>Най-голямото богатство на една страна е нейната природа. </vt:lpstr>
      <vt:lpstr>В България тя е величествена – високи планини, големи и пълноводни реки, обширни равнини и прекрасни гори. </vt:lpstr>
      <vt:lpstr>  Сред природата човек се чувства най – добре. Успокоява се.</vt:lpstr>
      <vt:lpstr>PowerPoint Presentation</vt:lpstr>
      <vt:lpstr>PowerPoint Presentation</vt:lpstr>
      <vt:lpstr>PowerPoint Presentation</vt:lpstr>
      <vt:lpstr>3.4 млн. хектара от тях са покрити с гори.</vt:lpstr>
      <vt:lpstr>PowerPoint Presentation</vt:lpstr>
      <vt:lpstr>PowerPoint Presentation</vt:lpstr>
      <vt:lpstr>PowerPoint Presentation</vt:lpstr>
      <vt:lpstr>Общата горска площ на България е 3.9 млн. хектара или 34% от територията на страната..</vt:lpstr>
      <vt:lpstr>PowerPoint Presentation</vt:lpstr>
      <vt:lpstr>PowerPoint Presentation</vt:lpstr>
      <vt:lpstr>Средната възраст на горите е 49 години </vt:lpstr>
      <vt:lpstr>PowerPoint Presentation</vt:lpstr>
      <vt:lpstr>PowerPoint Presentation</vt:lpstr>
      <vt:lpstr> Горите смекчават климата, намаляват шума и праха и парниковите газове и не на последно място предлагат естествено място за отдих</vt:lpstr>
      <vt:lpstr>PowerPoint Presentation</vt:lpstr>
      <vt:lpstr>НАД 73% ОТ БЪЛГАРИТЕ ПОСОЧВАТ КАТО НАЙ-СЕРИОЗЕН ПРОБЛЕМ НА ОКОЛНАТА СРЕДА У НАС ИЗСИЧАНЕТО И УНИЩОЖАВАНЕТО НА ГОРИТЕ В СТРАНАТА.</vt:lpstr>
      <vt:lpstr>PowerPoint Presentation</vt:lpstr>
      <vt:lpstr>PowerPoint Presentation</vt:lpstr>
      <vt:lpstr>PowerPoint Presentation</vt:lpstr>
      <vt:lpstr>PowerPoint Presentation</vt:lpstr>
      <vt:lpstr>Количеството въглероден диоксид, което едно дърво усвоява през живота си, зависи от дървесния вид, географската ширина, влажността на въздуха и много други фактори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Мустафа</dc:creator>
  <cp:lastModifiedBy>Потребител на Windows</cp:lastModifiedBy>
  <cp:revision>233</cp:revision>
  <dcterms:created xsi:type="dcterms:W3CDTF">2017-04-02T17:20:25Z</dcterms:created>
  <dcterms:modified xsi:type="dcterms:W3CDTF">2020-04-13T10:41:00Z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25421488</vt:lpwstr>
  </property>
  <property fmtid="{D5CDD505-2E9C-101B-9397-08002B2CF9AE}" name="NXPowerLiteSettings" pid="3">
    <vt:lpwstr>C700052003A000</vt:lpwstr>
  </property>
  <property fmtid="{D5CDD505-2E9C-101B-9397-08002B2CF9AE}" name="NXPowerLiteVersion" pid="4">
    <vt:lpwstr>D8.0.11</vt:lpwstr>
  </property>
</Properties>
</file>