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  <p:sldMasterId id="2147483698" r:id="rId3"/>
    <p:sldMasterId id="2147483716" r:id="rId4"/>
    <p:sldMasterId id="2147483734" r:id="rId5"/>
    <p:sldMasterId id="2147483746" r:id="rId6"/>
    <p:sldMasterId id="2147483764" r:id="rId7"/>
    <p:sldMasterId id="2147483776" r:id="rId8"/>
    <p:sldMasterId id="214748378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4" r:id="rId22"/>
    <p:sldId id="269" r:id="rId23"/>
    <p:sldId id="273" r:id="rId24"/>
    <p:sldId id="275" r:id="rId2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6600CC"/>
    <a:srgbClr val="009900"/>
    <a:srgbClr val="FF3300"/>
    <a:srgbClr val="33CC33"/>
    <a:srgbClr val="997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70" autoAdjust="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EA182-215C-44DB-85DC-2479D7F748F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230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390BE-8C2C-4B72-9C05-B1983F60AAF4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12453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81000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46150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768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68942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400702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406080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8134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442162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764109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411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E9BD7-5B5D-4347-9884-8FC837D436D2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8379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436473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589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260360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358803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712028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301851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616956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31987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6787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037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3469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569205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361847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813149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074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2152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4714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8033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8727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7821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03334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489E2-6CDA-444D-BF1A-5C253972AC7C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291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098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3623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756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439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2285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79517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9315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8198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03072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297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5421C-EC6D-4ECE-B4D9-9C86C76AF24B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347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10560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5929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48826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301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269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8703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70953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835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16176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8993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52C0-AB60-4DB1-B3A6-2F6C407C36DC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7285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08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3053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0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3163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61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20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6286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72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430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8003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7DDD9-0262-41C0-BD8F-959FDF2EE254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7588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18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86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1428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8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30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0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286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44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95193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9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3FF78-6103-4AB5-97F8-018F9E467385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45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281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3242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77004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31042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82519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05891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59736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62847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787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15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E1BC-87DC-44D9-ACD8-DC266E1A8937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5761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15881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8178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50756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7951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42415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5376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05953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15847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067817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FAF24-62AB-466E-8455-7710C80A6D2D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5452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62795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32224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6616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5926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01874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4347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38502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03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92670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DDD9-0262-41C0-BD8F-959FDF2EE25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02607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4BDF5-F881-4A56-B0FC-D040F6F87A36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297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F78-6103-4AB5-97F8-018F9E4673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09361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E1BC-87DC-44D9-ACD8-DC266E1A8937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2566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9FFFAF24-62AB-466E-8455-7710C80A6D2D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665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8A4BDF5-F881-4A56-B0FC-D040F6F87A36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9256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0BE-8C2C-4B72-9C05-B1983F60AAF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438360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BD7-5B5D-4347-9884-8FC837D436D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22712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65EA182-215C-44DB-85DC-2479D7F748FE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6798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9E2-6CDA-444D-BF1A-5C253972AC7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1651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3A5421C-EC6D-4ECE-B4D9-9C86C76AF24B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8057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2C0-AB60-4DB1-B3A6-2F6C407C36D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9906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81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93905B1-774A-4D0E-8C29-277FC8AB493C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481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4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35381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00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489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17439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02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594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7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05B1-774A-4D0E-8C29-277FC8AB493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12702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MCj01544340000[1]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019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856932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27"/>
              </a:avLst>
            </a:prstTxWarp>
          </a:bodyPr>
          <a:lstStyle/>
          <a:p>
            <a:pPr algn="ctr"/>
            <a:r>
              <a:rPr lang="bg-BG" sz="4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Monotype Corsiva" panose="03010101010201010101" pitchFamily="66" charset="0"/>
              </a:rPr>
              <a:t>Върви, народе, възродени!</a:t>
            </a: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2339975" y="1989138"/>
            <a:ext cx="4608513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9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24 май</a:t>
            </a:r>
          </a:p>
        </p:txBody>
      </p:sp>
      <p:pic>
        <p:nvPicPr>
          <p:cNvPr id="2" name="Varvi_narode-vazrode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5" grpId="0" animBg="1"/>
      <p:bldP spid="460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000125" y="928688"/>
            <a:ext cx="74168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1818B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Празник на </a:t>
            </a:r>
          </a:p>
          <a:p>
            <a:pPr algn="ctr"/>
            <a:r>
              <a:rPr lang="ru-RU" sz="3600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1818B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светите братя </a:t>
            </a:r>
          </a:p>
          <a:p>
            <a:pPr algn="ctr"/>
            <a:r>
              <a:rPr lang="ru-RU" sz="3600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1818B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Кирил и Методий</a:t>
            </a:r>
            <a:endParaRPr lang="bg-BG" sz="36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1818B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260350"/>
            <a:ext cx="858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4400" b="1" i="1"/>
              <a:t>Първо честване на празника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11188" y="1628775"/>
            <a:ext cx="3725862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2800"/>
              <a:t>За първи път се чества на 11 май 1851г. в епархийското училище “Св. Св. Кирил и Методий” в гр. Пловдив по инициатива на Найден Геров.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bg-BG" altLang="bg-BG" sz="2800">
              <a:latin typeface="Arial" panose="020B0604020202020204" pitchFamily="34" charset="0"/>
            </a:endParaRPr>
          </a:p>
        </p:txBody>
      </p:sp>
      <p:pic>
        <p:nvPicPr>
          <p:cNvPr id="60423" name="Picture 7" descr="vazr1%2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816350" cy="482441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476250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4000" i="1"/>
              <a:t>Текст на всеучилищния химн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43000" y="1857375"/>
            <a:ext cx="30257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2600"/>
              <a:t>През 1892 г. Стоян Михайловски написва текста на всеучилищния химн, познат на всеки българин с първия си стих </a:t>
            </a:r>
          </a:p>
          <a:p>
            <a:pPr algn="ctr" eaLnBrk="1" hangingPunct="1"/>
            <a:r>
              <a:rPr lang="bg-BG" altLang="bg-BG" sz="2600" i="1">
                <a:solidFill>
                  <a:srgbClr val="0066FF"/>
                </a:solidFill>
              </a:rPr>
              <a:t>“Върви, народе възродени.”</a:t>
            </a:r>
          </a:p>
        </p:txBody>
      </p:sp>
      <p:pic>
        <p:nvPicPr>
          <p:cNvPr id="61447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57338"/>
            <a:ext cx="3460750" cy="461803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88" y="795338"/>
          <a:ext cx="7858126" cy="6062662"/>
        </p:xfrm>
        <a:graphic>
          <a:graphicData uri="http://schemas.openxmlformats.org/drawingml/2006/table">
            <a:tbl>
              <a:tblPr/>
              <a:tblGrid>
                <a:gridCol w="3929063"/>
                <a:gridCol w="3929063"/>
              </a:tblGrid>
              <a:tr h="6062662">
                <a:tc>
                  <a:txBody>
                    <a:bodyPr/>
                    <a:lstStyle/>
                    <a:p>
                      <a:r>
                        <a:rPr lang="ru-RU" sz="1100" dirty="0"/>
                        <a:t>Върви, народе възродени,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към светла бъднина върви,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с книжовността, таз сила нова,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ти чест и слава поднови!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Върви към мощната просвета!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В световните борби върви,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/от длъжност неизменна воден -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и Бог ще те благослови! /2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Напред! Науката е слънце,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което във душите грей!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Напред! Народността не пада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там, гдето знаньето живей!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Безвестен беше ти, безславен!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О, влез в историята веч,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/духовно покори страните,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които завладя със меч! /2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Тъй солунските двама братя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насърчваха дедите ни...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О, минало незабравимо,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о, пресвещени старини!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България остана вярна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 достославний тоз завет -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/в тържествованье и в страданье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извърши подвизи безчет... /2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Да, родината ни години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пресветли преживя, в беда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неописуема изпадна,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но върши дълга си всегда!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endParaRPr lang="ru-RU" sz="1100" dirty="0"/>
                    </a:p>
                  </a:txBody>
                  <a:tcPr marL="27459" marR="27459" marT="13730" marB="13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Бе време, писмеността наша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кога обходи целий мир;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/за всесветовната просвета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тя бе неизчерпаем вир. /2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Бе и тъжовно робско време...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тогаз балканский храбър син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навеждаше лице под гнета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 отомански властелин...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Но винаги духът народен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подпорка търсеше у вас,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/о, мъдреци! През десет века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все жив остана ваший глас! /2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 вий, които цяло племе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извлякохте из мъртвина,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народен гений възкресихте -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заспал в глубока тъмнина.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Подвижници за права вяра,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сеятели на правда, мир,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/апостоли високославни,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звезди върху славянский мир, /2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бъдете преблагословени,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 вий, Методий и Кирил,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отци на българското знанье,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творци на наший говор мил!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Нек името ви да живее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във всенародната любов,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/речта ви мощна нек се помни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в славянството во век веков! /2</a:t>
                      </a:r>
                      <a:br>
                        <a:rPr lang="ru-RU" sz="1100" dirty="0"/>
                      </a:br>
                      <a:endParaRPr lang="ru-RU" sz="1100" dirty="0"/>
                    </a:p>
                  </a:txBody>
                  <a:tcPr marL="27459" marR="27459" marT="13730" marB="13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5" name="Picture 1" descr="Tyxo.bg co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Tyxo.bg co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06134" y="-10744110"/>
            <a:ext cx="11501867" cy="75713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Върви, народе възродени,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към светла бъднина върви,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книжовността, таз сила нова,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 чест и слава поднови!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bg-BG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785938" y="285750"/>
            <a:ext cx="566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3200" b="1" i="1">
                <a:latin typeface="Monotype Corsiva" panose="03010101010201010101" pitchFamily="66" charset="0"/>
              </a:rPr>
              <a:t>Текст на всеучилищния химн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4200" b="1" i="1" dirty="0">
                <a:solidFill>
                  <a:srgbClr val="1818B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Музика на химна</a:t>
            </a:r>
          </a:p>
        </p:txBody>
      </p:sp>
      <p:pic>
        <p:nvPicPr>
          <p:cNvPr id="63494" name="Picture 6" descr="K-P-12_S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3384550" cy="40465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003800" y="2060575"/>
            <a:ext cx="22113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g-BG" altLang="bg-BG" sz="2800">
                <a:solidFill>
                  <a:srgbClr val="0000FF"/>
                </a:solidFill>
              </a:rPr>
              <a:t>Панайот Пипков създава на 11.05.1900г. музиката към химна.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news55kiril_meto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859" y="2967335"/>
            <a:ext cx="42482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Изготвили:</a:t>
            </a:r>
          </a:p>
          <a:p>
            <a:pPr algn="ctr"/>
            <a:r>
              <a:rPr lang="bg-BG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 клас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323850" y="763588"/>
            <a:ext cx="8424863" cy="504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path path="rect">
                    <a:fillToRect r="100000" b="100000"/>
                  </a:path>
                </a:gradFill>
                <a:latin typeface="Monotype Corsiva" panose="03010101010201010101" pitchFamily="66" charset="0"/>
              </a:rPr>
              <a:t>Ден на българската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path path="rect">
                    <a:fillToRect r="100000" b="100000"/>
                  </a:path>
                </a:gradFill>
                <a:latin typeface="Monotype Corsiva" panose="03010101010201010101" pitchFamily="66" charset="0"/>
              </a:rPr>
              <a:t>просвета и култура 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path path="rect">
                    <a:fillToRect r="100000" b="100000"/>
                  </a:path>
                </a:gradFill>
                <a:latin typeface="Monotype Corsiva" panose="03010101010201010101" pitchFamily="66" charset="0"/>
              </a:rPr>
              <a:t>на славянската писменост</a:t>
            </a:r>
            <a:endParaRPr lang="bg-B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path path="rect">
                  <a:fillToRect r="100000" b="100000"/>
                </a:path>
              </a:gra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svir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3629025" cy="51847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929188" y="1857375"/>
            <a:ext cx="3887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g-BG" altLang="bg-BG" sz="2400"/>
              <a:t>Двамата солунски братя Кирил и Методий, създатели и разпространители на първата славянска азбука.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286375" y="1500188"/>
            <a:ext cx="3222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2400"/>
              <a:t>Братята са родени</a:t>
            </a:r>
          </a:p>
          <a:p>
            <a:pPr algn="ctr" eaLnBrk="1" hangingPunct="1"/>
            <a:r>
              <a:rPr lang="bg-BG" altLang="bg-BG" sz="2400"/>
              <a:t>в Солун, Византия през 9 век в деветчленното семейство на високопоставения военен управител Лъв и жена му Мария. </a:t>
            </a:r>
          </a:p>
          <a:p>
            <a:pPr eaLnBrk="1" hangingPunct="1">
              <a:spcBef>
                <a:spcPct val="50000"/>
              </a:spcBef>
            </a:pPr>
            <a:endParaRPr lang="bg-BG" altLang="bg-BG" sz="2400">
              <a:latin typeface="Arial" panose="020B0604020202020204" pitchFamily="34" charset="0"/>
            </a:endParaRPr>
          </a:p>
        </p:txBody>
      </p:sp>
      <p:pic>
        <p:nvPicPr>
          <p:cNvPr id="53253" name="Picture 5" descr="Картинка:Stanislav Dospavski - Saints Cyril and Metho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42938"/>
            <a:ext cx="3309938" cy="551656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40017_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3957638" cy="5591175"/>
          </a:xfrm>
          <a:prstGeom prst="rect">
            <a:avLst/>
          </a:prstGeom>
          <a:solidFill>
            <a:srgbClr val="33CC33"/>
          </a:solidFill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643438" y="1214438"/>
            <a:ext cx="42481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3000">
                <a:solidFill>
                  <a:srgbClr val="0033CC"/>
                </a:solidFill>
              </a:rPr>
              <a:t>Методий</a:t>
            </a:r>
            <a:r>
              <a:rPr lang="bg-BG" altLang="bg-BG" sz="3000"/>
              <a:t> е по-големият и е роден през 810 година.</a:t>
            </a:r>
          </a:p>
          <a:p>
            <a:pPr algn="ctr" eaLnBrk="1" hangingPunct="1"/>
            <a:endParaRPr lang="bg-BG" altLang="bg-BG" sz="3000"/>
          </a:p>
          <a:p>
            <a:pPr algn="ctr" eaLnBrk="1" hangingPunct="1"/>
            <a:r>
              <a:rPr lang="bg-BG" altLang="bg-BG" sz="3000">
                <a:solidFill>
                  <a:srgbClr val="0033CC"/>
                </a:solidFill>
              </a:rPr>
              <a:t>Константин</a:t>
            </a:r>
            <a:r>
              <a:rPr lang="bg-BG" altLang="bg-BG" sz="3000"/>
              <a:t> е роден през 827 година и към края на живота си приема името Кирил.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bg-BG" altLang="bg-BG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515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Глаголица</a:t>
            </a:r>
          </a:p>
        </p:txBody>
      </p:sp>
      <p:pic>
        <p:nvPicPr>
          <p:cNvPr id="55303" name="Picture 7" descr="glago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50117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84213" y="2420938"/>
            <a:ext cx="224948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g-BG" altLang="bg-BG" sz="2800"/>
              <a:t>През 855 година Кирил и Методий създават глаголицата - славянска азбука.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76103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Кирилица</a:t>
            </a:r>
          </a:p>
        </p:txBody>
      </p:sp>
      <p:pic>
        <p:nvPicPr>
          <p:cNvPr id="56327" name="Picture 7" descr="Cyrillic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86063"/>
            <a:ext cx="5040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57188" y="2500313"/>
            <a:ext cx="32146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g-BG" altLang="bg-BG" sz="2800"/>
              <a:t>Кирилицата е създадена в края на IX в. и се свързва с книжовници</a:t>
            </a:r>
          </a:p>
          <a:p>
            <a:pPr algn="ctr" eaLnBrk="1" hangingPunct="1">
              <a:spcBef>
                <a:spcPct val="20000"/>
              </a:spcBef>
            </a:pPr>
            <a:r>
              <a:rPr lang="bg-BG" altLang="bg-BG" sz="2800"/>
              <a:t>от Преславската книжовна школа.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827088" y="428625"/>
            <a:ext cx="7561262" cy="42814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08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anose="03010101010201010101" pitchFamily="66" charset="0"/>
              </a:rPr>
              <a:t>Учениците 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anose="03010101010201010101" pitchFamily="66" charset="0"/>
              </a:rPr>
              <a:t>на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anose="03010101010201010101" pitchFamily="66" charset="0"/>
              </a:rPr>
              <a:t>Кирил и Методий</a:t>
            </a:r>
            <a:endParaRPr lang="bg-BG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534400" cy="1222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Климент, Наум, Сава, Горазд и Ангеларий</a:t>
            </a:r>
            <a:endParaRPr lang="bg-B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5" name="Picture 7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667375" cy="47529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24 май-Красимира.">
  <a:themeElements>
    <a:clrScheme name="Curtain Call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8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 май-Красимира.</Template>
  <TotalTime>94</TotalTime>
  <Words>238</Words>
  <Application>Microsoft Office PowerPoint</Application>
  <PresentationFormat>On-screen Show (4:3)</PresentationFormat>
  <Paragraphs>36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Monotype Corsiva</vt:lpstr>
      <vt:lpstr>24 май-Красимира.</vt:lpstr>
      <vt:lpstr>Feathered</vt:lpstr>
      <vt:lpstr>Berlin</vt:lpstr>
      <vt:lpstr>Organic</vt:lpstr>
      <vt:lpstr>Basis</vt:lpstr>
      <vt:lpstr>Ion</vt:lpstr>
      <vt:lpstr>Badge</vt:lpstr>
      <vt:lpstr>1_Feathered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sem.Velikovi</dc:creator>
  <cp:lastModifiedBy>Aziz</cp:lastModifiedBy>
  <cp:revision>6</cp:revision>
  <cp:lastPrinted>1601-01-01T00:00:00Z</cp:lastPrinted>
  <dcterms:created xsi:type="dcterms:W3CDTF">2009-04-29T16:17:33Z</dcterms:created>
  <dcterms:modified xsi:type="dcterms:W3CDTF">2020-05-21T10:29:27Z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