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D74617-EBF9-42AD-8B03-CA368472BB12}">
          <p14:sldIdLst>
            <p14:sldId id="256"/>
            <p14:sldId id="257"/>
          </p14:sldIdLst>
        </p14:section>
        <p14:section name="Untitled Section" id="{CBCEA4F9-6FD3-41DA-BC82-3A64891E710C}">
          <p14:sldIdLst>
            <p14:sldId id="258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D06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31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537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78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105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702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91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496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1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649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845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283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19E-3A8F-45C0-AED3-4D8BB26267F0}" type="datetimeFigureOut">
              <a:rPr lang="bg-BG" smtClean="0"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8F67-D6CF-4243-8719-54B06099B3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755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Picture 5" descr="Клуб на Докера - Върви народе възродени, към светла... |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33" y="697360"/>
            <a:ext cx="9144000" cy="5331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050073" y="1674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9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  <a:gs pos="46000">
              <a:srgbClr val="00B0F0"/>
            </a:gs>
            <a:gs pos="100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89" y="6730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g-BG" sz="28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 май</a:t>
            </a:r>
            <a:r>
              <a:rPr lang="bg-BG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е национален празник, какъвто нямат другите народи по света - празник на писмеността, просветата, културата. Празник на духовното извисяване, на стремежа към усъвършенстване чрез постиженията на науката и културата. </a:t>
            </a:r>
            <a:r>
              <a:rPr lang="bg-BG" sz="2800" i="1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bg-BG" sz="2800" i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bg-BG" sz="2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6071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pic>
        <p:nvPicPr>
          <p:cNvPr id="7" name="Content Placeholder 6" descr="Върви, народе, възродени! - ppt изтегляне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161847"/>
            <a:ext cx="4681728" cy="3511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6784" y="2483960"/>
            <a:ext cx="5183188" cy="8239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effectLst/>
              </a:rPr>
              <a:t>«Върви, народе възродени» – този химн кара всяко българско сърце да ликува и да изпитва гордост от великото дело на славянските първоучители.</a:t>
            </a:r>
            <a:br>
              <a:rPr lang="ru-RU" sz="80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bg-BG" dirty="0"/>
          </a:p>
        </p:txBody>
      </p:sp>
      <p:pic>
        <p:nvPicPr>
          <p:cNvPr id="8" name="Content Placeholder 7" descr="Върви, народе възродени&quot; - изпяли ли сте някога докрая вълнуващия ...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784" y="3307872"/>
            <a:ext cx="5183188" cy="355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Новини архив 2012/2014 | ОУ &quot;Добри Чинтулов&quot; – гр. Вар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1"/>
            <a:ext cx="937582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5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2000">
              <a:schemeClr val="accent2">
                <a:lumMod val="0"/>
                <a:lumOff val="100000"/>
              </a:schemeClr>
            </a:gs>
            <a:gs pos="85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349" y="4245981"/>
            <a:ext cx="10745274" cy="2489669"/>
          </a:xfr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>
                <a:solidFill>
                  <a:schemeClr val="bg1"/>
                </a:solidFill>
              </a:rPr>
              <a:t>Светите братя Кирил и Методий, наричани още Солунските братя, са дипломати, мисионери и създатели на глаголицата. Животът им преминава в развитие и разпространяване на християнството чрез проповеди във Великоморавия и Панония.</a:t>
            </a:r>
          </a:p>
          <a:p>
            <a:endParaRPr lang="bg-BG" dirty="0"/>
          </a:p>
        </p:txBody>
      </p:sp>
      <p:pic>
        <p:nvPicPr>
          <p:cNvPr id="4" name="Picture 3" descr="Кирил И Методий |authorSTRE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12" y="55921"/>
            <a:ext cx="6233375" cy="4520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7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Израснали са в семейството на византийския военачалник Леон</a:t>
            </a:r>
            <a:br>
              <a:rPr lang="ru-RU" sz="2400" b="1" dirty="0" smtClean="0"/>
            </a:br>
            <a:r>
              <a:rPr lang="ru-RU" sz="2400" b="1" dirty="0" smtClean="0"/>
              <a:t> и съпругата му Мария</a:t>
            </a:r>
            <a:br>
              <a:rPr lang="ru-RU" sz="2400" b="1" dirty="0" smtClean="0"/>
            </a:br>
            <a:r>
              <a:rPr lang="ru-RU" sz="2400" b="1" dirty="0" smtClean="0"/>
              <a:t>Методий се появява на бял свят през 815 година и е първородния им син, а Константин е най-малкия от седем братя и се ражда през 827 година. Te са част от аристокрацията на Византия, но и двамата говорят славянски език.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bg-BG" sz="2400" dirty="0" smtClean="0"/>
          </a:p>
          <a:p>
            <a:endParaRPr lang="bg-BG" sz="2400" dirty="0"/>
          </a:p>
          <a:p>
            <a:r>
              <a:rPr lang="bg-BG" sz="2400" dirty="0" smtClean="0"/>
              <a:t>Методий става архонт – управител на област, населена със славяни</a:t>
            </a:r>
          </a:p>
          <a:p>
            <a:endParaRPr lang="bg-BG" sz="2400" dirty="0"/>
          </a:p>
          <a:p>
            <a:r>
              <a:rPr lang="bg-BG" sz="2400" dirty="0"/>
              <a:t>Малкият брат се вглежда в светите писания и на 15 години отива да учи в Магнаурската школа на императорския дворец, където по-късно става преподавател и печели прозвището „Философ“. </a:t>
            </a:r>
          </a:p>
        </p:txBody>
      </p:sp>
      <p:pic>
        <p:nvPicPr>
          <p:cNvPr id="5" name="Content Placeholder 4" descr="http://pzdnes.com/wp-content/uploads/2020/03/24%D0%BA%D0%BE%D0%BD%D1%81%D1%82%D0%B0%D0%BD%D1%82%D0%B8%D0%BD-%D1%85%D0%B8%D0%BF%D0%BE-%D1%86%D1%8A%D1%80%D0%BA%D0%B2%D0%B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2292439"/>
            <a:ext cx="5751490" cy="4154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6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52000">
              <a:schemeClr val="accent2">
                <a:lumMod val="0"/>
                <a:lumOff val="100000"/>
              </a:schemeClr>
            </a:gs>
            <a:gs pos="64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83" y="0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2">
                    <a:lumMod val="50000"/>
                  </a:schemeClr>
                </a:solidFill>
              </a:rPr>
              <a:t>Създаване на глаголицата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3182141"/>
            <a:ext cx="5157787" cy="823912"/>
          </a:xfrm>
        </p:spPr>
        <p:txBody>
          <a:bodyPr>
            <a:noAutofit/>
          </a:bodyPr>
          <a:lstStyle/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855 година двамата братя започват своята работа по изготвянето на славянската писменост и създават първите преводи от гръцки на славянски език. Кирилицата е създадена на основата на глаголицата и се използва и до днес в много славянски езици.</a:t>
            </a: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Глаголица и кирилица от National Geographic България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5" y="3728632"/>
            <a:ext cx="5157787" cy="2897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9512" y="2623156"/>
            <a:ext cx="5183188" cy="823912"/>
          </a:xfrm>
        </p:spPr>
        <p:txBody>
          <a:bodyPr>
            <a:normAutofit fontScale="25000" lnSpcReduction="20000"/>
          </a:bodyPr>
          <a:lstStyle/>
          <a:p>
            <a:r>
              <a:rPr lang="bg-BG" sz="8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Думичката „азбука“ идва от две букви и не кои да е и първите две в глаголицата – аз и буки.</a:t>
            </a:r>
          </a:p>
          <a:p>
            <a:r>
              <a:rPr lang="bg-BG" sz="8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Българската азбука е всъщност разказ за грамотността: Аз знам буквите и животът със знанието е добър … Това ни казва нашето а, б, в.</a:t>
            </a:r>
          </a:p>
          <a:p>
            <a:endParaRPr lang="bg-BG" dirty="0"/>
          </a:p>
        </p:txBody>
      </p:sp>
      <p:pic>
        <p:nvPicPr>
          <p:cNvPr id="8" name="Content Placeholder 7" descr="Великата тайна, която Кирил и Методий са скрили в азбуката ни! – О ...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706" y="3664888"/>
            <a:ext cx="4876800" cy="2762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1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92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92035"/>
            <a:ext cx="10515600" cy="1325563"/>
          </a:xfrm>
        </p:spPr>
        <p:txBody>
          <a:bodyPr/>
          <a:lstStyle/>
          <a:p>
            <a:r>
              <a:rPr lang="bg-B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Моравската мисия при княз Ростислав</a:t>
            </a:r>
          </a:p>
        </p:txBody>
      </p:sp>
      <p:pic>
        <p:nvPicPr>
          <p:cNvPr id="4" name="Content Placeholder 3" descr="PPT - Свети Свети Кирил и Методий PowerPoint Presentation - ID:656216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42" y="875764"/>
            <a:ext cx="8641724" cy="5982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2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29" y="136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rgbClr val="C00000"/>
                </a:solidFill>
                <a:effectLst/>
                <a:latin typeface="Comfortaa"/>
                <a:ea typeface="Times New Roman" panose="02020603050405020304" pitchFamily="18" charset="0"/>
                <a:cs typeface="Times New Roman" panose="02020603050405020304" pitchFamily="18" charset="0"/>
              </a:rPr>
              <a:t>Солунските братя са канонизирани за светци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62291"/>
            <a:ext cx="5157787" cy="82391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bg-BG" sz="8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Заради превода на Библията на старобългарски език и разпространяването на християнската религия сред славянските народи двамата братя са канонизирани за светци</a:t>
            </a:r>
            <a:r>
              <a:rPr lang="bg-BG" dirty="0" smtClean="0">
                <a:solidFill>
                  <a:srgbClr val="212121"/>
                </a:solidFill>
                <a:effectLst/>
                <a:latin typeface="Comfortaa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7" name="Content Placeholder 6" descr="10 любопитни факта за живота на Светите братя Кирил и Методий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118" y="3074247"/>
            <a:ext cx="2279126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029" y="3254383"/>
            <a:ext cx="5173529" cy="98112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g-BG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1980 година папа Йоан Павел II обявява братята за </a:t>
            </a:r>
            <a:r>
              <a:rPr lang="bg-BG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покровители </a:t>
            </a:r>
            <a:r>
              <a:rPr lang="bg-BG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bg-BG" sz="8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 и Методий са почитани от православната църква като едни от светите Седмочисленици, заедно с учениците им – Наум, Климент, Ангеларий, Сава и Горазд.</a:t>
            </a:r>
            <a:endParaRPr lang="bg-BG" sz="8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8" name="Content Placeholder 7" descr="Sv Sedmočislenici with Jovan Kukuzel in Ardenica.jpg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0872" y="3843421"/>
            <a:ext cx="4267200" cy="280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5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879" y="358382"/>
            <a:ext cx="9144000" cy="2387600"/>
          </a:xfr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97000">
                <a:schemeClr val="accent5">
                  <a:lumMod val="95000"/>
                  <a:lumOff val="5000"/>
                </a:schemeClr>
              </a:gs>
              <a:gs pos="92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/>
          </a:bodyPr>
          <a:lstStyle/>
          <a:p>
            <a:r>
              <a:rPr lang="bg-BG" sz="2800" dirty="0"/>
              <a:t>Братята Кирил и Методий получават обвинения от немското духовенство, че не изпълняват църковните закони. Двамата братя мисионери правят блестяща защита. Тя се състои във Венеция, където Кирил произнася слово срещу </a:t>
            </a:r>
            <a:r>
              <a:rPr lang="bg-BG" sz="2800" dirty="0" err="1"/>
              <a:t>триезичната</a:t>
            </a:r>
            <a:r>
              <a:rPr lang="bg-BG" sz="2800" dirty="0"/>
              <a:t> догма.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0327" y="3116687"/>
            <a:ext cx="8362682" cy="3116688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92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/>
          </a:bodyPr>
          <a:lstStyle/>
          <a:p>
            <a:endParaRPr lang="bg-BG" i="1" dirty="0" smtClean="0"/>
          </a:p>
          <a:p>
            <a:r>
              <a:rPr lang="bg-BG" i="1" dirty="0" smtClean="0"/>
              <a:t>Не </a:t>
            </a:r>
            <a:r>
              <a:rPr lang="bg-BG" i="1" dirty="0"/>
              <a:t>пада ли от Бога дъжд еднакво за всички</a:t>
            </a:r>
            <a:r>
              <a:rPr lang="bg-BG" i="1" dirty="0" smtClean="0"/>
              <a:t>?</a:t>
            </a:r>
          </a:p>
          <a:p>
            <a:r>
              <a:rPr lang="bg-BG" i="1" dirty="0" smtClean="0">
                <a:solidFill>
                  <a:srgbClr val="212121"/>
                </a:solidFill>
                <a:effectLst/>
                <a:latin typeface="Comfortaa"/>
                <a:ea typeface="Times New Roman" panose="02020603050405020304" pitchFamily="18" charset="0"/>
                <a:cs typeface="Times New Roman" panose="02020603050405020304" pitchFamily="18" charset="0"/>
              </a:rPr>
              <a:t>Също и слънцето не грее ли на всички? </a:t>
            </a:r>
          </a:p>
          <a:p>
            <a:r>
              <a:rPr lang="bg-BG" i="1" dirty="0" smtClean="0">
                <a:solidFill>
                  <a:srgbClr val="212121"/>
                </a:solidFill>
                <a:effectLst/>
                <a:latin typeface="Comfortaa"/>
                <a:ea typeface="Times New Roman" panose="02020603050405020304" pitchFamily="18" charset="0"/>
                <a:cs typeface="Times New Roman" panose="02020603050405020304" pitchFamily="18" charset="0"/>
              </a:rPr>
              <a:t>Не дишаме ли всички еднакво въздух? </a:t>
            </a:r>
          </a:p>
          <a:p>
            <a:r>
              <a:rPr lang="bg-BG" i="1" dirty="0" smtClean="0">
                <a:solidFill>
                  <a:srgbClr val="212121"/>
                </a:solidFill>
                <a:effectLst/>
                <a:latin typeface="Comfortaa"/>
                <a:ea typeface="Times New Roman" panose="02020603050405020304" pitchFamily="18" charset="0"/>
                <a:cs typeface="Times New Roman" panose="02020603050405020304" pitchFamily="18" charset="0"/>
              </a:rPr>
              <a:t>Как вие не се срамувате, като определяте само три езика, а искате всички други племена и народи да бъдат слепи и глухи?</a:t>
            </a:r>
            <a:endParaRPr lang="bg-BG" dirty="0"/>
          </a:p>
        </p:txBody>
      </p:sp>
      <p:pic>
        <p:nvPicPr>
          <p:cNvPr id="4" name="Picture 3" descr="10 любопитни факта за живота на Светите братя Кирил и Метод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45982"/>
            <a:ext cx="285750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5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575" y="0"/>
            <a:ext cx="6082807" cy="296214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славянският език бил забранен богослужението, а славянското духовенство — отстранено от църквата. По-младите Кирило-Методиеви ученици били продадени в робство във Венеция. Оцелелите, сред които се откроявали Климент, Наум и Ангеларий, били прогонени извън пределите </a:t>
            </a:r>
            <a:r>
              <a:rPr lang="bg-BG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Великоморавия </a:t>
            </a:r>
            <a:r>
              <a:rPr lang="bg-BG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 886 г. те се отправили към България — единствената славянска страна, в която можели да намерят не само убежище, но и условия за продължаване на своята дейност.</a:t>
            </a:r>
            <a:r>
              <a:rPr lang="bg-BG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98770"/>
            <a:ext cx="5157787" cy="82391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8" name="Content Placeholder 7" descr="България - християнска държава - ЧО, 3 клас, Булвест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1" y="3224530"/>
            <a:ext cx="4907655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V="1">
            <a:off x="6684134" y="3636485"/>
            <a:ext cx="4880053" cy="330207"/>
          </a:xfrm>
        </p:spPr>
        <p:txBody>
          <a:bodyPr>
            <a:normAutofit fontScale="85000" lnSpcReduction="20000"/>
          </a:bodyPr>
          <a:lstStyle/>
          <a:p>
            <a:endParaRPr lang="bg-BG" dirty="0"/>
          </a:p>
        </p:txBody>
      </p:sp>
      <p:pic>
        <p:nvPicPr>
          <p:cNvPr id="9" name="Content Placeholder 8" descr="България - християнска държава - ЧО, 3 клас, Булвест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81" y="2910726"/>
            <a:ext cx="4907655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Кирил и Методи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0"/>
            <a:ext cx="5731510" cy="3224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8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Content Placeholder 5" descr="Презентация на тему: &quot; г. княз Борис І През 889 г. княз Борис І се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108" y="1336431"/>
            <a:ext cx="6142891" cy="5281172"/>
          </a:xfrm>
          <a:prstGeom prst="rect">
            <a:avLst/>
          </a:prstGeom>
          <a:pattFill prst="pct25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Picture 4" descr="Презентация на тему: &quot; г. княз Борис І През 889 г. княз Борис І се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1" y="0"/>
            <a:ext cx="5746201" cy="527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4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447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Comfortaa</vt:lpstr>
      <vt:lpstr>Times New Roman</vt:lpstr>
      <vt:lpstr>Office Theme</vt:lpstr>
      <vt:lpstr>PowerPoint Presentation</vt:lpstr>
      <vt:lpstr>PowerPoint Presentation</vt:lpstr>
      <vt:lpstr>Израснали са в семейството на византийския военачалник Леон  и съпругата му Мария Методий се появява на бял свят през 815 година и е първородния им син, а Константин е най-малкия от седем братя и се ражда през 827 година. Te са част от аристокрацията на Византия, но и двамата говорят славянски език.</vt:lpstr>
      <vt:lpstr>Създаване на глаголицата</vt:lpstr>
      <vt:lpstr>Моравската мисия при княз Ростислав</vt:lpstr>
      <vt:lpstr>Солунските братя са канонизирани за светци</vt:lpstr>
      <vt:lpstr>Братята Кирил и Методий получават обвинения от немското духовенство, че не изпълняват църковните закони. Двамата братя мисионери правят блестяща защита. Тя се състои във Венеция, където Кирил произнася слово срещу триезичната догма.</vt:lpstr>
      <vt:lpstr>Постепенно славянският език бил забранен богослужението, а славянското духовенство — отстранено от църквата. По-младите Кирило-Методиеви ученици били продадени в робство във Венеция. Оцелелите, сред които се откроявали Климент, Наум и Ангеларий, били прогонени извън пределите на Великоморавия През 886 г. те се отправили към България — единствената славянска страна, в която можели да намерят не само убежище, но и условия за продължаване на своята дейност. </vt:lpstr>
      <vt:lpstr>PowerPoint Presentation</vt:lpstr>
      <vt:lpstr>24 май е национален празник, какъвто нямат другите народи по света - празник на писмеността, просветата, културата. Празник на духовното извисяване, на стремежа към усъвършенстване чрез постиженията на науката и културата. 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Velinova</dc:creator>
  <cp:lastModifiedBy>Velinova</cp:lastModifiedBy>
  <cp:revision>15</cp:revision>
  <dcterms:created xsi:type="dcterms:W3CDTF">2020-05-21T05:52:04Z</dcterms:created>
  <dcterms:modified xsi:type="dcterms:W3CDTF">2020-05-21T10:30:21Z</dcterms:modified>
</cp:coreProperties>
</file>