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1130C-1E83-4505-BA7F-A85A0C7A7A3B}" v="690" dt="2020-05-22T12:00:38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823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105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710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7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83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866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98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798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304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953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796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4224-5F53-4681-B114-4FDA2DEB297A}" type="datetimeFigureOut">
              <a:rPr lang="bg-BG" smtClean="0"/>
              <a:t>22.5.2020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E07B-6C49-45E8-9BB0-876BFAD0C1D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533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pedia.org/" TargetMode="External"/><Relationship Id="rId2" Type="http://schemas.openxmlformats.org/officeDocument/2006/relationships/hyperlink" Target="https://bulgarianhistory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bg-BG" sz="4000">
                <a:solidFill>
                  <a:schemeClr val="tx2"/>
                </a:solidFill>
                <a:cs typeface="Calibri Light"/>
              </a:rPr>
              <a:t>24 Май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bg" sz="2000">
                <a:solidFill>
                  <a:schemeClr val="tx2"/>
                </a:solidFill>
              </a:rPr>
              <a:t>Ден на българската просвета и култура и на славянската писменост</a:t>
            </a:r>
            <a:endParaRPr lang="bg-BG" sz="2000">
              <a:solidFill>
                <a:schemeClr val="tx2"/>
              </a:solidFill>
            </a:endParaRPr>
          </a:p>
          <a:p>
            <a:endParaRPr lang="bg-BG" sz="20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73010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D8F8156-0CAC-4CD5-80B7-5C6C0BFE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Св.св. Кирил и Методий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0898A04-FA90-4D68-8600-6655D95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solidFill>
                  <a:srgbClr val="FFFFFF"/>
                </a:solidFill>
              </a:rPr>
              <a:t>Са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двама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братя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теолози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родени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в 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Солун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Византия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през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IX 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век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които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развиват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мисионерска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дейност</a:t>
            </a:r>
            <a:endParaRPr lang="en-US" sz="2000" kern="1200" dirty="0" err="1">
              <a:solidFill>
                <a:srgbClr val="FFFFFF"/>
              </a:solidFill>
              <a:latin typeface="+mn-lt"/>
              <a:cs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Картина 5" descr="Картина, която съдържа текст, снимка, мъж, лице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6C99CD3B-CC62-4701-A366-619EE08B9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214FA15-9562-4A85-82C8-B47E9E52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630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Ранни години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48CD949E-23A0-4196-AE3E-2F18A1652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/>
              <a:t>Братята са родени в Солун, като деца на висшия византийски военачалник.</a:t>
            </a:r>
          </a:p>
          <a:p>
            <a:r>
              <a:rPr lang="en-US" sz="1500"/>
              <a:t>Според някои автори, родителите Лъв и Мария, като византийски аристократи, са ромеи, а разговорен славянски език братята, които са полиглоти, научават на пазара в Солун</a:t>
            </a:r>
          </a:p>
          <a:p>
            <a:r>
              <a:rPr lang="en-US" sz="1500"/>
              <a:t>най-възрастният брат в семейството със седем сина, е роден през 815 година. Константин, който пък е най-малкият син, е роден през 827 година; приема името Кирил и монашество към края на живота си в Рим.</a:t>
            </a:r>
          </a:p>
          <a:p>
            <a:r>
              <a:rPr lang="en-US" sz="1500"/>
              <a:t>През 843 година Кирил заминава по негова покана в Константинопол и започва да учи в престижната Магнаурска школа. За Методий чичото съдейства да му се повери държавен пост и той е назначен за управител на административна област недалеч от Солун.</a:t>
            </a:r>
          </a:p>
          <a:p>
            <a:endParaRPr lang="en-US" sz="1500"/>
          </a:p>
        </p:txBody>
      </p:sp>
      <p:pic>
        <p:nvPicPr>
          <p:cNvPr id="5" name="Картина 5" descr="Картина, която съдържа текст, снимка, покрит, боядисан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FFF9A57B-88AA-4CFE-9877-013C2EB423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" b="1685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66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606A24A-8B15-459A-99C3-C8807096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bg" sz="2800">
                <a:solidFill>
                  <a:srgbClr val="FFFFFF"/>
                </a:solidFill>
              </a:rPr>
              <a:t>Седмочисленици</a:t>
            </a:r>
            <a:endParaRPr lang="bg-BG" sz="2800">
              <a:solidFill>
                <a:srgbClr val="FFFFFF"/>
              </a:solidFill>
            </a:endParaRPr>
          </a:p>
          <a:p>
            <a:endParaRPr lang="bg-BG" sz="28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5" name="Картина 5" descr="Картина, която съдържа текст, книга, знак, снимк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F183806D-CD0B-44AA-81B3-6437FC944F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70417" y="1484926"/>
            <a:ext cx="3531666" cy="3415216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0B350328-7515-4F6A-AA2C-19A1CDA5D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1166" y="1161969"/>
            <a:ext cx="3197701" cy="43638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-BG" sz="1600" b="1" dirty="0">
                <a:ea typeface="+mn-lt"/>
                <a:cs typeface="+mn-lt"/>
              </a:rPr>
              <a:t>Седмочисленици</a:t>
            </a:r>
            <a:r>
              <a:rPr lang="bg-BG" sz="1600" dirty="0">
                <a:ea typeface="+mn-lt"/>
                <a:cs typeface="+mn-lt"/>
              </a:rPr>
              <a:t> е събирателно название за 7 светци, почитани от Българската православна и други църкви като създатели и разпространители на глаголицата и кирилицата.</a:t>
            </a:r>
            <a:endParaRPr lang="bg-BG" sz="1600" dirty="0">
              <a:cs typeface="Calibri" panose="020F0502020204030204"/>
            </a:endParaRPr>
          </a:p>
          <a:p>
            <a:r>
              <a:rPr lang="bg-BG" sz="1600" dirty="0">
                <a:ea typeface="+mn-lt"/>
                <a:cs typeface="+mn-lt"/>
              </a:rPr>
              <a:t>Те са братята Кирил и Методий – създали глаголицата. Техните 5 ученици идват в България: Климент, Наум, Горазд, Сава и Ангеларий. Църквата традиционно не включва към тях Константин Преславски, защото не е канонизиран, въпреки че е считан за пряк ученик на Методий.</a:t>
            </a:r>
            <a:endParaRPr lang="bg-BG" sz="1600" baseline="30000" dirty="0">
              <a:cs typeface="Calibri"/>
            </a:endParaRPr>
          </a:p>
          <a:p>
            <a:endParaRPr lang="bg-BG" sz="1600" dirty="0">
              <a:cs typeface="Calibri"/>
            </a:endParaRPr>
          </a:p>
          <a:p>
            <a:endParaRPr lang="bg-BG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8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6CFE5F-80D9-4998-9CD8-135441BC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глаголица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Картина 5" descr="Картина, която съдържа клавиатур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978B66EB-2442-478E-BBC4-6AC0F70FA7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57" r="857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85C777B-964C-4BF4-9E7C-CA4E69BEC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4100" y="4675886"/>
            <a:ext cx="6675627" cy="16050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/>
              <a:t>Глаго̀лицата</a:t>
            </a:r>
            <a:r>
              <a:rPr lang="en-US" sz="2000"/>
              <a:t> е първата българска азбука създадена от </a:t>
            </a:r>
            <a:r>
              <a:rPr lang="en-US" sz="2000" u="sng"/>
              <a:t>Кирил и Методий</a:t>
            </a:r>
            <a:r>
              <a:rPr lang="en-US" sz="2000"/>
              <a:t> в периода от 855 г. до 862 г. за превод на църковна литература от гръцки на български език. Това е и първата позната славянска азбука.</a:t>
            </a:r>
          </a:p>
        </p:txBody>
      </p:sp>
    </p:spTree>
    <p:extLst>
      <p:ext uri="{BB962C8B-B14F-4D97-AF65-F5344CB8AC3E}">
        <p14:creationId xmlns:p14="http://schemas.microsoft.com/office/powerpoint/2010/main" val="41595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D335A262-7106-4571-BE09-CFA60A9D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A6F043C-2A2A-4ECE-99FC-9670FAF9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DBE8E39-B4C2-4E45-AD78-DDA9D067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087172" cy="1692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/>
              <a:t>кирилица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FE5A8-8C9A-4D97-A7C4-214929653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16A7B5-78FF-4AB4-9223-005832EE5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3040" y="2562784"/>
            <a:ext cx="5087172" cy="36094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 кирилицата, заедно с глаголицата, е едната от двете азбуки, използвани при записването на старобългарския книжовен език. Кирилицата е създадена в </a:t>
            </a:r>
            <a:r>
              <a:rPr lang="en-US" sz="1800" b="1"/>
              <a:t>Преславската книжовна школа</a:t>
            </a:r>
            <a:r>
              <a:rPr lang="en-US" sz="1800"/>
              <a:t> към края на IX или началото на X век. В наши дни кирилицата е широко разпространена както сред южните и източните славянски народи, така и сред някои неславянски народи в Русия. Кирилицата е в основата на официалната писменост на Монголия и в някои републики от бившия Съветски съюз, а до края на 70-те години на ХІХ век се е използвала и в Румъния.</a:t>
            </a:r>
          </a:p>
        </p:txBody>
      </p:sp>
      <p:pic>
        <p:nvPicPr>
          <p:cNvPr id="5" name="Картина 5" descr="Картина, която съдържа храна&#10;&#10;Описание, генерирано с много висока достоверност">
            <a:extLst>
              <a:ext uri="{FF2B5EF4-FFF2-40B4-BE49-F238E27FC236}">
                <a16:creationId xmlns:a16="http://schemas.microsoft.com/office/drawing/2014/main" id="{A2D6CA3E-0BF7-40B3-9D4D-9B25F044C9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971" r="15877" b="2"/>
          <a:stretch/>
        </p:blipFill>
        <p:spPr>
          <a:xfrm>
            <a:off x="6860989" y="1048447"/>
            <a:ext cx="4805082" cy="4805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297F2B-78AD-4022-83A4-78FC55E11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6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443FD8F-E55A-4AA6-9D21-152AF588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28015"/>
            <a:ext cx="11003280" cy="1896068"/>
          </a:xfrm>
        </p:spPr>
        <p:txBody>
          <a:bodyPr anchor="ctr">
            <a:normAutofit/>
          </a:bodyPr>
          <a:lstStyle/>
          <a:p>
            <a:r>
              <a:rPr lang="bg-BG" sz="5200">
                <a:cs typeface="Calibri Light"/>
              </a:rPr>
              <a:t>Източници:</a:t>
            </a:r>
            <a:endParaRPr lang="bg-BG" sz="5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04D2B7-73F4-45B7-8DD7-46FBB764F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804672"/>
            <a:ext cx="242107" cy="1340860"/>
            <a:chOff x="56167" y="2761488"/>
            <a:chExt cx="242107" cy="134086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7BC264FB-46C7-4095-9789-88AE8EEE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9453CF8A-AFBF-4F7B-976E-34E49574A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0124E973-0753-4565-B7DF-01D225459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159D5EF2-5F47-486E-98E4-E1D6A421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BD58D7DB-D38F-48CB-B73D-9556F37EB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04D7EDFA-8DAB-4339-A8AB-851280A1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A4F3EE0F-7B38-4989-9311-60D9F218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EAB2AE19-2A16-4760-8196-328E12B05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A713287-972B-4CB9-A3E2-A8EECBFA8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40A11147-5462-464B-AA8A-437311584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689B308F-09CB-4EFB-A1E1-09AE1DDCD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63B69A54-E8C5-4B6F-B650-15C49F353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26F46409-A4A3-4D60-B1EE-A45900C03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B688051A-40F1-43BA-8727-23827B15D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FF20DCD7-1D4A-4ED2-9883-C07271F10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625E4879-1283-40D5-BB48-3E06AC05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F4B8115-2949-42EC-A16F-1CDE955EB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CFA61B4E-7C2E-4900-AA0F-80EE6E958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98364665-AC0C-4B4D-B268-C32C228F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DCB63DBC-5E6D-45E1-BDF9-ED435ABC7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29EFBEE-4688-4600-BC4A-490D2707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7" y="3225339"/>
            <a:ext cx="11000233" cy="29811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bg-BG" sz="2400">
                <a:ea typeface="+mn-lt"/>
                <a:cs typeface="+mn-lt"/>
                <a:hlinkClick r:id="rId2"/>
              </a:rPr>
              <a:t>https://bulgarianhistory.org/</a:t>
            </a:r>
          </a:p>
          <a:p>
            <a:pPr marL="0" indent="0">
              <a:buNone/>
            </a:pPr>
            <a:endParaRPr lang="bg-BG" sz="2400">
              <a:cs typeface="Calibri"/>
            </a:endParaRPr>
          </a:p>
          <a:p>
            <a:pPr marL="0" indent="0">
              <a:buNone/>
            </a:pPr>
            <a:r>
              <a:rPr lang="bg-BG" dirty="0">
                <a:ea typeface="+mn-lt"/>
                <a:cs typeface="+mn-lt"/>
                <a:hlinkClick r:id="rId3"/>
              </a:rPr>
              <a:t>ttps://www.wikipedia.org/</a:t>
            </a:r>
            <a:endParaRPr lang="bg-BG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41867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09A7879C-0A6C-47A7-81EE-75944A43AFEB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Благодаря за вниманието!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Честит празник !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78F632A9-07F4-431D-9311-ADD05D52FF1B}"/>
              </a:ext>
            </a:extLst>
          </p:cNvPr>
          <p:cNvSpPr txBox="1"/>
          <p:nvPr/>
        </p:nvSpPr>
        <p:spPr>
          <a:xfrm>
            <a:off x="10890207" y="608856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dirty="0">
                <a:cs typeface="Calibri"/>
              </a:rPr>
              <a:t>Наско П.</a:t>
            </a:r>
          </a:p>
        </p:txBody>
      </p:sp>
    </p:spTree>
    <p:extLst>
      <p:ext uri="{BB962C8B-B14F-4D97-AF65-F5344CB8AC3E}">
        <p14:creationId xmlns:p14="http://schemas.microsoft.com/office/powerpoint/2010/main" val="36712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 екран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Office тема</vt:lpstr>
      <vt:lpstr>24 Май</vt:lpstr>
      <vt:lpstr>Св.св. Кирил и Методий</vt:lpstr>
      <vt:lpstr>Ранни години</vt:lpstr>
      <vt:lpstr>Седмочисленици </vt:lpstr>
      <vt:lpstr>глаголица</vt:lpstr>
      <vt:lpstr>кирилица</vt:lpstr>
      <vt:lpstr>Източници: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/>
  <cp:lastModifiedBy/>
  <cp:revision>205</cp:revision>
  <dcterms:created xsi:type="dcterms:W3CDTF">2020-05-22T11:08:39Z</dcterms:created>
  <dcterms:modified xsi:type="dcterms:W3CDTF">2020-05-22T12:02:32Z</dcterms:modified>
</cp:coreProperties>
</file>