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70" r:id="rId5"/>
    <p:sldId id="273" r:id="rId6"/>
    <p:sldId id="276" r:id="rId7"/>
    <p:sldId id="271" r:id="rId8"/>
    <p:sldId id="272" r:id="rId9"/>
    <p:sldId id="275" r:id="rId10"/>
    <p:sldId id="260" r:id="rId11"/>
    <p:sldId id="265" r:id="rId12"/>
    <p:sldId id="277" r:id="rId13"/>
    <p:sldId id="274" r:id="rId14"/>
    <p:sldId id="259" r:id="rId15"/>
    <p:sldId id="267" r:id="rId16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01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bg" dirty="0"/>
            <a:t>Стъпка 1 </a:t>
          </a:r>
          <a:r>
            <a:rPr lang="en-US" dirty="0"/>
            <a:t/>
          </a:r>
          <a:br>
            <a:rPr lang="en-US" dirty="0"/>
          </a:br>
          <a:r>
            <a:rPr lang="bg-BG" dirty="0"/>
            <a:t>Извършване на СМР дейности в стаите</a:t>
          </a:r>
          <a:endParaRPr lang="en-US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bg" dirty="0"/>
            <a:t>Стъпка 2</a:t>
          </a:r>
          <a:r>
            <a:rPr lang="en-US" dirty="0"/>
            <a:t/>
          </a:r>
          <a:br>
            <a:rPr lang="en-US" dirty="0"/>
          </a:br>
          <a:r>
            <a:rPr lang="bg" dirty="0"/>
            <a:t>Закупуване на мебели/</a:t>
          </a:r>
        </a:p>
        <a:p>
          <a:pPr rtl="0"/>
          <a:r>
            <a:rPr lang="bg" dirty="0"/>
            <a:t>обзавеждане</a:t>
          </a: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bg" dirty="0"/>
            <a:t>Стъпка 3</a:t>
          </a:r>
          <a:r>
            <a:rPr lang="en-US" dirty="0"/>
            <a:t/>
          </a:r>
          <a:br>
            <a:rPr lang="en-US" dirty="0"/>
          </a:br>
          <a:r>
            <a:rPr lang="bg" dirty="0"/>
            <a:t>Закупуване на оборудване вкл. софтуер</a:t>
          </a: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rtl="0"/>
          <a:r>
            <a:rPr lang="bg" dirty="0"/>
            <a:t>Стъпка 4</a:t>
          </a:r>
          <a:r>
            <a:rPr lang="en-US" dirty="0"/>
            <a:t/>
          </a:r>
          <a:br>
            <a:rPr lang="en-US" dirty="0"/>
          </a:br>
          <a:r>
            <a:rPr lang="bg" dirty="0"/>
            <a:t>Отчитане на реализираните дейности по проекта пред финансиращия орган</a:t>
          </a: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7"/>
      <dgm:spPr/>
    </dgm:pt>
    <dgm:pt modelId="{80B372F1-8EF3-4532-ACC6-E65E1D63ACA2}" type="pres">
      <dgm:prSet presAssocID="{E4D23657-D1E8-4B22-974B-8DC90813F51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746139E-4627-4CCC-9299-5653D77ED24D}" type="pres">
      <dgm:prSet presAssocID="{E4D23657-D1E8-4B22-974B-8DC90813F51B}" presName="Triangle" presStyleLbl="alignNode1" presStyleIdx="1" presStyleCnt="7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7"/>
      <dgm:spPr/>
    </dgm:pt>
    <dgm:pt modelId="{18F7A15A-3ED1-4A32-B700-36B8D6BBE441}" type="pres">
      <dgm:prSet presAssocID="{EF034794-D109-40B6-8FA2-8971C3123AB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F2BEFC-1674-4E8D-98FF-DE4432BB887C}" type="pres">
      <dgm:prSet presAssocID="{EF034794-D109-40B6-8FA2-8971C3123AB6}" presName="Triangle" presStyleLbl="alignNode1" presStyleIdx="3" presStyleCnt="7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7"/>
      <dgm:spPr/>
    </dgm:pt>
    <dgm:pt modelId="{F0124EB5-2136-46F3-B2F4-41A5196C24A0}" type="pres">
      <dgm:prSet presAssocID="{15E11DBD-E9B5-4BCF-A56C-7AAE26CE30D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5E82CFA-3F05-41CB-A66C-3A904CCE06CE}" type="pres">
      <dgm:prSet presAssocID="{15E11DBD-E9B5-4BCF-A56C-7AAE26CE30DC}" presName="Triangle" presStyleLbl="alignNode1" presStyleIdx="5" presStyleCnt="7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7"/>
      <dgm:spPr/>
    </dgm:pt>
    <dgm:pt modelId="{AFC6068B-131B-444D-AF53-A5A2A6DC9AE7}" type="pres">
      <dgm:prSet presAssocID="{778AA374-0E17-4AEA-8EB6-0C342D57D8D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37722" y="1548684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20193" y="2196572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700" kern="1200" dirty="0"/>
            <a:t>Стъпка 1 </a:t>
          </a:r>
          <a:r>
            <a:rPr lang="en-US" sz="1700" kern="1200" dirty="0"/>
            <a:t/>
          </a:r>
          <a:br>
            <a:rPr lang="en-US" sz="1700" kern="1200" dirty="0"/>
          </a:br>
          <a:r>
            <a:rPr lang="bg-BG" sz="1700" kern="1200" dirty="0"/>
            <a:t>Извършване на СМР дейности в стаите</a:t>
          </a:r>
          <a:endParaRPr lang="en-US" sz="1700" kern="1200" dirty="0"/>
        </a:p>
      </dsp:txBody>
      <dsp:txXfrm>
        <a:off x="220193" y="2196572"/>
        <a:ext cx="1957655" cy="1716000"/>
      </dsp:txXfrm>
    </dsp:sp>
    <dsp:sp modelId="{B746139E-4627-4CCC-9299-5653D77ED24D}">
      <dsp:nvSpPr>
        <dsp:cNvPr id="0" name=""/>
        <dsp:cNvSpPr/>
      </dsp:nvSpPr>
      <dsp:spPr>
        <a:xfrm>
          <a:off x="1808480" y="1389043"/>
          <a:ext cx="369369" cy="36936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834275" y="955654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616746" y="1603543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700" kern="1200" dirty="0"/>
            <a:t>Стъпка 2</a:t>
          </a:r>
          <a:r>
            <a:rPr lang="en-US" sz="1700" kern="1200" dirty="0"/>
            <a:t/>
          </a:r>
          <a:br>
            <a:rPr lang="en-US" sz="1700" kern="1200" dirty="0"/>
          </a:br>
          <a:r>
            <a:rPr lang="bg" sz="1700" kern="1200" dirty="0"/>
            <a:t>Закупуване на мебели/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700" kern="1200" dirty="0"/>
            <a:t>обзавеждане</a:t>
          </a:r>
        </a:p>
      </dsp:txBody>
      <dsp:txXfrm>
        <a:off x="2616746" y="1603543"/>
        <a:ext cx="1957655" cy="1716000"/>
      </dsp:txXfrm>
    </dsp:sp>
    <dsp:sp modelId="{F6F2BEFC-1674-4E8D-98FF-DE4432BB887C}">
      <dsp:nvSpPr>
        <dsp:cNvPr id="0" name=""/>
        <dsp:cNvSpPr/>
      </dsp:nvSpPr>
      <dsp:spPr>
        <a:xfrm>
          <a:off x="4205033" y="796013"/>
          <a:ext cx="369369" cy="36936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5230828" y="362625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5013300" y="1010513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700" kern="1200" dirty="0"/>
            <a:t>Стъпка 3</a:t>
          </a:r>
          <a:r>
            <a:rPr lang="en-US" sz="1700" kern="1200" dirty="0"/>
            <a:t/>
          </a:r>
          <a:br>
            <a:rPr lang="en-US" sz="1700" kern="1200" dirty="0"/>
          </a:br>
          <a:r>
            <a:rPr lang="bg" sz="1700" kern="1200" dirty="0"/>
            <a:t>Закупуване на оборудване вкл. софтуер</a:t>
          </a:r>
        </a:p>
      </dsp:txBody>
      <dsp:txXfrm>
        <a:off x="5013300" y="1010513"/>
        <a:ext cx="1957655" cy="1716000"/>
      </dsp:txXfrm>
    </dsp:sp>
    <dsp:sp modelId="{D5E82CFA-3F05-41CB-A66C-3A904CCE06CE}">
      <dsp:nvSpPr>
        <dsp:cNvPr id="0" name=""/>
        <dsp:cNvSpPr/>
      </dsp:nvSpPr>
      <dsp:spPr>
        <a:xfrm>
          <a:off x="6601587" y="202984"/>
          <a:ext cx="369369" cy="36936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7627381" y="-230404"/>
          <a:ext cx="1303150" cy="216841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7409853" y="417484"/>
          <a:ext cx="1957655" cy="17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" sz="1700" kern="1200" dirty="0"/>
            <a:t>Стъпка 4</a:t>
          </a:r>
          <a:r>
            <a:rPr lang="en-US" sz="1700" kern="1200" dirty="0"/>
            <a:t/>
          </a:r>
          <a:br>
            <a:rPr lang="en-US" sz="1700" kern="1200" dirty="0"/>
          </a:br>
          <a:r>
            <a:rPr lang="bg" sz="1700" kern="1200" dirty="0"/>
            <a:t>Отчитане на реализираните дейности по проекта пред финансиращия орган</a:t>
          </a:r>
        </a:p>
      </dsp:txBody>
      <dsp:txXfrm>
        <a:off x="7409853" y="417484"/>
        <a:ext cx="1957655" cy="17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D8DAC20-7CD8-4689-8AD9-EB7EAE7FC22D}" type="datetime1">
              <a:rPr lang="bg-BG" smtClean="0"/>
              <a:pPr algn="r" rtl="0"/>
              <a:t>15.10.2024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bg-BG" smtClean="0"/>
              <a:pPr algn="r"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A8D3709-3E1A-41F6-95F0-D51F6E3D3325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bg-BG" smtClean="0"/>
              <a:pPr algn="r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bg-BG" smtClean="0"/>
              <a:pPr algn="r"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bg-BG" smtClean="0"/>
              <a:pPr algn="r" rtl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bg-BG" smtClean="0"/>
              <a:pPr algn="r"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bg-BG" smtClean="0"/>
              <a:pPr algn="r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5110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bg-BG" smtClean="0"/>
              <a:pPr algn="r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912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bg-BG" smtClean="0"/>
              <a:pPr algn="r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044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bg-BG" smtClean="0"/>
              <a:pPr algn="r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6817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bg-BG" dirty="0"/>
              <a:t>Щракнете за редакция стил </a:t>
            </a:r>
            <a:r>
              <a:rPr lang="bg-BG" dirty="0" err="1"/>
              <a:t>подзагл</a:t>
            </a:r>
            <a:r>
              <a:rPr lang="bg-BG" dirty="0"/>
              <a:t>. обр.</a:t>
            </a:r>
          </a:p>
        </p:txBody>
      </p:sp>
      <p:sp>
        <p:nvSpPr>
          <p:cNvPr id="8" name="Контейнер за 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E4FC59-1838-430C-AB2C-BA160564E30C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9" name="Контейнер за долен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10" name="Контейнер за номер на слайд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FBBF9B-07B5-4D21-B426-A1838541B48D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AF99D0-3C46-44EA-8E60-DDC365E753F6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7822D2-7A1F-47F5-A593-58AF98E5C5D8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A405C0-206F-46AE-9F38-BEDCDF739CC7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E1DEDF-005F-4B71-952A-9A0434AC161A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1F45FA-C09F-491C-975E-3855C17D3701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39550D-EF5E-429D-AACC-CDBFFE445369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1A6E2E-56B6-488F-9220-84A61EA1DA7A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158C8C-9BCF-44A0-89CE-F130F3014817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3" name="Контейнер за картина 2" descr="Празен контейнер за добавяне на изображение. Щракнете върху контейнера и изберете изображението, което искате да добавите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E3D23A-639E-4835-B15A-4803BCCC565A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dirty="0" err="1"/>
              <a:t>Редакт</a:t>
            </a:r>
            <a:r>
              <a:rPr lang="bg-BG" dirty="0"/>
              <a:t>. стил загл. образец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/>
              <a:t>Щракнете, за да редактирате стиловете на текста в образеца</a:t>
            </a:r>
          </a:p>
          <a:p>
            <a:pPr lvl="1" rtl="0"/>
            <a:r>
              <a:rPr lang="bg-BG" dirty="0"/>
              <a:t>Второ ниво</a:t>
            </a:r>
          </a:p>
          <a:p>
            <a:pPr lvl="2" rtl="0"/>
            <a:r>
              <a:rPr lang="bg-BG" dirty="0"/>
              <a:t>Трето ниво</a:t>
            </a:r>
          </a:p>
          <a:p>
            <a:pPr lvl="3" rtl="0"/>
            <a:r>
              <a:rPr lang="bg-BG" dirty="0"/>
              <a:t>Четвърто ниво</a:t>
            </a:r>
          </a:p>
          <a:p>
            <a:pPr lvl="4" rtl="0"/>
            <a:r>
              <a:rPr lang="bg-BG" dirty="0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14EFD8FB-15E4-4B60-8019-ECD9EC841BD6}" type="datetime1">
              <a:rPr lang="bg-BG" smtClean="0"/>
              <a:pPr/>
              <a:t>15.10.2024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74779" y="489659"/>
            <a:ext cx="9224006" cy="1907551"/>
          </a:xfrm>
        </p:spPr>
        <p:txBody>
          <a:bodyPr rtlCol="0">
            <a:noAutofit/>
          </a:bodyPr>
          <a:lstStyle/>
          <a:p>
            <a:pPr algn="ctr" rtl="0"/>
            <a:r>
              <a:rPr lang="bg-BG" sz="5000" dirty="0">
                <a:solidFill>
                  <a:srgbClr val="0070C0"/>
                </a:solidFill>
              </a:rPr>
              <a:t>ПРОЕКТ </a:t>
            </a:r>
            <a:r>
              <a:rPr lang="bg-BG" sz="5000" dirty="0" smtClean="0">
                <a:solidFill>
                  <a:srgbClr val="0070C0"/>
                </a:solidFill>
              </a:rPr>
              <a:t/>
            </a:r>
            <a:br>
              <a:rPr lang="bg-BG" sz="5000" dirty="0" smtClean="0">
                <a:solidFill>
                  <a:srgbClr val="0070C0"/>
                </a:solidFill>
              </a:rPr>
            </a:br>
            <a:r>
              <a:rPr lang="ru-RU" sz="5000" dirty="0" smtClean="0">
                <a:solidFill>
                  <a:srgbClr val="0070C0"/>
                </a:solidFill>
              </a:rPr>
              <a:t>„</a:t>
            </a:r>
            <a:r>
              <a:rPr lang="ru-RU" sz="5000" dirty="0" err="1">
                <a:solidFill>
                  <a:srgbClr val="0070C0"/>
                </a:solidFill>
              </a:rPr>
              <a:t>Изграждане</a:t>
            </a:r>
            <a:r>
              <a:rPr lang="ru-RU" sz="5000" dirty="0">
                <a:solidFill>
                  <a:srgbClr val="0070C0"/>
                </a:solidFill>
              </a:rPr>
              <a:t> на </a:t>
            </a:r>
            <a:r>
              <a:rPr lang="ru-RU" sz="5000" dirty="0" err="1">
                <a:solidFill>
                  <a:srgbClr val="0070C0"/>
                </a:solidFill>
              </a:rPr>
              <a:t>училищна</a:t>
            </a:r>
            <a:r>
              <a:rPr lang="ru-RU" sz="5000" dirty="0">
                <a:solidFill>
                  <a:srgbClr val="0070C0"/>
                </a:solidFill>
              </a:rPr>
              <a:t> STEM </a:t>
            </a:r>
            <a:r>
              <a:rPr lang="ru-RU" sz="5000" dirty="0" smtClean="0">
                <a:solidFill>
                  <a:srgbClr val="0070C0"/>
                </a:solidFill>
              </a:rPr>
              <a:t>среда“</a:t>
            </a:r>
            <a:endParaRPr lang="bg-BG" sz="5000" dirty="0">
              <a:solidFill>
                <a:srgbClr val="0070C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3112950"/>
            <a:ext cx="8972328" cy="1175632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 err="1">
                <a:solidFill>
                  <a:schemeClr val="tx2"/>
                </a:solidFill>
                <a:latin typeface="+mj-lt"/>
              </a:rPr>
              <a:t>Основно</a:t>
            </a:r>
            <a:r>
              <a:rPr lang="ru-RU" sz="4000" dirty="0">
                <a:solidFill>
                  <a:schemeClr val="tx2"/>
                </a:solidFill>
                <a:latin typeface="+mj-lt"/>
              </a:rPr>
              <a:t> училище 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„</a:t>
            </a:r>
            <a:r>
              <a:rPr lang="ru-RU" sz="4000" dirty="0" err="1" smtClean="0">
                <a:solidFill>
                  <a:schemeClr val="tx2"/>
                </a:solidFill>
                <a:latin typeface="+mj-lt"/>
              </a:rPr>
              <a:t>Васил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+mj-lt"/>
              </a:rPr>
              <a:t>Левски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“, </a:t>
            </a:r>
            <a:endParaRPr lang="ru-RU" sz="4000" dirty="0">
              <a:solidFill>
                <a:schemeClr val="tx2"/>
              </a:solidFill>
              <a:latin typeface="+mj-lt"/>
            </a:endParaRPr>
          </a:p>
          <a:p>
            <a:pPr algn="ctr" rtl="0"/>
            <a:r>
              <a:rPr lang="ru-RU" sz="4000" dirty="0">
                <a:solidFill>
                  <a:schemeClr val="tx2"/>
                </a:solidFill>
                <a:latin typeface="+mj-lt"/>
              </a:rPr>
              <a:t>село </a:t>
            </a:r>
            <a:r>
              <a:rPr lang="ru-RU" sz="4000" dirty="0" err="1" smtClean="0">
                <a:solidFill>
                  <a:schemeClr val="tx2"/>
                </a:solidFill>
                <a:latin typeface="+mj-lt"/>
              </a:rPr>
              <a:t>Български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+mj-lt"/>
              </a:rPr>
              <a:t>извор</a:t>
            </a:r>
            <a:r>
              <a:rPr lang="ru-RU" sz="40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ru-RU" sz="4000" dirty="0" err="1" smtClean="0">
                <a:solidFill>
                  <a:schemeClr val="tx2"/>
                </a:solidFill>
                <a:latin typeface="+mj-lt"/>
              </a:rPr>
              <a:t>общ.Тетевен</a:t>
            </a:r>
            <a:endParaRPr lang="bg-BG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 descr="A close up of a text&#10;&#10;Description automatically generated">
            <a:extLst>
              <a:ext uri="{FF2B5EF4-FFF2-40B4-BE49-F238E27FC236}">
                <a16:creationId xmlns:a16="http://schemas.microsoft.com/office/drawing/2014/main" xmlns="" id="{68B9A5F8-518C-A910-D4EE-A1A4C21324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8" y="5763155"/>
            <a:ext cx="4119344" cy="973517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xmlns="" id="{1C120A04-5882-DB04-BF44-6C2A306A3B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"/>
    </mc:Choice>
    <mc:Fallback xmlns="">
      <p:transition spd="slow" advTm="3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10326" y="716438"/>
            <a:ext cx="10369484" cy="4331272"/>
          </a:xfrm>
        </p:spPr>
        <p:txBody>
          <a:bodyPr rtlCol="0">
            <a:noAutofit/>
          </a:bodyPr>
          <a:lstStyle/>
          <a:p>
            <a:r>
              <a:rPr lang="ru-RU" sz="2700" b="0">
                <a:solidFill>
                  <a:srgbClr val="000000"/>
                </a:solidFill>
                <a:effectLst/>
                <a:latin typeface="+mn-lt"/>
              </a:rPr>
              <a:t>Инвестицията в иновации с фокус върху STEM ще развива училищната общност в следните направления:</a:t>
            </a:r>
            <a:br>
              <a:rPr lang="ru-RU" sz="2700" b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700" b="0">
                <a:solidFill>
                  <a:srgbClr val="000000"/>
                </a:solidFill>
                <a:effectLst/>
                <a:latin typeface="+mn-lt"/>
              </a:rPr>
              <a:t>- Повишаване на мотивацията на учениците за учене по природни науки и математика;</a:t>
            </a:r>
            <a:br>
              <a:rPr lang="ru-RU" sz="2700" b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700" b="0">
                <a:solidFill>
                  <a:srgbClr val="000000"/>
                </a:solidFill>
                <a:effectLst/>
                <a:latin typeface="+mn-lt"/>
              </a:rPr>
              <a:t>- Повишаване на ангажираността, уменията и постиженията на учениците ;</a:t>
            </a:r>
            <a:br>
              <a:rPr lang="ru-RU" sz="2700" b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700" b="0">
                <a:solidFill>
                  <a:srgbClr val="000000"/>
                </a:solidFill>
                <a:effectLst/>
                <a:latin typeface="+mn-lt"/>
              </a:rPr>
              <a:t>- Умения за създаване на нови технологии и тяхното автоматизиране;</a:t>
            </a:r>
            <a:br>
              <a:rPr lang="ru-RU" sz="2700" b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700" b="0">
                <a:solidFill>
                  <a:srgbClr val="000000"/>
                </a:solidFill>
                <a:effectLst/>
                <a:latin typeface="+mn-lt"/>
              </a:rPr>
              <a:t>- Принос за растежа на технологичните индустрии и техния дял от БВП.</a:t>
            </a:r>
            <a:br>
              <a:rPr lang="ru-RU" sz="2700" b="0">
                <a:solidFill>
                  <a:srgbClr val="000000"/>
                </a:solidFill>
                <a:effectLst/>
                <a:latin typeface="+mn-lt"/>
              </a:rPr>
            </a:br>
            <a:r>
              <a:rPr lang="ru-RU" sz="2700" b="0">
                <a:solidFill>
                  <a:srgbClr val="000000"/>
                </a:solidFill>
                <a:effectLst/>
                <a:latin typeface="+mn-lt"/>
              </a:rPr>
              <a:t>Създаване на дигитални създатели, инженери и млади изследователи</a:t>
            </a:r>
            <a:endParaRPr lang="ru-RU" sz="2700" b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5" name="Picture 4" descr="A floor plan of a room&#10;&#10;Description automatically generated">
            <a:extLst>
              <a:ext uri="{FF2B5EF4-FFF2-40B4-BE49-F238E27FC236}">
                <a16:creationId xmlns:a16="http://schemas.microsoft.com/office/drawing/2014/main" xmlns="" id="{6C4C3EC4-62FD-3820-7EFD-8D1723BD1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47625"/>
            <a:ext cx="118681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35279FD7-8203-27EB-D7D9-E9F41F1F6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50" y="341858"/>
            <a:ext cx="4119344" cy="973517"/>
          </a:xfrm>
          <a:prstGeom prst="rect">
            <a:avLst/>
          </a:prstGeom>
        </p:spPr>
      </p:pic>
      <p:sp>
        <p:nvSpPr>
          <p:cNvPr id="10" name="Заглавие 4"/>
          <p:cNvSpPr>
            <a:spLocks noGrp="1"/>
          </p:cNvSpPr>
          <p:nvPr>
            <p:ph type="title"/>
          </p:nvPr>
        </p:nvSpPr>
        <p:spPr>
          <a:xfrm>
            <a:off x="8478505" y="1857346"/>
            <a:ext cx="3367689" cy="4040945"/>
          </a:xfrm>
        </p:spPr>
        <p:txBody>
          <a:bodyPr>
            <a:noAutofit/>
          </a:bodyPr>
          <a:lstStyle/>
          <a:p>
            <a:r>
              <a:rPr lang="bg-BG" sz="2000" dirty="0" smtClean="0"/>
              <a:t>Предвидени </a:t>
            </a:r>
            <a:r>
              <a:rPr lang="bg-BG" sz="2000" dirty="0"/>
              <a:t>са маси и столове за по 18 деца и оборудване от лаптоп в кабинета по математика за всяко дете. Останалото оборудване е предвидено за работа по групи от двама ученика. Предвидили сме 3D принтер и консумативи към него в стаята по Математика и информатика, както и мултифункционално устройство. </a:t>
            </a:r>
            <a:endParaRPr lang="bg-BG" sz="2000" dirty="0"/>
          </a:p>
        </p:txBody>
      </p:sp>
      <p:pic>
        <p:nvPicPr>
          <p:cNvPr id="12" name="Контейнер за картина 11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8688"/>
          <a:stretch>
            <a:fillRect/>
          </a:stretch>
        </p:blipFill>
        <p:spPr/>
      </p:pic>
      <p:pic>
        <p:nvPicPr>
          <p:cNvPr id="1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B3AEB011-8C80-1EB9-497F-A04C43BC0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5800045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76206" y="675338"/>
            <a:ext cx="3346150" cy="4222177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В </a:t>
            </a:r>
            <a:r>
              <a:rPr lang="bg-BG" dirty="0"/>
              <a:t>кабинета за обучение по Зелени технологии ще работят групи с максимална бройка от 18 ученика. Предвидени са и индивидуални комплекти и за работа по групи от двама </a:t>
            </a:r>
            <a:r>
              <a:rPr lang="bg-BG" dirty="0" smtClean="0"/>
              <a:t>ученици, </a:t>
            </a:r>
            <a:r>
              <a:rPr lang="bg-BG" dirty="0"/>
              <a:t>отговарящи на изискванията за обучение. 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53" y="675338"/>
            <a:ext cx="7893716" cy="4498024"/>
          </a:xfrm>
        </p:spPr>
      </p:pic>
      <p:pic>
        <p:nvPicPr>
          <p:cNvPr id="8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B3AEB011-8C80-1EB9-497F-A04C43BC0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16" y="5734143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6D4AA-FA27-B930-BE22-D3A90729F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91" y="1600200"/>
            <a:ext cx="9931123" cy="2486025"/>
          </a:xfrm>
        </p:spPr>
        <p:txBody>
          <a:bodyPr>
            <a:noAutofit/>
          </a:bodyPr>
          <a:lstStyle/>
          <a:p>
            <a:r>
              <a:rPr lang="bg-BG" sz="2800" dirty="0">
                <a:solidFill>
                  <a:schemeClr val="tx2"/>
                </a:solidFill>
                <a:latin typeface="+mn-lt"/>
              </a:rPr>
              <a:t>Ремонтните дейности ще са козметични в  кабинетите по математика и по зелени </a:t>
            </a:r>
            <a:r>
              <a:rPr lang="bg-BG" sz="2800" dirty="0" smtClean="0">
                <a:solidFill>
                  <a:schemeClr val="tx2"/>
                </a:solidFill>
                <a:latin typeface="+mn-lt"/>
              </a:rPr>
              <a:t>технологии</a:t>
            </a:r>
            <a:r>
              <a:rPr lang="bg-BG" sz="2800" dirty="0">
                <a:solidFill>
                  <a:schemeClr val="tx2"/>
                </a:solidFill>
                <a:latin typeface="+mn-lt"/>
              </a:rPr>
              <a:t>. В кабинета по Природни науки  предвиждаме ремонтни дейности по  смяна на настилката на пода с винил където ще се намира мобилната </a:t>
            </a:r>
            <a:r>
              <a:rPr lang="bg-BG" sz="2800" dirty="0">
                <a:solidFill>
                  <a:schemeClr val="tx2"/>
                </a:solidFill>
                <a:latin typeface="+mn-lt"/>
              </a:rPr>
              <a:t>л</a:t>
            </a:r>
            <a:r>
              <a:rPr lang="bg-BG" sz="2800" dirty="0" smtClean="0">
                <a:solidFill>
                  <a:schemeClr val="tx2"/>
                </a:solidFill>
                <a:latin typeface="+mn-lt"/>
              </a:rPr>
              <a:t>аборатория </a:t>
            </a:r>
            <a:r>
              <a:rPr lang="bg-BG" sz="2800" dirty="0">
                <a:solidFill>
                  <a:schemeClr val="tx2"/>
                </a:solidFill>
                <a:latin typeface="+mn-lt"/>
              </a:rPr>
              <a:t>с мивка. Ще закупим допълнителни шкафове и ще направим кът с дивани за свободни дискусии.  Предвиждаме закупуване на комплекти по физика, химия и биология, микроскопи и съответните консумативи към комплектите. </a:t>
            </a:r>
            <a:endParaRPr lang="bg-BG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B3AEB011-8C80-1EB9-497F-A04C43BC0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70" y="4259569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solidFill>
                  <a:schemeClr val="tx2"/>
                </a:solidFill>
              </a:rPr>
              <a:t>Дейностите ще бъдат извършени:</a:t>
            </a:r>
          </a:p>
        </p:txBody>
      </p:sp>
      <p:graphicFrame>
        <p:nvGraphicFramePr>
          <p:cNvPr id="15" name="Контейнер за съдържание 14" descr="Диаграма на възходящ процес, показваща 5 стъпки във възходящ ред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331939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ext&#10;&#10;Description automatically generated">
            <a:extLst>
              <a:ext uri="{FF2B5EF4-FFF2-40B4-BE49-F238E27FC236}">
                <a16:creationId xmlns:a16="http://schemas.microsoft.com/office/drawing/2014/main" xmlns="" id="{ACCA20A2-E6CA-5A3B-56CF-2862F7B0E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03" y="4958246"/>
            <a:ext cx="4119344" cy="9735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866B681-A2C1-C83C-E8A8-EBBBA93A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533400"/>
            <a:ext cx="7825474" cy="4800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400" dirty="0" err="1">
                <a:solidFill>
                  <a:schemeClr val="tx2"/>
                </a:solidFill>
              </a:rPr>
              <a:t>Срокът</a:t>
            </a:r>
            <a:r>
              <a:rPr lang="ru-RU" sz="4400" dirty="0">
                <a:solidFill>
                  <a:schemeClr val="tx2"/>
                </a:solidFill>
              </a:rPr>
              <a:t> за </a:t>
            </a:r>
            <a:r>
              <a:rPr lang="ru-RU" sz="4400" dirty="0" err="1">
                <a:solidFill>
                  <a:schemeClr val="tx2"/>
                </a:solidFill>
              </a:rPr>
              <a:t>изпълнение</a:t>
            </a:r>
            <a:r>
              <a:rPr lang="ru-RU" sz="4400" dirty="0">
                <a:solidFill>
                  <a:schemeClr val="tx2"/>
                </a:solidFill>
              </a:rPr>
              <a:t> на </a:t>
            </a:r>
            <a:r>
              <a:rPr lang="ru-RU" sz="4400" dirty="0" err="1">
                <a:solidFill>
                  <a:schemeClr val="tx2"/>
                </a:solidFill>
              </a:rPr>
              <a:t>Инвестицията</a:t>
            </a:r>
            <a:r>
              <a:rPr lang="ru-RU" sz="4400" dirty="0">
                <a:solidFill>
                  <a:schemeClr val="tx2"/>
                </a:solidFill>
              </a:rPr>
              <a:t> е 35 (</a:t>
            </a:r>
            <a:r>
              <a:rPr lang="ru-RU" sz="4400" dirty="0" err="1">
                <a:solidFill>
                  <a:schemeClr val="tx2"/>
                </a:solidFill>
              </a:rPr>
              <a:t>тридесет</a:t>
            </a:r>
            <a:r>
              <a:rPr lang="ru-RU" sz="4400" dirty="0">
                <a:solidFill>
                  <a:schemeClr val="tx2"/>
                </a:solidFill>
              </a:rPr>
              <a:t> и пет) </a:t>
            </a:r>
            <a:r>
              <a:rPr lang="ru-RU" sz="4400" dirty="0" err="1">
                <a:solidFill>
                  <a:schemeClr val="tx2"/>
                </a:solidFill>
              </a:rPr>
              <a:t>месеца</a:t>
            </a:r>
            <a:r>
              <a:rPr lang="ru-RU" sz="4400" dirty="0">
                <a:solidFill>
                  <a:schemeClr val="tx2"/>
                </a:solidFill>
              </a:rPr>
              <a:t>, считано от </a:t>
            </a:r>
            <a:r>
              <a:rPr lang="ru-RU" sz="4400" dirty="0" err="1">
                <a:solidFill>
                  <a:schemeClr val="tx2"/>
                </a:solidFill>
              </a:rPr>
              <a:t>датата</a:t>
            </a:r>
            <a:r>
              <a:rPr lang="ru-RU" sz="4400" dirty="0">
                <a:solidFill>
                  <a:schemeClr val="tx2"/>
                </a:solidFill>
              </a:rPr>
              <a:t> на </a:t>
            </a:r>
            <a:r>
              <a:rPr lang="ru-RU" sz="4400" dirty="0" err="1">
                <a:solidFill>
                  <a:schemeClr val="tx2"/>
                </a:solidFill>
              </a:rPr>
              <a:t>сключване</a:t>
            </a:r>
            <a:r>
              <a:rPr lang="ru-RU" sz="4400" dirty="0">
                <a:solidFill>
                  <a:schemeClr val="tx2"/>
                </a:solidFill>
              </a:rPr>
              <a:t> на договора, но не </a:t>
            </a:r>
            <a:r>
              <a:rPr lang="ru-RU" sz="4400" dirty="0" err="1">
                <a:solidFill>
                  <a:schemeClr val="tx2"/>
                </a:solidFill>
              </a:rPr>
              <a:t>по-късно</a:t>
            </a:r>
            <a:r>
              <a:rPr lang="ru-RU" sz="4400" dirty="0">
                <a:solidFill>
                  <a:schemeClr val="tx2"/>
                </a:solidFill>
              </a:rPr>
              <a:t> от 31.05.2026 г.</a:t>
            </a:r>
            <a:endParaRPr lang="bg-BG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84083" y="2988573"/>
            <a:ext cx="9200561" cy="2007908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2800" dirty="0" err="1">
                <a:solidFill>
                  <a:schemeClr val="tx2"/>
                </a:solidFill>
                <a:latin typeface="Arial" panose="020B0604020202020204" pitchFamily="34" charset="0"/>
              </a:rPr>
              <a:t>П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рограма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Изграждане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училищна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STEM среда”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има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за цел да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повиши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интереса на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учениците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техните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постижения в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областта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науките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технологиите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като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подкрепи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създаването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училищни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центрове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с фокус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върху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STEM. </a:t>
            </a:r>
            <a:b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Те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предоставят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всички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необходими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условия за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провеждането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съвременно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lang="ru-RU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качествено</a:t>
            </a:r>
            <a:r>
              <a:rPr lang="ru-RU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STEM обучение в училище</a:t>
            </a:r>
            <a:r>
              <a:rPr lang="ru-RU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bg-BG" sz="2000" dirty="0">
              <a:solidFill>
                <a:schemeClr val="tx2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601DCFC3-97A6-8197-028B-9150F7D46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5DE9BF18-2957-A0EB-BC61-C25C05AB2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61" y="4327932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"/>
    </mc:Choice>
    <mc:Fallback xmlns="">
      <p:transition spd="slow" advTm="1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1133" y="238813"/>
            <a:ext cx="11074154" cy="1200416"/>
          </a:xfrm>
        </p:spPr>
        <p:txBody>
          <a:bodyPr rtlCol="0"/>
          <a:lstStyle/>
          <a:p>
            <a:pPr rtl="0"/>
            <a:r>
              <a:rPr lang="bg-BG" b="1" i="0" dirty="0">
                <a:solidFill>
                  <a:schemeClr val="tx2"/>
                </a:solidFill>
                <a:effectLst/>
                <a:ea typeface="ADLaM Display" panose="020B0604020202020204" pitchFamily="2" charset="0"/>
                <a:cs typeface="ADLaM Display" panose="020B0604020202020204" pitchFamily="2" charset="0"/>
              </a:rPr>
              <a:t>Безвъзмездна финансова помощ от </a:t>
            </a:r>
            <a:r>
              <a:rPr lang="bg-BG" dirty="0" smtClean="0">
                <a:solidFill>
                  <a:schemeClr val="tx2"/>
                </a:solidFill>
                <a:ea typeface="ADLaM Display" panose="020B0604020202020204" pitchFamily="2" charset="0"/>
                <a:cs typeface="ADLaM Display" panose="020B0604020202020204" pitchFamily="2" charset="0"/>
              </a:rPr>
              <a:t>181 434,93 </a:t>
            </a:r>
            <a:r>
              <a:rPr lang="bg-BG" b="1" dirty="0" smtClean="0">
                <a:solidFill>
                  <a:schemeClr val="tx2"/>
                </a:solidFill>
                <a:ea typeface="ADLaM Display" panose="020B0604020202020204" pitchFamily="2" charset="0"/>
                <a:cs typeface="ADLaM Display" panose="020B0604020202020204" pitchFamily="2" charset="0"/>
              </a:rPr>
              <a:t>лева </a:t>
            </a:r>
            <a:r>
              <a:rPr lang="bg-BG" b="1" dirty="0">
                <a:solidFill>
                  <a:schemeClr val="tx2"/>
                </a:solidFill>
                <a:ea typeface="ADLaM Display" panose="020B0604020202020204" pitchFamily="2" charset="0"/>
                <a:cs typeface="ADLaM Display" panose="020B0604020202020204" pitchFamily="2" charset="0"/>
              </a:rPr>
              <a:t>с ДДС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725864" y="1913640"/>
            <a:ext cx="10539167" cy="3801359"/>
          </a:xfrm>
        </p:spPr>
        <p:txBody>
          <a:bodyPr rtlCol="0"/>
          <a:lstStyle/>
          <a:p>
            <a:pPr rtl="0"/>
            <a:r>
              <a:rPr lang="ru-RU" b="0" i="0" dirty="0" err="1">
                <a:solidFill>
                  <a:schemeClr val="tx2"/>
                </a:solidFill>
                <a:effectLst/>
              </a:rPr>
              <a:t>Разпределени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както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следва</a:t>
            </a:r>
            <a:r>
              <a:rPr lang="ru-RU" dirty="0">
                <a:solidFill>
                  <a:schemeClr val="tx2"/>
                </a:solidFill>
              </a:rPr>
              <a:t>:</a:t>
            </a:r>
            <a:endParaRPr lang="ru-RU" b="0" i="0" dirty="0">
              <a:solidFill>
                <a:schemeClr val="tx2"/>
              </a:solidFill>
              <a:effectLst/>
            </a:endParaRPr>
          </a:p>
          <a:p>
            <a:pPr rtl="0"/>
            <a:r>
              <a:rPr lang="ru-RU" b="0" i="0" dirty="0" err="1">
                <a:solidFill>
                  <a:schemeClr val="tx2"/>
                </a:solidFill>
                <a:effectLst/>
              </a:rPr>
              <a:t>Разходи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СМР на STEM </a:t>
            </a:r>
            <a:r>
              <a:rPr lang="ru-RU" b="0" i="0" dirty="0" err="1">
                <a:solidFill>
                  <a:schemeClr val="tx2"/>
                </a:solidFill>
                <a:effectLst/>
              </a:rPr>
              <a:t>център</a:t>
            </a:r>
            <a:r>
              <a:rPr lang="bg-BG" b="0" i="0" dirty="0">
                <a:solidFill>
                  <a:schemeClr val="tx2"/>
                </a:solidFill>
                <a:effectLst/>
              </a:rPr>
              <a:t> – </a:t>
            </a:r>
            <a:r>
              <a:rPr lang="bg-BG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21 </a:t>
            </a:r>
            <a:r>
              <a:rPr lang="bg-BG" b="1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133,20 </a:t>
            </a:r>
            <a:r>
              <a:rPr lang="bg-BG" b="0" i="0" dirty="0">
                <a:solidFill>
                  <a:schemeClr val="tx2"/>
                </a:solidFill>
                <a:effectLst/>
              </a:rPr>
              <a:t>лв</a:t>
            </a:r>
            <a:r>
              <a:rPr lang="bg-BG" dirty="0">
                <a:solidFill>
                  <a:schemeClr val="tx2"/>
                </a:solidFill>
              </a:rPr>
              <a:t>. с ДДС</a:t>
            </a:r>
          </a:p>
          <a:p>
            <a:pPr rtl="0"/>
            <a:r>
              <a:rPr lang="ru-RU" b="0" i="0" dirty="0" err="1">
                <a:solidFill>
                  <a:schemeClr val="tx2"/>
                </a:solidFill>
                <a:effectLst/>
              </a:rPr>
              <a:t>Разходи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</a:t>
            </a:r>
            <a:r>
              <a:rPr lang="ru-RU" b="0" i="0" dirty="0" err="1">
                <a:solidFill>
                  <a:schemeClr val="tx2"/>
                </a:solidFill>
                <a:effectLst/>
              </a:rPr>
              <a:t>оборудване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STEM -  92 814,12 </a:t>
            </a:r>
            <a:r>
              <a:rPr lang="bg-BG" b="0" i="0" dirty="0">
                <a:solidFill>
                  <a:schemeClr val="tx2"/>
                </a:solidFill>
                <a:effectLst/>
              </a:rPr>
              <a:t>лв. с ДДС</a:t>
            </a:r>
          </a:p>
          <a:p>
            <a:pPr rtl="0"/>
            <a:r>
              <a:rPr lang="ru-RU" b="0" i="0" dirty="0" err="1">
                <a:solidFill>
                  <a:schemeClr val="tx2"/>
                </a:solidFill>
                <a:effectLst/>
              </a:rPr>
              <a:t>Разходи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</a:t>
            </a:r>
            <a:r>
              <a:rPr lang="ru-RU" b="0" i="0" dirty="0" err="1">
                <a:solidFill>
                  <a:schemeClr val="tx2"/>
                </a:solidFill>
                <a:effectLst/>
              </a:rPr>
              <a:t>оборудване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ВОСКС</a:t>
            </a:r>
            <a:r>
              <a:rPr lang="bg-BG" dirty="0">
                <a:solidFill>
                  <a:schemeClr val="tx2"/>
                </a:solidFill>
              </a:rPr>
              <a:t> – 29 691,80 лв. с ДДС</a:t>
            </a:r>
          </a:p>
          <a:p>
            <a:pPr rtl="0"/>
            <a:r>
              <a:rPr lang="ru-RU" b="0" i="0" dirty="0" err="1">
                <a:solidFill>
                  <a:schemeClr val="tx2"/>
                </a:solidFill>
                <a:effectLst/>
              </a:rPr>
              <a:t>Разходи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</a:t>
            </a:r>
            <a:r>
              <a:rPr lang="ru-RU" b="0" i="0" dirty="0" err="1">
                <a:solidFill>
                  <a:schemeClr val="tx2"/>
                </a:solidFill>
                <a:effectLst/>
              </a:rPr>
              <a:t>обзавеждане</a:t>
            </a:r>
            <a:r>
              <a:rPr lang="ru-RU" b="0" i="0" dirty="0">
                <a:solidFill>
                  <a:schemeClr val="tx2"/>
                </a:solidFill>
                <a:effectLst/>
              </a:rPr>
              <a:t> за STEM</a:t>
            </a:r>
            <a:r>
              <a:rPr lang="bg-BG" b="0" i="0" dirty="0">
                <a:solidFill>
                  <a:schemeClr val="tx2"/>
                </a:solidFill>
                <a:effectLst/>
              </a:rPr>
              <a:t> – 35 999,42 лв. с ДДС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xmlns="" id="{DACEF138-CB57-D7ED-BDBE-556D2CC7CC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4" name="Picture 3" descr="A close up of a text&#10;&#10;Description automatically generated">
            <a:extLst>
              <a:ext uri="{FF2B5EF4-FFF2-40B4-BE49-F238E27FC236}">
                <a16:creationId xmlns:a16="http://schemas.microsoft.com/office/drawing/2014/main" xmlns="" id="{2FAAB7FE-2AF0-C584-C88F-AA57B33823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09" y="4741482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"/>
    </mc:Choice>
    <mc:Fallback xmlns="">
      <p:transition spd="slow" advTm="2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3E1DB-60E6-D458-194F-5E0461CE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32" y="1410542"/>
            <a:ext cx="9832157" cy="3435777"/>
          </a:xfrm>
        </p:spPr>
        <p:txBody>
          <a:bodyPr>
            <a:noAutofit/>
          </a:bodyPr>
          <a:lstStyle/>
          <a:p>
            <a:pPr algn="ctr"/>
            <a:r>
              <a:rPr lang="ru-RU" sz="3000" u="sng" dirty="0">
                <a:solidFill>
                  <a:srgbClr val="333333"/>
                </a:solidFill>
                <a:latin typeface="+mn-lt"/>
              </a:rPr>
              <a:t>ОСНОВНА ЦЕЛ НА ПРОЕКТА</a:t>
            </a:r>
            <a:r>
              <a:rPr lang="ru-RU" sz="3000" dirty="0">
                <a:solidFill>
                  <a:srgbClr val="333333"/>
                </a:solidFill>
                <a:latin typeface="+mn-lt"/>
              </a:rPr>
              <a:t>:</a:t>
            </a:r>
            <a:br>
              <a:rPr lang="ru-RU" sz="3000" dirty="0">
                <a:solidFill>
                  <a:srgbClr val="333333"/>
                </a:solidFill>
                <a:latin typeface="+mn-lt"/>
              </a:rPr>
            </a:br>
            <a:r>
              <a:rPr lang="ru-RU" sz="3000" dirty="0">
                <a:solidFill>
                  <a:srgbClr val="333333"/>
                </a:solidFill>
                <a:latin typeface="+mn-lt"/>
              </a:rPr>
              <a:t/>
            </a:r>
            <a:br>
              <a:rPr lang="ru-RU" sz="3000" dirty="0">
                <a:solidFill>
                  <a:srgbClr val="333333"/>
                </a:solidFill>
                <a:latin typeface="+mn-lt"/>
              </a:rPr>
            </a:b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Осигуряване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на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физическата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среда и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техническото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оборудване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и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обзавеждане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на STEM пространства в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училищното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образование с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оглед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създаване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на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интегрирана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учебна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среда от ново поколение,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която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да поощри и подкрепи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образователните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иновации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в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обучението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и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преподаването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в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сферата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на STEM и да се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повиши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интересът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към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науките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и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научните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изследвания</a:t>
            </a:r>
            <a:r>
              <a:rPr lang="ru-RU" sz="3000" b="0" i="0" dirty="0">
                <a:solidFill>
                  <a:srgbClr val="333333"/>
                </a:solidFill>
                <a:effectLst/>
                <a:latin typeface="+mn-lt"/>
              </a:rPr>
              <a:t> у </a:t>
            </a:r>
            <a:r>
              <a:rPr lang="ru-RU" sz="3000" b="0" i="0" dirty="0" err="1">
                <a:solidFill>
                  <a:srgbClr val="333333"/>
                </a:solidFill>
                <a:effectLst/>
                <a:latin typeface="+mn-lt"/>
              </a:rPr>
              <a:t>учениците</a:t>
            </a:r>
            <a:r>
              <a:rPr lang="ru-RU" sz="3000" b="0" i="0" dirty="0" smtClean="0">
                <a:solidFill>
                  <a:srgbClr val="333333"/>
                </a:solidFill>
                <a:effectLst/>
                <a:latin typeface="+mn-lt"/>
              </a:rPr>
              <a:t>.</a:t>
            </a:r>
            <a:r>
              <a:rPr lang="ru-RU" sz="3000" b="0" i="0" dirty="0" smtClean="0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bg-BG" sz="3000" dirty="0">
              <a:latin typeface="+mn-lt"/>
            </a:endParaRP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D9253E36-8940-06AD-82BF-A601C9B78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03" y="5801255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F26CF-77E6-D6CB-E460-46EA1E91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77" y="3321378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+mn-lt"/>
              </a:rPr>
              <a:t>Желанието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ни е да обособим по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едно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помещение за обучение по направление Математика и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информатика и 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кабинет по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Природни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науки и 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едно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помещение по  Зелени технологии и устойчиво развитие. В проекта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предвиждаме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и 3 стаи тип ВОСКС,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които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ще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са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интегрирани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стаите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на СТЕМ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центъра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Искаме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да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развием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чувство на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отговорност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учениците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чрез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екологично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образование.</a:t>
            </a:r>
            <a:endParaRPr lang="bg-BG" dirty="0">
              <a:latin typeface="+mn-lt"/>
            </a:endParaRP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80BA3546-02D4-D720-DDB5-5ACAACB2F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78" y="4362980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5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292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B7620-F249-544C-83E8-96C9B0DD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50" y="1990096"/>
            <a:ext cx="8642039" cy="185697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+mn-lt"/>
              </a:rPr>
              <a:t>Дейността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на STEM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центъра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ще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е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насочена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към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следните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предмети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Компютърно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моделиране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Математика,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Човекът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природата,Родинознание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Човекът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+mn-lt"/>
              </a:rPr>
              <a:t>обществото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>, Бит и техника, Физика, Химия и Биология. </a:t>
            </a:r>
            <a:endParaRPr lang="bg-BG" dirty="0">
              <a:latin typeface="+mn-lt"/>
            </a:endParaRPr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8E50AC66-CDEA-188F-8FAC-B44543A0B5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69" y="4692364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8582240" y="1944130"/>
            <a:ext cx="3115491" cy="3438120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rgbClr val="002060"/>
                </a:solidFill>
              </a:rPr>
              <a:t>Направлението</a:t>
            </a:r>
            <a:r>
              <a:rPr lang="ru-RU" sz="2800" dirty="0">
                <a:solidFill>
                  <a:srgbClr val="002060"/>
                </a:solidFill>
              </a:rPr>
              <a:t> Математика и информатика е </a:t>
            </a:r>
            <a:r>
              <a:rPr lang="ru-RU" sz="2800" dirty="0" err="1">
                <a:solidFill>
                  <a:srgbClr val="002060"/>
                </a:solidFill>
              </a:rPr>
              <a:t>насочено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към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учебните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предмети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Компютърно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моделиране</a:t>
            </a:r>
            <a:r>
              <a:rPr lang="ru-RU" sz="2800" dirty="0">
                <a:solidFill>
                  <a:srgbClr val="002060"/>
                </a:solidFill>
              </a:rPr>
              <a:t> и Математика. </a:t>
            </a: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8688"/>
          <a:stretch>
            <a:fillRect/>
          </a:stretch>
        </p:blipFill>
        <p:spPr/>
      </p:pic>
      <p:pic>
        <p:nvPicPr>
          <p:cNvPr id="8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8E50AC66-CDEA-188F-8FAC-B44543A0B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70" y="5771520"/>
            <a:ext cx="4119344" cy="97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870564" y="3504915"/>
            <a:ext cx="2743201" cy="232217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Модерното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оборудване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интериорният</a:t>
            </a:r>
            <a:r>
              <a:rPr lang="ru-RU" dirty="0">
                <a:solidFill>
                  <a:srgbClr val="002060"/>
                </a:solidFill>
              </a:rPr>
              <a:t> дизайн </a:t>
            </a:r>
            <a:r>
              <a:rPr lang="ru-RU" dirty="0" err="1">
                <a:solidFill>
                  <a:srgbClr val="002060"/>
                </a:solidFill>
              </a:rPr>
              <a:t>ще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предразположат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учениците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към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учене</a:t>
            </a:r>
            <a:r>
              <a:rPr lang="ru-RU" dirty="0">
                <a:solidFill>
                  <a:srgbClr val="002060"/>
                </a:solidFill>
              </a:rPr>
              <a:t> чрез </a:t>
            </a:r>
            <a:r>
              <a:rPr lang="ru-RU" dirty="0" err="1">
                <a:solidFill>
                  <a:srgbClr val="002060"/>
                </a:solidFill>
              </a:rPr>
              <a:t>игри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правене</a:t>
            </a:r>
            <a:r>
              <a:rPr lang="ru-RU" dirty="0">
                <a:solidFill>
                  <a:srgbClr val="002060"/>
                </a:solidFill>
              </a:rPr>
              <a:t>, чрез </a:t>
            </a:r>
            <a:r>
              <a:rPr lang="ru-RU" dirty="0" err="1">
                <a:solidFill>
                  <a:srgbClr val="002060"/>
                </a:solidFill>
              </a:rPr>
              <a:t>проучвания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дискусии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опити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dirty="0" err="1">
                <a:solidFill>
                  <a:srgbClr val="002060"/>
                </a:solidFill>
              </a:rPr>
              <a:t>проекти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ангажира</a:t>
            </a:r>
            <a:r>
              <a:rPr lang="ru-RU" dirty="0">
                <a:solidFill>
                  <a:srgbClr val="002060"/>
                </a:solidFill>
              </a:rPr>
              <a:t> да </a:t>
            </a:r>
            <a:r>
              <a:rPr lang="ru-RU" dirty="0" err="1">
                <a:solidFill>
                  <a:srgbClr val="002060"/>
                </a:solidFill>
              </a:rPr>
              <a:t>мислят</a:t>
            </a:r>
            <a:r>
              <a:rPr lang="ru-RU" dirty="0">
                <a:solidFill>
                  <a:srgbClr val="002060"/>
                </a:solidFill>
              </a:rPr>
              <a:t> критично и да </a:t>
            </a:r>
            <a:r>
              <a:rPr lang="ru-RU" dirty="0" err="1">
                <a:solidFill>
                  <a:srgbClr val="002060"/>
                </a:solidFill>
              </a:rPr>
              <a:t>решават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проблеми</a:t>
            </a:r>
            <a:r>
              <a:rPr lang="ru-RU" dirty="0">
                <a:solidFill>
                  <a:srgbClr val="002060"/>
                </a:solidFill>
              </a:rPr>
              <a:t> чрез </a:t>
            </a:r>
            <a:r>
              <a:rPr lang="ru-RU" dirty="0" err="1">
                <a:solidFill>
                  <a:srgbClr val="002060"/>
                </a:solidFill>
              </a:rPr>
              <a:t>учебни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дейности</a:t>
            </a:r>
            <a:r>
              <a:rPr lang="ru-RU" dirty="0">
                <a:solidFill>
                  <a:srgbClr val="002060"/>
                </a:solidFill>
              </a:rPr>
              <a:t> и игра.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8" name="Контейнер за картина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8688"/>
          <a:stretch>
            <a:fillRect/>
          </a:stretch>
        </p:blipFill>
        <p:spPr/>
      </p:pic>
      <p:pic>
        <p:nvPicPr>
          <p:cNvPr id="9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xmlns="" id="{8E50AC66-CDEA-188F-8FAC-B44543A0B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6" y="5827093"/>
            <a:ext cx="3871538" cy="9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5133"/>
      </p:ext>
    </p:extLst>
  </p:cSld>
  <p:clrMapOvr>
    <a:masterClrMapping/>
  </p:clrMapOvr>
</p:sld>
</file>

<file path=ppt/theme/theme1.xml><?xml version="1.0" encoding="utf-8"?>
<a:theme xmlns:a="http://schemas.openxmlformats.org/drawingml/2006/main" name="Играещи деца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7_TF03461883_TF03461883" id="{8CAC9C2F-2A23-4A67-A84E-A09C0BB5988E}" vid="{8375E79A-CEC6-41ED-A44C-82852FBA1FCA}"/>
    </a:ext>
  </a:extLst>
</a:theme>
</file>

<file path=ppt/theme/theme2.xml><?xml version="1.0" encoding="utf-8"?>
<a:theme xmlns:a="http://schemas.openxmlformats.org/drawingml/2006/main" name="Тема н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Дизайн на образователна презентация с играещи деца (рисувана илюстрация, широк екран)</Template>
  <TotalTime>229</TotalTime>
  <Words>454</Words>
  <Application>Microsoft Office PowerPoint</Application>
  <PresentationFormat>Широк екран</PresentationFormat>
  <Paragraphs>33</Paragraphs>
  <Slides>15</Slides>
  <Notes>7</Notes>
  <HiddenSlides>0</HiddenSlides>
  <MMClips>3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1" baseType="lpstr">
      <vt:lpstr>ADLaM Display</vt:lpstr>
      <vt:lpstr>Arial</vt:lpstr>
      <vt:lpstr>Euphemia</vt:lpstr>
      <vt:lpstr>Roboto</vt:lpstr>
      <vt:lpstr>Wingdings</vt:lpstr>
      <vt:lpstr>Играещи деца 16:9</vt:lpstr>
      <vt:lpstr>ПРОЕКТ  „Изграждане на училищна STEM среда“</vt:lpstr>
      <vt:lpstr> Програма „Изграждане на училищна STEM среда” има за цел да повиши интереса на учениците и техните постижения в областта на науките и технологиите, като подкрепи създаването на училищни центрове с фокус върху STEM.   Те ще предоставят всички необходими условия за провеждането на съвременно и качествено STEM обучение в училище.   </vt:lpstr>
      <vt:lpstr>Безвъзмездна финансова помощ от 181 434,93 лева с ДДС</vt:lpstr>
      <vt:lpstr>ОСНОВНА ЦЕЛ НА ПРОЕКТА:  Осигуряване на физическата среда и техническото оборудване и обзавеждане на STEM пространства в училищното образование с оглед създаване на интегрирана учебна среда от ново поколение, която да поощри и подкрепи образователните иновации в обучението и преподаването в сферата на STEM и да се повиши интересът към науките и научните изследвания у учениците. </vt:lpstr>
      <vt:lpstr>Желанието ни е да обособим по едно помещение за обучение по направление Математика и информатика и кабинет по Природни науки и  едно помещение по  Зелени технологии и устойчиво развитие. В проекта предвиждаме и 3 стаи тип ВОСКС, които ще са интегрирани в стаите на СТЕМ центъра. Искаме да развием чувство на отговорност у учениците чрез екологично образование.</vt:lpstr>
      <vt:lpstr>Презентация на PowerPoint</vt:lpstr>
      <vt:lpstr>Дейността на STEM центъра ще е насочена към следните предмети: Компютърно моделиране, Математика, Човекът и природата,Родинознание, Човекът и обществото, Бит и техника, Физика, Химия и Биология. </vt:lpstr>
      <vt:lpstr>Направлението Математика и информатика е насочено към учебните предмети Компютърно моделиране и Математика. </vt:lpstr>
      <vt:lpstr>Модерното оборудване и интериорният дизайн ще предразположат учениците към учене чрез игри и правене, чрез проучвания и дискусии, опити и проекти, ще ги ангажира да мислят критично и да решават проблеми чрез учебни дейности и игра.</vt:lpstr>
      <vt:lpstr>Инвестицията в иновации с фокус върху STEM ще развива училищната общност в следните направления: - Повишаване на мотивацията на учениците за учене по природни науки и математика; - Повишаване на ангажираността, уменията и постиженията на учениците ; - Умения за създаване на нови технологии и тяхното автоматизиране; - Принос за растежа на технологичните индустрии и техния дял от БВП. Създаване на дигитални създатели, инженери и млади изследователи</vt:lpstr>
      <vt:lpstr>Предвидени са маси и столове за по 18 деца и оборудване от лаптоп в кабинета по математика за всяко дете. Останалото оборудване е предвидено за работа по групи от двама ученика. Предвидили сме 3D принтер и консумативи към него в стаята по Математика и информатика, както и мултифункционално устройство. </vt:lpstr>
      <vt:lpstr>В кабинета за обучение по Зелени технологии ще работят групи с максимална бройка от 18 ученика. Предвидени са и индивидуални комплекти и за работа по групи от двама ученици, отговарящи на изискванията за обучение. </vt:lpstr>
      <vt:lpstr>Ремонтните дейности ще са козметични в  кабинетите по математика и по зелени технологии. В кабинета по Природни науки  предвиждаме ремонтни дейности по  смяна на настилката на пода с винил където ще се намира мобилната лаборатория с мивка. Ще закупим допълнителни шкафове и ще направим кът с дивани за свободни дискусии.  Предвиждаме закупуване на комплекти по физика, химия и биология, микроскопи и съответните консумативи към комплектите. </vt:lpstr>
      <vt:lpstr>Дейностите ще бъдат извършени: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“УЧИЛИЩНА STEM СРЕДА”</dc:title>
  <dc:creator>Yanita Ivanova</dc:creator>
  <cp:lastModifiedBy>user</cp:lastModifiedBy>
  <cp:revision>14</cp:revision>
  <dcterms:created xsi:type="dcterms:W3CDTF">2024-10-09T17:37:04Z</dcterms:created>
  <dcterms:modified xsi:type="dcterms:W3CDTF">2024-10-15T08:02:19Z</dcterms:modified>
</cp:coreProperties>
</file>