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2C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22086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23040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24467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17121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267880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83384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6115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7102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650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78023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55011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21273-0ECA-4DF6-A9EC-575C46016649}" type="datetimeFigureOut">
              <a:rPr lang="bg-BG" smtClean="0"/>
              <a:pPr/>
              <a:t>7.1.2017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E07B7-3441-4751-83CD-BE20EC202904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8400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ivelina_s.ivanova@abv.bg" TargetMode="External"/><Relationship Id="rId13" Type="http://schemas.openxmlformats.org/officeDocument/2006/relationships/hyperlink" Target="mailto:rumibu@gmail.com" TargetMode="External"/><Relationship Id="rId18" Type="http://schemas.openxmlformats.org/officeDocument/2006/relationships/hyperlink" Target="mailto:marina.lampiasi@libero.it" TargetMode="External"/><Relationship Id="rId3" Type="http://schemas.openxmlformats.org/officeDocument/2006/relationships/hyperlink" Target="mailto:petasko.oksana@gmail.com" TargetMode="External"/><Relationship Id="rId21" Type="http://schemas.openxmlformats.org/officeDocument/2006/relationships/hyperlink" Target="mailto:eija.rakhola@sodankyla.fi" TargetMode="External"/><Relationship Id="rId7" Type="http://schemas.openxmlformats.org/officeDocument/2006/relationships/hyperlink" Target="mailto:petqdimova@yahoo.com" TargetMode="External"/><Relationship Id="rId12" Type="http://schemas.openxmlformats.org/officeDocument/2006/relationships/hyperlink" Target="mailto:arinka.vateva@gmail.com" TargetMode="External"/><Relationship Id="rId17" Type="http://schemas.openxmlformats.org/officeDocument/2006/relationships/hyperlink" Target="mailto:m.verdi.scuola@gmail.com" TargetMode="External"/><Relationship Id="rId2" Type="http://schemas.openxmlformats.org/officeDocument/2006/relationships/image" Target="../media/image3.jpeg"/><Relationship Id="rId16" Type="http://schemas.openxmlformats.org/officeDocument/2006/relationships/hyperlink" Target="mailto:profgallo57@gmail.com" TargetMode="External"/><Relationship Id="rId20" Type="http://schemas.openxmlformats.org/officeDocument/2006/relationships/hyperlink" Target="mailto:anne.siirtola@sodankyla.fi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mailto:pdimova250@gmail.com" TargetMode="External"/><Relationship Id="rId11" Type="http://schemas.openxmlformats.org/officeDocument/2006/relationships/hyperlink" Target="mailto:asya.yotsova@gmail.com" TargetMode="External"/><Relationship Id="rId24" Type="http://schemas.openxmlformats.org/officeDocument/2006/relationships/image" Target="../media/image4.jpeg"/><Relationship Id="rId5" Type="http://schemas.openxmlformats.org/officeDocument/2006/relationships/hyperlink" Target="mailto:simka28237108@gmail.com" TargetMode="External"/><Relationship Id="rId15" Type="http://schemas.openxmlformats.org/officeDocument/2006/relationships/hyperlink" Target="mailto:el.ba9093@gmail.com" TargetMode="External"/><Relationship Id="rId23" Type="http://schemas.openxmlformats.org/officeDocument/2006/relationships/hyperlink" Target="mailto:chris.ncs@gmail.com" TargetMode="External"/><Relationship Id="rId10" Type="http://schemas.openxmlformats.org/officeDocument/2006/relationships/hyperlink" Target="mailto:plamenamarkova@abv.bg" TargetMode="External"/><Relationship Id="rId19" Type="http://schemas.openxmlformats.org/officeDocument/2006/relationships/hyperlink" Target="mailto:annemarisiirtola@gmail.com" TargetMode="External"/><Relationship Id="rId4" Type="http://schemas.openxmlformats.org/officeDocument/2006/relationships/hyperlink" Target="mailto:annemarisiirto@gmail.com" TargetMode="External"/><Relationship Id="rId9" Type="http://schemas.openxmlformats.org/officeDocument/2006/relationships/hyperlink" Target="mailto:plamena.markova.ilieva@gmail.com" TargetMode="External"/><Relationship Id="rId14" Type="http://schemas.openxmlformats.org/officeDocument/2006/relationships/hyperlink" Target="mailto:gabrielladavi15@gmail.com" TargetMode="External"/><Relationship Id="rId22" Type="http://schemas.openxmlformats.org/officeDocument/2006/relationships/hyperlink" Target="mailto:antonellarnone75@gmail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rezi.com/e6gxlujivsct/?utm_campaign=share&amp;utm_medium=copy" TargetMode="Externa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899592" y="2492896"/>
            <a:ext cx="7772400" cy="3096343"/>
          </a:xfrm>
          <a:noFill/>
          <a:ln>
            <a:solidFill>
              <a:srgbClr val="5C2C04"/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Новите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предизвикателства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професията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началния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учител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Ключова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дейност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1,  “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Образователна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мобилност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за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граждани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“,сектор «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Училищно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образование»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№216 -1-BG01-КА101-023065</a:t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bg-BG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259632" y="1124744"/>
            <a:ext cx="7160840" cy="1296144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5C2C04"/>
            </a:solidFill>
          </a:ln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5C2C04"/>
                </a:solidFill>
              </a:rPr>
              <a:t>Начално</a:t>
            </a:r>
            <a:r>
              <a:rPr lang="ru-RU" b="1" dirty="0" smtClean="0">
                <a:solidFill>
                  <a:srgbClr val="5C2C04"/>
                </a:solidFill>
              </a:rPr>
              <a:t> училище «Отец </a:t>
            </a:r>
            <a:r>
              <a:rPr lang="ru-RU" b="1" dirty="0" err="1" smtClean="0">
                <a:solidFill>
                  <a:srgbClr val="5C2C04"/>
                </a:solidFill>
              </a:rPr>
              <a:t>Паисий</a:t>
            </a:r>
            <a:r>
              <a:rPr lang="ru-RU" b="1" dirty="0" smtClean="0">
                <a:solidFill>
                  <a:srgbClr val="5C2C04"/>
                </a:solidFill>
              </a:rPr>
              <a:t>»</a:t>
            </a:r>
          </a:p>
          <a:p>
            <a:r>
              <a:rPr lang="ru-RU" b="1" dirty="0" smtClean="0">
                <a:solidFill>
                  <a:srgbClr val="5C2C04"/>
                </a:solidFill>
              </a:rPr>
              <a:t>гр. </a:t>
            </a:r>
            <a:r>
              <a:rPr lang="ru-RU" b="1" dirty="0" err="1" smtClean="0">
                <a:solidFill>
                  <a:srgbClr val="5C2C04"/>
                </a:solidFill>
              </a:rPr>
              <a:t>Харманли</a:t>
            </a:r>
            <a:endParaRPr lang="ru-RU" b="1" dirty="0" smtClean="0">
              <a:solidFill>
                <a:srgbClr val="5C2C04"/>
              </a:solidFill>
            </a:endParaRPr>
          </a:p>
          <a:p>
            <a:endParaRPr lang="bg-B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0648"/>
            <a:ext cx="19081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0"/>
            <a:ext cx="2206625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14304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5C2C04"/>
            </a:solidFill>
          </a:ln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5. Създаване на </a:t>
            </a:r>
            <a:r>
              <a:rPr lang="bg-BG" dirty="0" err="1" smtClean="0">
                <a:solidFill>
                  <a:schemeClr val="accent6">
                    <a:lumMod val="50000"/>
                  </a:schemeClr>
                </a:solidFill>
              </a:rPr>
              <a:t>блог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ln>
            <a:solidFill>
              <a:srgbClr val="5C2C04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Стъпки:</a:t>
            </a:r>
          </a:p>
          <a:p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-създаване на акаунт в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gmail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; 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влизаш в него и отиваш на диск/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Drive/;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отиваш на Още/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More/;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отиваш на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Blogger;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отиваш на Създай/Ново/-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Create/New;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избираш заглавие/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title/;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избираш шаблон/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template/;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представяш се и запаметяваш информацията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bg-BG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-публикуваш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bg-BG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-въвеждаш  съдържание/намираш видео в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youtube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или музика, натискаш споделяне, копираш кода и го въвеждаш в </a:t>
            </a:r>
            <a:r>
              <a:rPr lang="bg-BG" dirty="0" err="1" smtClean="0">
                <a:solidFill>
                  <a:schemeClr val="accent6">
                    <a:lumMod val="50000"/>
                  </a:schemeClr>
                </a:solidFill>
              </a:rPr>
              <a:t>блога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 и след това -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Update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1508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rgbClr val="5C2C04"/>
            </a:solidFill>
          </a:ln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5.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Създаване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на видео блог-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влог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ln>
            <a:solidFill>
              <a:srgbClr val="5C2C04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Стъпки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инсталиране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софтуеър-google→BBflashback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разрешаване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запис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чрез микрофона 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камерата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-да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превърнеш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твоето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видео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във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влог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влизаш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 своя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gmail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акаунт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-отваряш видеото→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file→export→flash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video→whole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movie/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целия филм/→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export→upload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on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youtube→save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може да се създаде един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gmail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акаунт на целия клас.</a:t>
            </a:r>
          </a:p>
          <a:p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-добър сайт за споделяне на своите видео материали е “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vsee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054631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64896" cy="2506290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5C2C04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6.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Създаване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на онлайн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тестове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 Quizpedia.com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http://www.quizpedia.com/quiz/petyadimova/0AQSMG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1560" y="2996953"/>
            <a:ext cx="8064896" cy="2376264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5C2C04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7.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Създаване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на онлайн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проучвания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SurveyMonkey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bg-BG" sz="4000" dirty="0" smtClean="0">
                <a:solidFill>
                  <a:schemeClr val="accent6">
                    <a:lumMod val="50000"/>
                  </a:schemeClr>
                </a:solidFill>
              </a:rPr>
              <a:t>след регистрация в сайта.</a:t>
            </a:r>
            <a:endParaRPr lang="bg-BG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8167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5C2C04"/>
            </a:solidFill>
          </a:ln>
        </p:spPr>
        <p:txBody>
          <a:bodyPr>
            <a:noAutofit/>
          </a:bodyPr>
          <a:lstStyle/>
          <a:p>
            <a:r>
              <a:rPr lang="ru-RU" sz="3200" dirty="0" smtClean="0">
                <a:latin typeface="Bookman Old Style" panose="02050604050505020204" pitchFamily="18" charset="0"/>
              </a:rPr>
              <a:t/>
            </a:r>
            <a:br>
              <a:rPr lang="ru-RU" sz="3200" dirty="0" smtClean="0">
                <a:latin typeface="Bookman Old Style" panose="02050604050505020204" pitchFamily="18" charset="0"/>
              </a:rPr>
            </a:b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Структуриран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обучителен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курс: “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Информационни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и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компютърни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 технологии в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преподаването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” 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1-12 август 2016 г.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гр.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Лийдс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, Англия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1560" y="3573017"/>
            <a:ext cx="8075240" cy="1872207"/>
          </a:xfrm>
          <a:ln>
            <a:solidFill>
              <a:srgbClr val="5C2C04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bg-BG" dirty="0" smtClean="0"/>
              <a:t> 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Участник:</a:t>
            </a:r>
          </a:p>
          <a:p>
            <a:pPr marL="0" indent="0" algn="ctr">
              <a:buNone/>
            </a:pP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Петя Петрова Димова </a:t>
            </a:r>
          </a:p>
          <a:p>
            <a:pPr marL="0" indent="0" algn="ctr">
              <a:buNone/>
            </a:pP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Старши учител чужд език 1-4 клас</a:t>
            </a:r>
          </a:p>
          <a:p>
            <a:pPr marL="0" indent="0" algn="ctr">
              <a:buNone/>
            </a:pP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в НУ“Отец Паисий“-гр. Харманли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4418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970784" cy="563662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5C2C04"/>
            </a:solidFill>
          </a:ln>
        </p:spPr>
        <p:txBody>
          <a:bodyPr>
            <a:noAutofit/>
          </a:bodyPr>
          <a:lstStyle/>
          <a:p>
            <a:pPr algn="ctr"/>
            <a:r>
              <a:rPr lang="bg-BG" sz="1600" dirty="0" smtClean="0">
                <a:solidFill>
                  <a:schemeClr val="accent6">
                    <a:lumMod val="50000"/>
                  </a:schemeClr>
                </a:solidFill>
              </a:rPr>
              <a:t>Участници в курса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„ИТ в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процеса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учене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и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преподаване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bg-BG" sz="1600" dirty="0" smtClean="0">
                <a:solidFill>
                  <a:schemeClr val="accent6">
                    <a:lumMod val="50000"/>
                  </a:schemeClr>
                </a:solidFill>
              </a:rPr>
              <a:t>и  контакти</a:t>
            </a:r>
            <a:endParaRPr lang="bg-BG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Контейнер за съдържание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26244" y="3296250"/>
            <a:ext cx="3993201" cy="2991105"/>
          </a:xfrm>
          <a:ln>
            <a:solidFill>
              <a:srgbClr val="5C2C04"/>
            </a:solidFill>
          </a:ln>
        </p:spPr>
      </p:pic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539552" y="908720"/>
            <a:ext cx="3816424" cy="5400600"/>
          </a:xfrm>
          <a:noFill/>
          <a:ln>
            <a:solidFill>
              <a:srgbClr val="5C2C04"/>
            </a:solidFill>
          </a:ln>
        </p:spPr>
        <p:txBody>
          <a:bodyPr>
            <a:no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Oksana </a:t>
            </a:r>
            <a:r>
              <a:rPr lang="en-US" sz="1200" dirty="0" err="1" smtClean="0"/>
              <a:t>Petasko</a:t>
            </a:r>
            <a:r>
              <a:rPr lang="en-US" sz="1200" dirty="0" smtClean="0"/>
              <a:t> (Latvia): </a:t>
            </a:r>
            <a:r>
              <a:rPr lang="en-US" sz="1200" dirty="0" smtClean="0">
                <a:hlinkClick r:id="rId3"/>
              </a:rPr>
              <a:t>petasko.oksana@gmail.com</a:t>
            </a:r>
            <a:endParaRPr lang="en-US" sz="1200" dirty="0" smtClean="0"/>
          </a:p>
          <a:p>
            <a:r>
              <a:rPr lang="en-US" sz="1200" dirty="0" smtClean="0"/>
              <a:t>2. </a:t>
            </a:r>
            <a:r>
              <a:rPr lang="en-US" sz="1200" dirty="0" err="1" smtClean="0"/>
              <a:t>Sarmite</a:t>
            </a:r>
            <a:r>
              <a:rPr lang="en-US" sz="1200" dirty="0" smtClean="0"/>
              <a:t> </a:t>
            </a:r>
            <a:r>
              <a:rPr lang="en-US" sz="1200" dirty="0" err="1" smtClean="0"/>
              <a:t>Elksne</a:t>
            </a:r>
            <a:r>
              <a:rPr lang="en-US" sz="1200" dirty="0" smtClean="0"/>
              <a:t>(Mary) (Latvia)</a:t>
            </a:r>
            <a:r>
              <a:rPr lang="bg-BG" sz="1200" dirty="0" smtClean="0"/>
              <a:t>: </a:t>
            </a:r>
            <a:r>
              <a:rPr lang="en-US" sz="1200" dirty="0" smtClean="0">
                <a:hlinkClick r:id="rId4"/>
              </a:rPr>
              <a:t>annemarisiirto@gmail.com</a:t>
            </a:r>
            <a:r>
              <a:rPr lang="en-US" sz="1200" dirty="0" smtClean="0"/>
              <a:t>, </a:t>
            </a:r>
            <a:r>
              <a:rPr lang="en-US" sz="1200" dirty="0" smtClean="0">
                <a:hlinkClick r:id="rId5"/>
              </a:rPr>
              <a:t>simka28237108@gmail.com</a:t>
            </a:r>
            <a:endParaRPr lang="bg-BG" sz="1200" dirty="0" smtClean="0"/>
          </a:p>
          <a:p>
            <a:r>
              <a:rPr lang="en-US" sz="1200" dirty="0" smtClean="0"/>
              <a:t>3. </a:t>
            </a:r>
            <a:r>
              <a:rPr lang="en-US" sz="1200" dirty="0" err="1" smtClean="0"/>
              <a:t>Petya</a:t>
            </a:r>
            <a:r>
              <a:rPr lang="en-US" sz="1200" dirty="0" smtClean="0"/>
              <a:t> </a:t>
            </a:r>
            <a:r>
              <a:rPr lang="en-US" sz="1200" dirty="0" err="1" smtClean="0"/>
              <a:t>Dimova</a:t>
            </a:r>
            <a:r>
              <a:rPr lang="en-US" sz="1200" dirty="0" smtClean="0"/>
              <a:t>(Bulgaria): </a:t>
            </a:r>
            <a:r>
              <a:rPr lang="en-US" sz="1200" dirty="0" smtClean="0">
                <a:hlinkClick r:id="rId6"/>
              </a:rPr>
              <a:t>pdimova250@gmail.com</a:t>
            </a:r>
            <a:r>
              <a:rPr lang="en-US" sz="1200" dirty="0" smtClean="0"/>
              <a:t>,</a:t>
            </a:r>
            <a:endParaRPr lang="bg-BG" sz="1200" dirty="0" smtClean="0"/>
          </a:p>
          <a:p>
            <a:r>
              <a:rPr lang="en-US" sz="1200" dirty="0" smtClean="0"/>
              <a:t> </a:t>
            </a:r>
            <a:r>
              <a:rPr lang="en-US" sz="1200" dirty="0" smtClean="0">
                <a:hlinkClick r:id="rId7"/>
              </a:rPr>
              <a:t>petqdimova@yahoo.com</a:t>
            </a:r>
            <a:endParaRPr lang="bg-BG" sz="1200" dirty="0" smtClean="0"/>
          </a:p>
          <a:p>
            <a:r>
              <a:rPr lang="en-US" sz="1200" dirty="0" smtClean="0"/>
              <a:t>4. </a:t>
            </a:r>
            <a:r>
              <a:rPr lang="en-US" sz="1200" dirty="0" err="1" smtClean="0"/>
              <a:t>Ivelina</a:t>
            </a:r>
            <a:r>
              <a:rPr lang="en-US" sz="1200" dirty="0" smtClean="0"/>
              <a:t> </a:t>
            </a:r>
            <a:r>
              <a:rPr lang="en-US" sz="1200" dirty="0" err="1" smtClean="0"/>
              <a:t>Ivanova</a:t>
            </a:r>
            <a:r>
              <a:rPr lang="en-US" sz="1200" dirty="0" smtClean="0"/>
              <a:t>(Bulgaria): </a:t>
            </a:r>
            <a:r>
              <a:rPr lang="en-US" sz="1200" dirty="0" smtClean="0">
                <a:hlinkClick r:id="rId8"/>
              </a:rPr>
              <a:t>ivelina_s.ivanova@abv.bg</a:t>
            </a:r>
            <a:endParaRPr lang="bg-BG" sz="1200" dirty="0" smtClean="0"/>
          </a:p>
          <a:p>
            <a:r>
              <a:rPr lang="en-US" sz="1200" dirty="0" smtClean="0"/>
              <a:t>5. </a:t>
            </a:r>
            <a:r>
              <a:rPr lang="en-US" sz="1200" dirty="0" err="1" smtClean="0"/>
              <a:t>Plamena</a:t>
            </a:r>
            <a:r>
              <a:rPr lang="bg-BG" sz="1200" dirty="0"/>
              <a:t> </a:t>
            </a:r>
            <a:r>
              <a:rPr lang="en-US" sz="1200" dirty="0" err="1" smtClean="0"/>
              <a:t>Ilieva</a:t>
            </a:r>
            <a:r>
              <a:rPr lang="en-US" sz="1200" dirty="0" smtClean="0"/>
              <a:t>(Bulgaria):</a:t>
            </a:r>
            <a:endParaRPr lang="bg-BG" sz="1200" dirty="0" smtClean="0"/>
          </a:p>
          <a:p>
            <a:r>
              <a:rPr lang="en-US" sz="1200" dirty="0" smtClean="0">
                <a:hlinkClick r:id="rId9"/>
              </a:rPr>
              <a:t>plamena.markova.ilieva@gmail.com</a:t>
            </a:r>
            <a:r>
              <a:rPr lang="en-US" sz="1200" dirty="0" smtClean="0"/>
              <a:t>,</a:t>
            </a:r>
            <a:r>
              <a:rPr lang="bg-BG" sz="1200" dirty="0" smtClean="0"/>
              <a:t> </a:t>
            </a:r>
            <a:r>
              <a:rPr lang="en-US" sz="1200" dirty="0" smtClean="0">
                <a:hlinkClick r:id="rId10"/>
              </a:rPr>
              <a:t>plamenamarkova@abv.bg</a:t>
            </a:r>
            <a:endParaRPr lang="bg-BG" sz="1200" dirty="0" smtClean="0"/>
          </a:p>
          <a:p>
            <a:r>
              <a:rPr lang="en-US" sz="1200" dirty="0" smtClean="0"/>
              <a:t>6. </a:t>
            </a:r>
            <a:r>
              <a:rPr lang="en-US" sz="1200" dirty="0" err="1" smtClean="0"/>
              <a:t>Asya</a:t>
            </a:r>
            <a:r>
              <a:rPr lang="en-US" sz="1200" dirty="0" smtClean="0"/>
              <a:t> </a:t>
            </a:r>
            <a:r>
              <a:rPr lang="en-US" sz="1200" dirty="0" err="1" smtClean="0"/>
              <a:t>Yotsova</a:t>
            </a:r>
            <a:r>
              <a:rPr lang="en-US" sz="1200" dirty="0" smtClean="0"/>
              <a:t>(Bulgaria): </a:t>
            </a:r>
            <a:r>
              <a:rPr lang="en-US" sz="1200" dirty="0" smtClean="0">
                <a:hlinkClick r:id="rId11"/>
              </a:rPr>
              <a:t>asya.yotsova@gmail.com</a:t>
            </a:r>
            <a:endParaRPr lang="bg-BG" sz="1200" dirty="0" smtClean="0"/>
          </a:p>
          <a:p>
            <a:r>
              <a:rPr lang="en-US" sz="1200" dirty="0" smtClean="0"/>
              <a:t>7. </a:t>
            </a:r>
            <a:r>
              <a:rPr lang="en-US" sz="1200" dirty="0" err="1" smtClean="0"/>
              <a:t>Arinka</a:t>
            </a:r>
            <a:r>
              <a:rPr lang="en-US" sz="1200" dirty="0" smtClean="0"/>
              <a:t> </a:t>
            </a:r>
            <a:r>
              <a:rPr lang="en-US" sz="1200" dirty="0" err="1" smtClean="0"/>
              <a:t>Vateva</a:t>
            </a:r>
            <a:r>
              <a:rPr lang="en-US" sz="1200" dirty="0" smtClean="0"/>
              <a:t>(Bulgaria): </a:t>
            </a:r>
            <a:r>
              <a:rPr lang="en-US" sz="1200" dirty="0" smtClean="0">
                <a:hlinkClick r:id="rId12"/>
              </a:rPr>
              <a:t>arinka.vateva@gmail.com</a:t>
            </a:r>
            <a:endParaRPr lang="bg-BG" sz="1200" dirty="0" smtClean="0"/>
          </a:p>
          <a:p>
            <a:r>
              <a:rPr lang="en-US" sz="1200" dirty="0" smtClean="0"/>
              <a:t>8. </a:t>
            </a:r>
            <a:r>
              <a:rPr lang="en-US" sz="1200" dirty="0" err="1" smtClean="0"/>
              <a:t>Rumiana</a:t>
            </a:r>
            <a:r>
              <a:rPr lang="en-US" sz="1200" dirty="0" smtClean="0"/>
              <a:t> </a:t>
            </a:r>
            <a:r>
              <a:rPr lang="en-US" sz="1200" dirty="0" err="1" smtClean="0"/>
              <a:t>Bukovalova</a:t>
            </a:r>
            <a:r>
              <a:rPr lang="en-US" sz="1200" dirty="0" smtClean="0"/>
              <a:t>(Bulgaria): </a:t>
            </a:r>
            <a:r>
              <a:rPr lang="en-US" sz="1200" dirty="0" smtClean="0">
                <a:hlinkClick r:id="rId13"/>
              </a:rPr>
              <a:t>rumibu@gmail.com</a:t>
            </a:r>
            <a:endParaRPr lang="bg-BG" sz="1200" dirty="0" smtClean="0"/>
          </a:p>
          <a:p>
            <a:r>
              <a:rPr lang="en-US" sz="1200" dirty="0" smtClean="0"/>
              <a:t>9. Gabriela </a:t>
            </a:r>
            <a:r>
              <a:rPr lang="en-US" sz="1200" dirty="0" err="1" smtClean="0"/>
              <a:t>Davi</a:t>
            </a:r>
            <a:r>
              <a:rPr lang="en-US" sz="1200" dirty="0" smtClean="0"/>
              <a:t>(Italy):  </a:t>
            </a:r>
            <a:r>
              <a:rPr lang="en-US" sz="1200" dirty="0" smtClean="0">
                <a:hlinkClick r:id="rId14"/>
              </a:rPr>
              <a:t>gabrielladavi15@gmail.com</a:t>
            </a:r>
            <a:endParaRPr lang="bg-BG" sz="1200" dirty="0" smtClean="0"/>
          </a:p>
          <a:p>
            <a:r>
              <a:rPr lang="en-US" sz="1200" dirty="0" smtClean="0"/>
              <a:t>10. Roberta </a:t>
            </a:r>
            <a:r>
              <a:rPr lang="en-US" sz="1200" dirty="0" err="1" smtClean="0"/>
              <a:t>Ghirardosi</a:t>
            </a:r>
            <a:r>
              <a:rPr lang="en-US" sz="1200" dirty="0" smtClean="0"/>
              <a:t> (Italy) </a:t>
            </a:r>
            <a:r>
              <a:rPr lang="en-US" sz="1200" dirty="0" smtClean="0">
                <a:hlinkClick r:id="rId15"/>
              </a:rPr>
              <a:t>el.ba9093@gmail.com</a:t>
            </a:r>
            <a:endParaRPr lang="bg-BG" sz="1200" dirty="0" smtClean="0"/>
          </a:p>
          <a:p>
            <a:r>
              <a:rPr lang="en-US" sz="1200" dirty="0" smtClean="0"/>
              <a:t>11. Salvatore Gallo(Spain) </a:t>
            </a:r>
            <a:r>
              <a:rPr lang="en-US" sz="1200" dirty="0" smtClean="0">
                <a:hlinkClick r:id="rId16"/>
              </a:rPr>
              <a:t>profgallo57@gmail.com</a:t>
            </a:r>
            <a:endParaRPr lang="bg-BG" sz="1200" dirty="0" smtClean="0"/>
          </a:p>
          <a:p>
            <a:r>
              <a:rPr lang="en-US" sz="1200" dirty="0" smtClean="0"/>
              <a:t>12. Maria Verdi(Italy)</a:t>
            </a:r>
            <a:r>
              <a:rPr lang="bg-BG" sz="1200" dirty="0" smtClean="0"/>
              <a:t>:</a:t>
            </a:r>
            <a:r>
              <a:rPr lang="en-US" sz="1200" dirty="0" smtClean="0">
                <a:hlinkClick r:id="rId17"/>
              </a:rPr>
              <a:t>m.verdi.scuola@gmail.com</a:t>
            </a:r>
            <a:endParaRPr lang="bg-BG" sz="1200" dirty="0" smtClean="0"/>
          </a:p>
          <a:p>
            <a:r>
              <a:rPr lang="en-US" sz="1200" dirty="0" smtClean="0"/>
              <a:t>13. Maria Caterina </a:t>
            </a:r>
            <a:r>
              <a:rPr lang="en-US" sz="1200" err="1" smtClean="0"/>
              <a:t>Lampiasi</a:t>
            </a:r>
            <a:r>
              <a:rPr lang="en-US" sz="1200" smtClean="0"/>
              <a:t>(Italy): </a:t>
            </a:r>
            <a:r>
              <a:rPr lang="en-US" sz="1200" smtClean="0">
                <a:hlinkClick r:id="rId18"/>
              </a:rPr>
              <a:t>marina.lampiasi@libero.it</a:t>
            </a:r>
            <a:endParaRPr lang="bg-BG" sz="1200" dirty="0" smtClean="0"/>
          </a:p>
          <a:p>
            <a:r>
              <a:rPr lang="en-US" sz="1200" dirty="0" smtClean="0"/>
              <a:t>14. Anne </a:t>
            </a:r>
            <a:r>
              <a:rPr lang="en-US" sz="1200" dirty="0" err="1" smtClean="0"/>
              <a:t>Siirtola</a:t>
            </a:r>
            <a:r>
              <a:rPr lang="en-US" sz="1200" dirty="0" smtClean="0"/>
              <a:t>(Finland):  </a:t>
            </a:r>
            <a:r>
              <a:rPr lang="en-US" sz="1200" dirty="0" smtClean="0">
                <a:hlinkClick r:id="rId19"/>
              </a:rPr>
              <a:t>annemarisiirtola@gmail.com</a:t>
            </a:r>
            <a:endParaRPr lang="bg-BG" sz="1200" dirty="0" smtClean="0"/>
          </a:p>
          <a:p>
            <a:r>
              <a:rPr lang="en-US" sz="1200" dirty="0" smtClean="0"/>
              <a:t> </a:t>
            </a:r>
            <a:r>
              <a:rPr lang="en-US" sz="1200" dirty="0" smtClean="0">
                <a:hlinkClick r:id="rId20"/>
              </a:rPr>
              <a:t>anne.siirtola@sodankyla.fi</a:t>
            </a:r>
            <a:endParaRPr lang="bg-BG" sz="1200" dirty="0" smtClean="0"/>
          </a:p>
          <a:p>
            <a:r>
              <a:rPr lang="en-US" sz="1200" dirty="0" smtClean="0"/>
              <a:t>15. </a:t>
            </a:r>
            <a:r>
              <a:rPr lang="en-US" sz="1200" dirty="0" err="1" smtClean="0"/>
              <a:t>Eija</a:t>
            </a:r>
            <a:r>
              <a:rPr lang="en-US" sz="1200" dirty="0" smtClean="0"/>
              <a:t> </a:t>
            </a:r>
            <a:r>
              <a:rPr lang="en-US" sz="1200" dirty="0" err="1" smtClean="0"/>
              <a:t>Rahkola</a:t>
            </a:r>
            <a:r>
              <a:rPr lang="en-US" sz="1200" dirty="0" smtClean="0"/>
              <a:t>(Finland):</a:t>
            </a:r>
            <a:r>
              <a:rPr lang="en-US" sz="1200" dirty="0" smtClean="0">
                <a:hlinkClick r:id="rId21"/>
              </a:rPr>
              <a:t>eija.rakhola@sodankyla.fi</a:t>
            </a:r>
            <a:endParaRPr lang="en-US" sz="1200" dirty="0" smtClean="0"/>
          </a:p>
          <a:p>
            <a:r>
              <a:rPr lang="en-US" sz="1200" dirty="0" smtClean="0"/>
              <a:t>16. </a:t>
            </a:r>
            <a:r>
              <a:rPr lang="en-US" sz="1200" dirty="0" err="1" smtClean="0"/>
              <a:t>Arnone</a:t>
            </a:r>
            <a:r>
              <a:rPr lang="en-US" sz="1200" dirty="0" smtClean="0"/>
              <a:t> </a:t>
            </a:r>
            <a:r>
              <a:rPr lang="en-US" sz="1200" dirty="0" err="1" smtClean="0"/>
              <a:t>Antoniela</a:t>
            </a:r>
            <a:r>
              <a:rPr lang="en-US" sz="1200" dirty="0" smtClean="0"/>
              <a:t>(Italy): </a:t>
            </a:r>
            <a:r>
              <a:rPr lang="en-US" sz="1200" dirty="0" smtClean="0">
                <a:hlinkClick r:id="rId22"/>
              </a:rPr>
              <a:t>antonellarnone75@gmail.com</a:t>
            </a:r>
            <a:endParaRPr lang="bg-BG" sz="1200" dirty="0" smtClean="0"/>
          </a:p>
          <a:p>
            <a:r>
              <a:rPr lang="en-US" sz="1200" dirty="0" smtClean="0"/>
              <a:t>17. Chris </a:t>
            </a:r>
            <a:r>
              <a:rPr lang="en-US" sz="1200" dirty="0" err="1" smtClean="0"/>
              <a:t>McGuish</a:t>
            </a:r>
            <a:r>
              <a:rPr lang="en-US" sz="1200" dirty="0" smtClean="0"/>
              <a:t> CES(England): </a:t>
            </a:r>
            <a:r>
              <a:rPr lang="en-US" sz="1200" dirty="0" smtClean="0">
                <a:hlinkClick r:id="rId23"/>
              </a:rPr>
              <a:t>chris.ncs@gmail.com</a:t>
            </a:r>
            <a:endParaRPr lang="bg-BG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bg-BG" sz="1200" dirty="0"/>
          </a:p>
        </p:txBody>
      </p:sp>
      <p:pic>
        <p:nvPicPr>
          <p:cNvPr id="6" name="Картина 5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26244" y="193885"/>
            <a:ext cx="3995936" cy="2996952"/>
          </a:xfrm>
          <a:prstGeom prst="rect">
            <a:avLst/>
          </a:prstGeom>
          <a:ln>
            <a:solidFill>
              <a:srgbClr val="5C2C04"/>
            </a:solidFill>
          </a:ln>
        </p:spPr>
      </p:pic>
    </p:spTree>
    <p:extLst>
      <p:ext uri="{BB962C8B-B14F-4D97-AF65-F5344CB8AC3E}">
        <p14:creationId xmlns:p14="http://schemas.microsoft.com/office/powerpoint/2010/main" xmlns="" val="74655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noFill/>
          <a:ln>
            <a:solidFill>
              <a:srgbClr val="5C2C04"/>
            </a:solidFill>
          </a:ln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chemeClr val="accent6">
                    <a:lumMod val="50000"/>
                  </a:schemeClr>
                </a:solidFill>
              </a:rPr>
              <a:t>Програма на курса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Информационни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и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компютърни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технологии в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преподаването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” </a:t>
            </a:r>
            <a:endParaRPr lang="bg-BG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rgbClr val="5C2C04"/>
            </a:solidFill>
          </a:ln>
        </p:spPr>
        <p:txBody>
          <a:bodyPr numCol="2">
            <a:normAutofit/>
          </a:bodyPr>
          <a:lstStyle/>
          <a:p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</a:rPr>
              <a:t>1st week</a:t>
            </a:r>
          </a:p>
          <a:p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Monday: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9.30-13.00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Registration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Introduction to </a:t>
            </a:r>
            <a:r>
              <a:rPr lang="en-US" sz="1000" dirty="0" err="1" smtClean="0">
                <a:solidFill>
                  <a:schemeClr val="accent6">
                    <a:lumMod val="50000"/>
                  </a:schemeClr>
                </a:solidFill>
              </a:rPr>
              <a:t>Programme</a:t>
            </a:r>
            <a:endParaRPr lang="en-US" sz="1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14:30 Field Project. Discovering Leeds</a:t>
            </a:r>
          </a:p>
          <a:p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Tuesday: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09:30-13.00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ICT for Teaching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Workshop: Material Design. Internet based project work</a:t>
            </a:r>
          </a:p>
          <a:p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Wednesday: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09:30-13.00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ICT for Teaching &amp; Language Focus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14:30 Workshop: Cultural Traditions</a:t>
            </a:r>
          </a:p>
          <a:p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Thursday: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09:30-13.00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ICT for Teaching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Workshop: Websites for Skills and Language Development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14:30 Field project: Royal </a:t>
            </a:r>
            <a:r>
              <a:rPr lang="en-US" sz="1000" dirty="0" err="1" smtClean="0">
                <a:solidFill>
                  <a:schemeClr val="accent6">
                    <a:lumMod val="50000"/>
                  </a:schemeClr>
                </a:solidFill>
              </a:rPr>
              <a:t>Armouries</a:t>
            </a:r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 Museum</a:t>
            </a:r>
          </a:p>
          <a:p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Friday: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09:30-13.00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ICT for Teaching &amp; Language Focus</a:t>
            </a:r>
          </a:p>
          <a:p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Saturday</a:t>
            </a:r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: 08:00-18:00 Day Study Visit &amp; Field Project: Windermere Lake and Manchester </a:t>
            </a:r>
          </a:p>
          <a:p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</a:rPr>
              <a:t>2nd week</a:t>
            </a:r>
          </a:p>
          <a:p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Monday</a:t>
            </a:r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09:30-13.00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ICT for Teaching &amp; Language Focus</a:t>
            </a:r>
          </a:p>
          <a:p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Tuesday: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09:30-13.00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ICT for Teaching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14:30.Field project: Leeds City Museum</a:t>
            </a:r>
          </a:p>
          <a:p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Wednesday: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09:30-13.00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ICT for Teaching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Workshop: Guided E-Learning. Classroom blogs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14:30 Field project: Henry Moore Institute</a:t>
            </a:r>
          </a:p>
          <a:p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Thursday: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09:30-13.00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ICT for Teaching &amp; Language Focus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15.00. Discussing Dissemination Strategies for Erasmus+ &amp; European Dimension</a:t>
            </a:r>
          </a:p>
          <a:p>
            <a:r>
              <a:rPr lang="en-US" sz="1000" b="1" dirty="0" smtClean="0">
                <a:solidFill>
                  <a:schemeClr val="accent6">
                    <a:lumMod val="50000"/>
                  </a:schemeClr>
                </a:solidFill>
              </a:rPr>
              <a:t>Friday: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09:30-13.00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ICT for Teaching</a:t>
            </a:r>
          </a:p>
          <a:p>
            <a:r>
              <a:rPr lang="en-US" sz="1000" dirty="0" smtClean="0">
                <a:solidFill>
                  <a:schemeClr val="accent6">
                    <a:lumMod val="50000"/>
                  </a:schemeClr>
                </a:solidFill>
              </a:rPr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002348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rgbClr val="5C2C04"/>
            </a:solidFill>
          </a:ln>
        </p:spPr>
        <p:txBody>
          <a:bodyPr/>
          <a:lstStyle/>
          <a:p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Крайни продукти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  <a:ln>
            <a:solidFill>
              <a:srgbClr val="5C2C04"/>
            </a:solidFill>
          </a:ln>
        </p:spPr>
        <p:txBody>
          <a:bodyPr/>
          <a:lstStyle/>
          <a:p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Дневник на участника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Reflective Journal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Презентации </a:t>
            </a:r>
            <a:r>
              <a:rPr lang="bg-BG" dirty="0">
                <a:solidFill>
                  <a:schemeClr val="accent6">
                    <a:lumMod val="50000"/>
                  </a:schemeClr>
                </a:solidFill>
              </a:rPr>
              <a:t>н</a:t>
            </a:r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а изнесените проекти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“Field projects”;</a:t>
            </a:r>
            <a:endParaRPr lang="bg-BG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Примерни презентации и продукти, които са практикувани и създадени по време на курса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682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628800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5C2C04"/>
            </a:solidFill>
          </a:ln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bg-BG" sz="3100" dirty="0" smtClean="0">
                <a:solidFill>
                  <a:schemeClr val="accent6">
                    <a:lumMod val="50000"/>
                  </a:schemeClr>
                </a:solidFill>
              </a:rPr>
              <a:t>1. </a:t>
            </a:r>
            <a:r>
              <a:rPr lang="ru-RU" sz="3100" dirty="0" err="1" smtClean="0">
                <a:solidFill>
                  <a:schemeClr val="accent6">
                    <a:lumMod val="50000"/>
                  </a:schemeClr>
                </a:solidFill>
              </a:rPr>
              <a:t>Създаване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 на презентация в </a:t>
            </a:r>
            <a:r>
              <a:rPr lang="ru-RU" sz="3100" dirty="0" err="1" smtClean="0">
                <a:solidFill>
                  <a:schemeClr val="accent6">
                    <a:lumMod val="50000"/>
                  </a:schemeClr>
                </a:solidFill>
              </a:rPr>
              <a:t>Prezi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b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творчески </a:t>
            </a:r>
            <a:r>
              <a:rPr lang="ru-RU" sz="3100" dirty="0" err="1" smtClean="0">
                <a:solidFill>
                  <a:schemeClr val="accent6">
                    <a:lumMod val="50000"/>
                  </a:schemeClr>
                </a:solidFill>
              </a:rPr>
              <a:t>иновативен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 начин за </a:t>
            </a:r>
            <a:r>
              <a:rPr lang="ru-RU" sz="3100" dirty="0" err="1" smtClean="0">
                <a:solidFill>
                  <a:schemeClr val="accent6">
                    <a:lumMod val="50000"/>
                  </a:schemeClr>
                </a:solidFill>
              </a:rPr>
              <a:t>показване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sz="3100" dirty="0" err="1" smtClean="0">
                <a:solidFill>
                  <a:schemeClr val="accent6">
                    <a:lumMod val="50000"/>
                  </a:schemeClr>
                </a:solidFill>
              </a:rPr>
              <a:t>своята</a:t>
            </a: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</a:rPr>
              <a:t> презентация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bg-BG" dirty="0" smtClean="0"/>
              <a:t>Стъпки:</a:t>
            </a:r>
            <a:endParaRPr lang="en-US" dirty="0" smtClean="0"/>
          </a:p>
          <a:p>
            <a:r>
              <a:rPr lang="ru-RU" dirty="0" err="1" smtClean="0"/>
              <a:t>създаване</a:t>
            </a:r>
            <a:r>
              <a:rPr lang="ru-RU" dirty="0" smtClean="0"/>
              <a:t> на регистрация в сайта </a:t>
            </a:r>
            <a:r>
              <a:rPr lang="ru-RU" dirty="0" err="1" smtClean="0"/>
              <a:t>Prezi</a:t>
            </a:r>
            <a:r>
              <a:rPr lang="ru-RU" dirty="0" smtClean="0"/>
              <a:t>/</a:t>
            </a:r>
            <a:r>
              <a:rPr lang="ru-RU" dirty="0" err="1" smtClean="0"/>
              <a:t>въвеждаме</a:t>
            </a:r>
            <a:r>
              <a:rPr lang="ru-RU" dirty="0" smtClean="0"/>
              <a:t> </a:t>
            </a:r>
            <a:r>
              <a:rPr lang="ru-RU" dirty="0" err="1" smtClean="0"/>
              <a:t>името</a:t>
            </a:r>
            <a:r>
              <a:rPr lang="ru-RU" dirty="0" smtClean="0"/>
              <a:t> в </a:t>
            </a:r>
            <a:r>
              <a:rPr lang="ru-RU" dirty="0" err="1" smtClean="0"/>
              <a:t>Google</a:t>
            </a:r>
            <a:r>
              <a:rPr lang="ru-RU" dirty="0" smtClean="0"/>
              <a:t>/;</a:t>
            </a:r>
            <a:endParaRPr lang="en-US" dirty="0" smtClean="0"/>
          </a:p>
          <a:p>
            <a:r>
              <a:rPr lang="ru-RU" dirty="0" err="1" smtClean="0"/>
              <a:t>поставяне</a:t>
            </a:r>
            <a:r>
              <a:rPr lang="ru-RU" dirty="0" smtClean="0"/>
              <a:t> на </a:t>
            </a:r>
            <a:r>
              <a:rPr lang="ru-RU" dirty="0" err="1" smtClean="0"/>
              <a:t>своите</a:t>
            </a:r>
            <a:r>
              <a:rPr lang="ru-RU" dirty="0" smtClean="0"/>
              <a:t> </a:t>
            </a:r>
            <a:r>
              <a:rPr lang="ru-RU" dirty="0" err="1" smtClean="0"/>
              <a:t>слайдове</a:t>
            </a:r>
            <a:r>
              <a:rPr lang="ru-RU" dirty="0" smtClean="0"/>
              <a:t> в определен </a:t>
            </a:r>
            <a:r>
              <a:rPr lang="ru-RU" dirty="0" err="1" smtClean="0"/>
              <a:t>ред</a:t>
            </a:r>
            <a:r>
              <a:rPr lang="ru-RU" dirty="0" smtClean="0"/>
              <a:t>/</a:t>
            </a:r>
            <a:r>
              <a:rPr lang="ru-RU" dirty="0" err="1" smtClean="0"/>
              <a:t>пътека</a:t>
            </a:r>
            <a:r>
              <a:rPr lang="ru-RU" dirty="0" smtClean="0"/>
              <a:t> /и </a:t>
            </a:r>
            <a:r>
              <a:rPr lang="ru-RU" dirty="0" err="1" smtClean="0"/>
              <a:t>вмъкване</a:t>
            </a:r>
            <a:r>
              <a:rPr lang="ru-RU" dirty="0" smtClean="0"/>
              <a:t> на видео, </a:t>
            </a:r>
            <a:r>
              <a:rPr lang="ru-RU" dirty="0" err="1" smtClean="0"/>
              <a:t>музика</a:t>
            </a:r>
            <a:r>
              <a:rPr lang="ru-RU" dirty="0" smtClean="0"/>
              <a:t>, </a:t>
            </a:r>
            <a:r>
              <a:rPr lang="ru-RU" dirty="0" err="1" smtClean="0"/>
              <a:t>тестове</a:t>
            </a:r>
            <a:r>
              <a:rPr lang="ru-RU" dirty="0" smtClean="0"/>
              <a:t> на </a:t>
            </a:r>
            <a:r>
              <a:rPr lang="ru-RU" dirty="0" err="1" smtClean="0"/>
              <a:t>една</a:t>
            </a:r>
            <a:r>
              <a:rPr lang="ru-RU" dirty="0" smtClean="0"/>
              <a:t> обща платформа с </a:t>
            </a:r>
            <a:r>
              <a:rPr lang="ru-RU" dirty="0" err="1" smtClean="0"/>
              <a:t>възможност</a:t>
            </a:r>
            <a:r>
              <a:rPr lang="ru-RU" dirty="0" smtClean="0"/>
              <a:t> за </a:t>
            </a:r>
            <a:r>
              <a:rPr lang="ru-RU" dirty="0" err="1" smtClean="0"/>
              <a:t>приближаване</a:t>
            </a:r>
            <a:r>
              <a:rPr lang="ru-RU" dirty="0" smtClean="0"/>
              <a:t> и </a:t>
            </a:r>
            <a:r>
              <a:rPr lang="ru-RU" dirty="0" err="1" smtClean="0"/>
              <a:t>отдалечаване</a:t>
            </a:r>
            <a:r>
              <a:rPr lang="ru-RU" dirty="0" smtClean="0"/>
              <a:t> на </a:t>
            </a:r>
            <a:r>
              <a:rPr lang="ru-RU" dirty="0" err="1" smtClean="0"/>
              <a:t>отделните</a:t>
            </a:r>
            <a:r>
              <a:rPr lang="ru-RU" dirty="0" smtClean="0"/>
              <a:t> </a:t>
            </a:r>
            <a:r>
              <a:rPr lang="ru-RU" dirty="0" err="1" smtClean="0"/>
              <a:t>слайдове</a:t>
            </a:r>
            <a:endParaRPr lang="en-US" dirty="0" smtClean="0"/>
          </a:p>
          <a:p>
            <a:r>
              <a:rPr lang="ru-RU" dirty="0" smtClean="0"/>
              <a:t>Презентация, </a:t>
            </a:r>
            <a:r>
              <a:rPr lang="ru-RU" dirty="0" err="1" smtClean="0"/>
              <a:t>направена</a:t>
            </a:r>
            <a:r>
              <a:rPr lang="ru-RU" dirty="0" smtClean="0"/>
              <a:t> </a:t>
            </a:r>
            <a:r>
              <a:rPr lang="bg-BG" dirty="0" smtClean="0"/>
              <a:t>по време на курса </a:t>
            </a:r>
            <a:r>
              <a:rPr lang="ru-RU" dirty="0" smtClean="0"/>
              <a:t>в </a:t>
            </a:r>
            <a:r>
              <a:rPr lang="ru-RU" dirty="0" err="1" smtClean="0"/>
              <a:t>prezi.com</a:t>
            </a:r>
            <a:r>
              <a:rPr lang="ru-RU" dirty="0" smtClean="0"/>
              <a:t>:</a:t>
            </a:r>
            <a:endParaRPr lang="en-US" dirty="0" smtClean="0">
              <a:hlinkClick r:id="rId2" action="ppaction://hlinksldjump"/>
            </a:endParaRPr>
          </a:p>
          <a:p>
            <a:endParaRPr lang="ru-RU" dirty="0" smtClean="0">
              <a:hlinkClick r:id="rId2" action="ppaction://hlinksldjump"/>
            </a:endParaRPr>
          </a:p>
          <a:p>
            <a:pPr marL="0" indent="0">
              <a:buNone/>
            </a:pPr>
            <a:r>
              <a:rPr lang="ru-RU" dirty="0" smtClean="0">
                <a:hlinkClick r:id="rId3"/>
              </a:rPr>
              <a:t>http://prezi.com/e6gxlujivsct/?utm_campaign=share&amp;utm_medium=copy</a:t>
            </a:r>
            <a:endParaRPr lang="ru-RU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4236842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2.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Създаване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на презентация в сайта Present.me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 err="1" smtClean="0"/>
              <a:t>Стъпки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създаване</a:t>
            </a:r>
            <a:r>
              <a:rPr lang="ru-RU" dirty="0" smtClean="0"/>
              <a:t> на регистрация в сайта Present.me/</a:t>
            </a:r>
            <a:r>
              <a:rPr lang="ru-RU" dirty="0" err="1" smtClean="0"/>
              <a:t>въвеждаме</a:t>
            </a:r>
            <a:r>
              <a:rPr lang="ru-RU" dirty="0" smtClean="0"/>
              <a:t> </a:t>
            </a:r>
            <a:r>
              <a:rPr lang="ru-RU" dirty="0" err="1" smtClean="0"/>
              <a:t>името</a:t>
            </a:r>
            <a:r>
              <a:rPr lang="ru-RU" dirty="0" smtClean="0"/>
              <a:t> в </a:t>
            </a:r>
            <a:r>
              <a:rPr lang="ru-RU" dirty="0" err="1" smtClean="0"/>
              <a:t>Google</a:t>
            </a:r>
            <a:r>
              <a:rPr lang="ru-RU" dirty="0" smtClean="0"/>
              <a:t>/;</a:t>
            </a:r>
          </a:p>
          <a:p>
            <a:r>
              <a:rPr lang="ru-RU" dirty="0" err="1" smtClean="0"/>
              <a:t>разрешаване</a:t>
            </a:r>
            <a:r>
              <a:rPr lang="ru-RU" dirty="0" smtClean="0"/>
              <a:t> на видео </a:t>
            </a:r>
            <a:r>
              <a:rPr lang="ru-RU" dirty="0" err="1" smtClean="0"/>
              <a:t>запис</a:t>
            </a:r>
            <a:r>
              <a:rPr lang="ru-RU" dirty="0" smtClean="0"/>
              <a:t> на </a:t>
            </a:r>
            <a:r>
              <a:rPr lang="ru-RU" dirty="0" err="1" smtClean="0"/>
              <a:t>компютъра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възможност</a:t>
            </a:r>
            <a:r>
              <a:rPr lang="ru-RU" dirty="0" smtClean="0"/>
              <a:t> да </a:t>
            </a:r>
            <a:r>
              <a:rPr lang="ru-RU" dirty="0" err="1" smtClean="0"/>
              <a:t>направиш</a:t>
            </a:r>
            <a:r>
              <a:rPr lang="ru-RU" dirty="0" smtClean="0"/>
              <a:t> видео </a:t>
            </a:r>
            <a:r>
              <a:rPr lang="ru-RU" dirty="0" err="1" smtClean="0"/>
              <a:t>запис</a:t>
            </a:r>
            <a:r>
              <a:rPr lang="ru-RU" dirty="0" smtClean="0"/>
              <a:t> на </a:t>
            </a:r>
            <a:r>
              <a:rPr lang="ru-RU" dirty="0" err="1" smtClean="0"/>
              <a:t>човека</a:t>
            </a:r>
            <a:r>
              <a:rPr lang="ru-RU" dirty="0" smtClean="0"/>
              <a:t>, </a:t>
            </a:r>
            <a:r>
              <a:rPr lang="ru-RU" dirty="0" err="1" smtClean="0"/>
              <a:t>който</a:t>
            </a:r>
            <a:r>
              <a:rPr lang="ru-RU" dirty="0" smtClean="0"/>
              <a:t> </a:t>
            </a:r>
            <a:r>
              <a:rPr lang="ru-RU" dirty="0" err="1" smtClean="0"/>
              <a:t>представя</a:t>
            </a:r>
            <a:r>
              <a:rPr lang="ru-RU" dirty="0" smtClean="0"/>
              <a:t> </a:t>
            </a:r>
            <a:r>
              <a:rPr lang="ru-RU" dirty="0" err="1" smtClean="0"/>
              <a:t>презентацията</a:t>
            </a:r>
            <a:r>
              <a:rPr lang="ru-RU" dirty="0" smtClean="0"/>
              <a:t> </a:t>
            </a:r>
            <a:r>
              <a:rPr lang="ru-RU" dirty="0" err="1" smtClean="0"/>
              <a:t>като</a:t>
            </a:r>
            <a:r>
              <a:rPr lang="ru-RU" dirty="0" smtClean="0"/>
              <a:t> се </a:t>
            </a:r>
            <a:r>
              <a:rPr lang="ru-RU" dirty="0" err="1" smtClean="0"/>
              <a:t>вижда</a:t>
            </a:r>
            <a:r>
              <a:rPr lang="ru-RU" dirty="0" smtClean="0"/>
              <a:t> и </a:t>
            </a:r>
            <a:r>
              <a:rPr lang="ru-RU" dirty="0" err="1" smtClean="0"/>
              <a:t>презентацията</a:t>
            </a:r>
            <a:r>
              <a:rPr lang="ru-RU" dirty="0" smtClean="0"/>
              <a:t> </a:t>
            </a:r>
            <a:r>
              <a:rPr lang="ru-RU" dirty="0" err="1" smtClean="0"/>
              <a:t>едновременно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Презентация, </a:t>
            </a:r>
            <a:r>
              <a:rPr lang="ru-RU" dirty="0" err="1" smtClean="0"/>
              <a:t>направена</a:t>
            </a:r>
            <a:r>
              <a:rPr lang="ru-RU" dirty="0" smtClean="0"/>
              <a:t> в present.me:</a:t>
            </a:r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https://present.me/view/401600-1055-1086-1089-1090-1098-1087-1082-1080-1090-1077-1085-1072-1089-1077-1089-1090</a:t>
            </a:r>
            <a:endParaRPr lang="ru-RU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4050705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rgbClr val="5C2C04"/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3.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Създаване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на ”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meme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”-снимка с надписи с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</a:rPr>
              <a:t>различни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цели/по интересна тема</a:t>
            </a:r>
            <a:endParaRPr lang="bg-BG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600201"/>
            <a:ext cx="4618856" cy="4349080"/>
          </a:xfrm>
          <a:ln>
            <a:solidFill>
              <a:srgbClr val="5C2C04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bg-BG" dirty="0" smtClean="0">
                <a:solidFill>
                  <a:schemeClr val="accent6">
                    <a:lumMod val="50000"/>
                  </a:schemeClr>
                </a:solidFill>
              </a:rPr>
              <a:t>Стъпки:</a:t>
            </a: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регистрираш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се в “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Meme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generator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избираш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снимка;</a:t>
            </a: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зареждаш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я в сайта;</a:t>
            </a: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слагаш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текст в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горната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част на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снимката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слагаш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текст в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долната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част на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снимката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запаметяваш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 сайта;</a:t>
            </a: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споделяш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по желание.</a:t>
            </a:r>
          </a:p>
          <a:p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02037" y="1640840"/>
            <a:ext cx="3756027" cy="423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92699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5C2C04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4. Viber, Hangouts,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Whatsapps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, Skype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79512" y="2420888"/>
            <a:ext cx="8712968" cy="4320480"/>
          </a:xfrm>
          <a:ln>
            <a:solidFill>
              <a:srgbClr val="5C2C04"/>
            </a:solidFill>
          </a:ln>
        </p:spPr>
        <p:txBody>
          <a:bodyPr/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редства,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които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дават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възможност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за интернет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връзка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и видео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конфериране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между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няколко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човека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при работа по общ проект</a:t>
            </a:r>
            <a:endParaRPr lang="bg-B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49080"/>
            <a:ext cx="1989555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21" y="5363583"/>
            <a:ext cx="1479054" cy="1232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238916"/>
            <a:ext cx="3464174" cy="2014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346241"/>
            <a:ext cx="25431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1328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753</Words>
  <Application>Microsoft Office PowerPoint</Application>
  <PresentationFormat>Презентация на цял екран (4:3)</PresentationFormat>
  <Paragraphs>130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12</vt:i4>
      </vt:variant>
    </vt:vector>
  </HeadingPairs>
  <TitlesOfParts>
    <vt:vector size="13" baseType="lpstr">
      <vt:lpstr>Office тема</vt:lpstr>
      <vt:lpstr> Новите предизвикателства  в професията на началния учител“ Ключова дейност 1,  “Образователна мобилност за граждани“,сектор «Училищно образование» №216 -1-BG01-КА101-023065 </vt:lpstr>
      <vt:lpstr> Структуриран обучителен курс: “Информационни и компютърни технологии в преподаването”  1-12 август 2016 г. гр. Лийдс, Англия. </vt:lpstr>
      <vt:lpstr>Участници в курса „ИТ в процеса на учене и преподаване“и  контакти</vt:lpstr>
      <vt:lpstr>Програма на курса“Информационни и компютърни технологии в преподаването” </vt:lpstr>
      <vt:lpstr>Крайни продукти</vt:lpstr>
      <vt:lpstr> 1. Създаване на презентация в Prezi: творчески иновативен начин за показване на своята презентация  </vt:lpstr>
      <vt:lpstr>2. Създаване на презентация в сайта Present.me</vt:lpstr>
      <vt:lpstr>3. Създаване на ”meme”-снимка с надписи с различни цели/по интересна тема</vt:lpstr>
      <vt:lpstr>4. Viber, Hangouts, Whatsapps, Skype</vt:lpstr>
      <vt:lpstr>5. Създаване на блог.</vt:lpstr>
      <vt:lpstr>5. Създаване на видео блог-влог</vt:lpstr>
      <vt:lpstr>6. Създаване на онлайн тестове в Quizpedia.com http://www.quizpedia.com/quiz/petyadimova/0AQSMG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„Новите предизвикателства в професията на началния учител“ №216 -1-BG01-КА101-023065 Ключова дейност 1,  “Образователна мобилност за граждани“,сектор «Училищно образование»</dc:title>
  <dc:creator>Teacher</dc:creator>
  <cp:lastModifiedBy>Win7</cp:lastModifiedBy>
  <cp:revision>13</cp:revision>
  <dcterms:created xsi:type="dcterms:W3CDTF">2016-10-10T14:45:08Z</dcterms:created>
  <dcterms:modified xsi:type="dcterms:W3CDTF">2017-01-07T17:45:04Z</dcterms:modified>
</cp:coreProperties>
</file>