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278" r:id="rId3"/>
    <p:sldId id="257" r:id="rId4"/>
    <p:sldId id="279" r:id="rId5"/>
    <p:sldId id="276" r:id="rId6"/>
    <p:sldId id="259" r:id="rId7"/>
    <p:sldId id="260" r:id="rId8"/>
    <p:sldId id="261" r:id="rId9"/>
    <p:sldId id="262" r:id="rId10"/>
    <p:sldId id="263" r:id="rId11"/>
    <p:sldId id="264" r:id="rId12"/>
    <p:sldId id="267" r:id="rId13"/>
    <p:sldId id="265" r:id="rId14"/>
    <p:sldId id="280" r:id="rId15"/>
    <p:sldId id="281" r:id="rId16"/>
    <p:sldId id="269" r:id="rId17"/>
    <p:sldId id="272" r:id="rId18"/>
    <p:sldId id="273" r:id="rId19"/>
    <p:sldId id="275" r:id="rId2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660"/>
  </p:normalViewPr>
  <p:slideViewPr>
    <p:cSldViewPr>
      <p:cViewPr varScale="1">
        <p:scale>
          <a:sx n="69" d="100"/>
          <a:sy n="69" d="100"/>
        </p:scale>
        <p:origin x="-14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bg>
      <p:bgRef idx="1001">
        <a:schemeClr val="bg1"/>
      </p:bgRef>
    </p:bg>
    <p:spTree>
      <p:nvGrpSpPr>
        <p:cNvPr id="1" name=""/>
        <p:cNvGrpSpPr/>
        <p:nvPr/>
      </p:nvGrpSpPr>
      <p:grpSpPr>
        <a:xfrm>
          <a:off x="0" y="0"/>
          <a:ext cx="0" cy="0"/>
          <a:chOff x="0" y="0"/>
          <a:chExt cx="0" cy="0"/>
        </a:xfrm>
      </p:grpSpPr>
      <p:sp>
        <p:nvSpPr>
          <p:cNvPr id="8" name="Заглавие 7"/>
          <p:cNvSpPr>
            <a:spLocks noGrp="1"/>
          </p:cNvSpPr>
          <p:nvPr>
            <p:ph type="ctrTitle"/>
          </p:nvPr>
        </p:nvSpPr>
        <p:spPr>
          <a:xfrm>
            <a:off x="2286000" y="3124200"/>
            <a:ext cx="6172200" cy="1894362"/>
          </a:xfrm>
        </p:spPr>
        <p:txBody>
          <a:bodyPr/>
          <a:lstStyle>
            <a:lvl1pPr>
              <a:defRPr b="1"/>
            </a:lvl1pPr>
          </a:lstStyle>
          <a:p>
            <a:r>
              <a:rPr kumimoji="0" lang="bg-BG" smtClean="0"/>
              <a:t>Щракнете, за да редактирате стила на заглавието в образеца</a:t>
            </a:r>
            <a:endParaRPr kumimoji="0" lang="en-US"/>
          </a:p>
        </p:txBody>
      </p:sp>
      <p:sp>
        <p:nvSpPr>
          <p:cNvPr id="9" name="Подзаглавие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да редактирате стила на подзаглавията в образеца</a:t>
            </a:r>
            <a:endParaRPr kumimoji="0" lang="en-US"/>
          </a:p>
        </p:txBody>
      </p:sp>
      <p:sp>
        <p:nvSpPr>
          <p:cNvPr id="28" name="Контейнер за дата 27"/>
          <p:cNvSpPr>
            <a:spLocks noGrp="1"/>
          </p:cNvSpPr>
          <p:nvPr>
            <p:ph type="dt" sz="half" idx="10"/>
          </p:nvPr>
        </p:nvSpPr>
        <p:spPr bwMode="auto">
          <a:xfrm rot="5400000">
            <a:off x="7764621" y="1174097"/>
            <a:ext cx="2286000" cy="381000"/>
          </a:xfrm>
        </p:spPr>
        <p:txBody>
          <a:bodyPr/>
          <a:lstStyle/>
          <a:p>
            <a:fld id="{05731DD6-3FA5-4683-BA0D-079A017F154A}" type="datetimeFigureOut">
              <a:rPr lang="bg-BG" smtClean="0"/>
              <a:pPr/>
              <a:t>10.10.2016 г.</a:t>
            </a:fld>
            <a:endParaRPr lang="bg-BG"/>
          </a:p>
        </p:txBody>
      </p:sp>
      <p:sp>
        <p:nvSpPr>
          <p:cNvPr id="17" name="Контейнер за долния колонтитул 16"/>
          <p:cNvSpPr>
            <a:spLocks noGrp="1"/>
          </p:cNvSpPr>
          <p:nvPr>
            <p:ph type="ftr" sz="quarter" idx="11"/>
          </p:nvPr>
        </p:nvSpPr>
        <p:spPr bwMode="auto">
          <a:xfrm rot="5400000">
            <a:off x="7077269" y="4181669"/>
            <a:ext cx="3657600" cy="384048"/>
          </a:xfrm>
        </p:spPr>
        <p:txBody>
          <a:bodyPr/>
          <a:lstStyle/>
          <a:p>
            <a:endParaRPr lang="bg-BG"/>
          </a:p>
        </p:txBody>
      </p:sp>
      <p:sp>
        <p:nvSpPr>
          <p:cNvPr id="10" name="Правоъгъл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авоъгъл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авоъгъл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 съединение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аво съединение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аво съединение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авоъгъл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Контейнер за номер на слайда 28"/>
          <p:cNvSpPr>
            <a:spLocks noGrp="1"/>
          </p:cNvSpPr>
          <p:nvPr>
            <p:ph type="sldNum" sz="quarter" idx="12"/>
          </p:nvPr>
        </p:nvSpPr>
        <p:spPr bwMode="auto">
          <a:xfrm>
            <a:off x="1325544" y="4928702"/>
            <a:ext cx="609600" cy="517524"/>
          </a:xfrm>
        </p:spPr>
        <p:txBody>
          <a:bodyPr/>
          <a:lstStyle/>
          <a:p>
            <a:fld id="{9D79AFBC-D376-4E06-8610-0DF21F37025E}"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05731DD6-3FA5-4683-BA0D-079A017F154A}" type="datetimeFigureOut">
              <a:rPr lang="bg-BG" smtClean="0"/>
              <a:pPr/>
              <a:t>10.10.2016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9D79AFBC-D376-4E06-8610-0DF21F37025E}"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9"/>
            <a:ext cx="1676400" cy="5851525"/>
          </a:xfrm>
        </p:spPr>
        <p:txBody>
          <a:bodyPr vert="eaVert"/>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05731DD6-3FA5-4683-BA0D-079A017F154A}" type="datetimeFigureOut">
              <a:rPr lang="bg-BG" smtClean="0"/>
              <a:pPr/>
              <a:t>10.10.2016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9D79AFBC-D376-4E06-8610-0DF21F37025E}"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8" name="Контейнер за съдържание 7"/>
          <p:cNvSpPr>
            <a:spLocks noGrp="1"/>
          </p:cNvSpPr>
          <p:nvPr>
            <p:ph sz="quarter" idx="1"/>
          </p:nvPr>
        </p:nvSpPr>
        <p:spPr>
          <a:xfrm>
            <a:off x="457200" y="1600200"/>
            <a:ext cx="7467600" cy="4873752"/>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4"/>
          </p:nvPr>
        </p:nvSpPr>
        <p:spPr/>
        <p:txBody>
          <a:bodyPr rtlCol="0"/>
          <a:lstStyle/>
          <a:p>
            <a:fld id="{05731DD6-3FA5-4683-BA0D-079A017F154A}" type="datetimeFigureOut">
              <a:rPr lang="bg-BG" smtClean="0"/>
              <a:pPr/>
              <a:t>10.10.2016 г.</a:t>
            </a:fld>
            <a:endParaRPr lang="bg-BG"/>
          </a:p>
        </p:txBody>
      </p:sp>
      <p:sp>
        <p:nvSpPr>
          <p:cNvPr id="9" name="Контейнер за номер на слайда 8"/>
          <p:cNvSpPr>
            <a:spLocks noGrp="1"/>
          </p:cNvSpPr>
          <p:nvPr>
            <p:ph type="sldNum" sz="quarter" idx="15"/>
          </p:nvPr>
        </p:nvSpPr>
        <p:spPr/>
        <p:txBody>
          <a:bodyPr rtlCol="0"/>
          <a:lstStyle/>
          <a:p>
            <a:fld id="{9D79AFBC-D376-4E06-8610-0DF21F37025E}" type="slidenum">
              <a:rPr lang="bg-BG" smtClean="0"/>
              <a:pPr/>
              <a:t>‹#›</a:t>
            </a:fld>
            <a:endParaRPr lang="bg-BG"/>
          </a:p>
        </p:txBody>
      </p:sp>
      <p:sp>
        <p:nvSpPr>
          <p:cNvPr id="10" name="Контейнер за долния колонтитул 9"/>
          <p:cNvSpPr>
            <a:spLocks noGrp="1"/>
          </p:cNvSpPr>
          <p:nvPr>
            <p:ph type="ftr" sz="quarter" idx="16"/>
          </p:nvPr>
        </p:nvSpPr>
        <p:spPr/>
        <p:txBody>
          <a:bodyPr rtlCol="0"/>
          <a:lstStyle/>
          <a:p>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1">
        <a:schemeClr val="bg2"/>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286000" y="2895600"/>
            <a:ext cx="6172200" cy="2053590"/>
          </a:xfrm>
        </p:spPr>
        <p:txBody>
          <a:bodyPr/>
          <a:lstStyle>
            <a:lvl1pPr algn="l">
              <a:buNone/>
              <a:defRPr sz="3000" b="1" cap="small" baseline="0"/>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 за да ред. стил на загл. в обр.</a:t>
            </a:r>
          </a:p>
        </p:txBody>
      </p:sp>
      <p:sp>
        <p:nvSpPr>
          <p:cNvPr id="4" name="Контейнер за дата 3"/>
          <p:cNvSpPr>
            <a:spLocks noGrp="1"/>
          </p:cNvSpPr>
          <p:nvPr>
            <p:ph type="dt" sz="half" idx="10"/>
          </p:nvPr>
        </p:nvSpPr>
        <p:spPr bwMode="auto">
          <a:xfrm rot="5400000">
            <a:off x="7763256" y="1170432"/>
            <a:ext cx="2286000" cy="381000"/>
          </a:xfrm>
        </p:spPr>
        <p:txBody>
          <a:bodyPr/>
          <a:lstStyle/>
          <a:p>
            <a:fld id="{05731DD6-3FA5-4683-BA0D-079A017F154A}" type="datetimeFigureOut">
              <a:rPr lang="bg-BG" smtClean="0"/>
              <a:pPr/>
              <a:t>10.10.2016 г.</a:t>
            </a:fld>
            <a:endParaRPr lang="bg-BG"/>
          </a:p>
        </p:txBody>
      </p:sp>
      <p:sp>
        <p:nvSpPr>
          <p:cNvPr id="5" name="Контейнер за долния колонтитул 4"/>
          <p:cNvSpPr>
            <a:spLocks noGrp="1"/>
          </p:cNvSpPr>
          <p:nvPr>
            <p:ph type="ftr" sz="quarter" idx="11"/>
          </p:nvPr>
        </p:nvSpPr>
        <p:spPr bwMode="auto">
          <a:xfrm rot="5400000">
            <a:off x="7077456" y="4178808"/>
            <a:ext cx="3657600" cy="384048"/>
          </a:xfrm>
        </p:spPr>
        <p:txBody>
          <a:bodyPr/>
          <a:lstStyle/>
          <a:p>
            <a:endParaRPr lang="bg-BG"/>
          </a:p>
        </p:txBody>
      </p:sp>
      <p:sp>
        <p:nvSpPr>
          <p:cNvPr id="9" name="Правоъгъл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авоъгъл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ъгъл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аво съединение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аво съединение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ъгъл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аво съединение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Контейнер за номер на слайда 5"/>
          <p:cNvSpPr>
            <a:spLocks noGrp="1"/>
          </p:cNvSpPr>
          <p:nvPr>
            <p:ph type="sldNum" sz="quarter" idx="12"/>
          </p:nvPr>
        </p:nvSpPr>
        <p:spPr bwMode="auto">
          <a:xfrm>
            <a:off x="1340616" y="4928702"/>
            <a:ext cx="609600" cy="517524"/>
          </a:xfrm>
        </p:spPr>
        <p:txBody>
          <a:bodyPr/>
          <a:lstStyle/>
          <a:p>
            <a:fld id="{9D79AFBC-D376-4E06-8610-0DF21F37025E}"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5" name="Контейнер за дата 4"/>
          <p:cNvSpPr>
            <a:spLocks noGrp="1"/>
          </p:cNvSpPr>
          <p:nvPr>
            <p:ph type="dt" sz="half" idx="10"/>
          </p:nvPr>
        </p:nvSpPr>
        <p:spPr/>
        <p:txBody>
          <a:bodyPr/>
          <a:lstStyle/>
          <a:p>
            <a:fld id="{05731DD6-3FA5-4683-BA0D-079A017F154A}" type="datetimeFigureOut">
              <a:rPr lang="bg-BG" smtClean="0"/>
              <a:pPr/>
              <a:t>10.10.2016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9D79AFBC-D376-4E06-8610-0DF21F37025E}" type="slidenum">
              <a:rPr lang="bg-BG" smtClean="0"/>
              <a:pPr/>
              <a:t>‹#›</a:t>
            </a:fld>
            <a:endParaRPr lang="bg-BG"/>
          </a:p>
        </p:txBody>
      </p:sp>
      <p:sp>
        <p:nvSpPr>
          <p:cNvPr id="9" name="Контейнер за съдържание 8"/>
          <p:cNvSpPr>
            <a:spLocks noGrp="1"/>
          </p:cNvSpPr>
          <p:nvPr>
            <p:ph sz="quarter" idx="1"/>
          </p:nvPr>
        </p:nvSpPr>
        <p:spPr>
          <a:xfrm>
            <a:off x="457200" y="1600200"/>
            <a:ext cx="3657600" cy="45720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1" name="Контейнер за съдържание 10"/>
          <p:cNvSpPr>
            <a:spLocks noGrp="1"/>
          </p:cNvSpPr>
          <p:nvPr>
            <p:ph sz="quarter" idx="2"/>
          </p:nvPr>
        </p:nvSpPr>
        <p:spPr>
          <a:xfrm>
            <a:off x="4270248" y="1600200"/>
            <a:ext cx="3657600" cy="45720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7543800" cy="1143000"/>
          </a:xfrm>
        </p:spPr>
        <p:txBody>
          <a:bodyPr anchor="b"/>
          <a:lstStyle>
            <a:lvl1pPr>
              <a:defRPr/>
            </a:lvl1pPr>
          </a:lstStyle>
          <a:p>
            <a:r>
              <a:rPr kumimoji="0" lang="bg-BG" smtClean="0"/>
              <a:t>Щракнете, за да редактирате стила на заглавието в образеца</a:t>
            </a:r>
            <a:endParaRPr kumimoji="0" lang="en-US"/>
          </a:p>
        </p:txBody>
      </p:sp>
      <p:sp>
        <p:nvSpPr>
          <p:cNvPr id="7" name="Контейнер за дата 6"/>
          <p:cNvSpPr>
            <a:spLocks noGrp="1"/>
          </p:cNvSpPr>
          <p:nvPr>
            <p:ph type="dt" sz="half" idx="10"/>
          </p:nvPr>
        </p:nvSpPr>
        <p:spPr/>
        <p:txBody>
          <a:bodyPr/>
          <a:lstStyle/>
          <a:p>
            <a:fld id="{05731DD6-3FA5-4683-BA0D-079A017F154A}" type="datetimeFigureOut">
              <a:rPr lang="bg-BG" smtClean="0"/>
              <a:pPr/>
              <a:t>10.10.2016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9D79AFBC-D376-4E06-8610-0DF21F37025E}" type="slidenum">
              <a:rPr lang="bg-BG" smtClean="0"/>
              <a:pPr/>
              <a:t>‹#›</a:t>
            </a:fld>
            <a:endParaRPr lang="bg-BG"/>
          </a:p>
        </p:txBody>
      </p:sp>
      <p:sp>
        <p:nvSpPr>
          <p:cNvPr id="11" name="Контейнер за съдържание 10"/>
          <p:cNvSpPr>
            <a:spLocks noGrp="1"/>
          </p:cNvSpPr>
          <p:nvPr>
            <p:ph sz="quarter" idx="2"/>
          </p:nvPr>
        </p:nvSpPr>
        <p:spPr>
          <a:xfrm>
            <a:off x="457200" y="2362200"/>
            <a:ext cx="3657600" cy="38862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3" name="Контейнер за съдържание 12"/>
          <p:cNvSpPr>
            <a:spLocks noGrp="1"/>
          </p:cNvSpPr>
          <p:nvPr>
            <p:ph sz="quarter" idx="4"/>
          </p:nvPr>
        </p:nvSpPr>
        <p:spPr>
          <a:xfrm>
            <a:off x="4371975" y="2362200"/>
            <a:ext cx="3657600" cy="38862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2" name="Текстов контейне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 за да ред. стил на загл. в обр.</a:t>
            </a:r>
          </a:p>
        </p:txBody>
      </p:sp>
      <p:sp>
        <p:nvSpPr>
          <p:cNvPr id="14" name="Текстов контейне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 за да ред. стил на загл. в обр.</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6" name="Контейнер за дата 5"/>
          <p:cNvSpPr>
            <a:spLocks noGrp="1"/>
          </p:cNvSpPr>
          <p:nvPr>
            <p:ph type="dt" sz="half" idx="10"/>
          </p:nvPr>
        </p:nvSpPr>
        <p:spPr/>
        <p:txBody>
          <a:bodyPr rtlCol="0"/>
          <a:lstStyle/>
          <a:p>
            <a:fld id="{05731DD6-3FA5-4683-BA0D-079A017F154A}" type="datetimeFigureOut">
              <a:rPr lang="bg-BG" smtClean="0"/>
              <a:pPr/>
              <a:t>10.10.2016 г.</a:t>
            </a:fld>
            <a:endParaRPr lang="bg-BG"/>
          </a:p>
        </p:txBody>
      </p:sp>
      <p:sp>
        <p:nvSpPr>
          <p:cNvPr id="7" name="Контейнер за номер на слайда 6"/>
          <p:cNvSpPr>
            <a:spLocks noGrp="1"/>
          </p:cNvSpPr>
          <p:nvPr>
            <p:ph type="sldNum" sz="quarter" idx="11"/>
          </p:nvPr>
        </p:nvSpPr>
        <p:spPr/>
        <p:txBody>
          <a:bodyPr rtlCol="0"/>
          <a:lstStyle/>
          <a:p>
            <a:fld id="{9D79AFBC-D376-4E06-8610-0DF21F37025E}" type="slidenum">
              <a:rPr lang="bg-BG" smtClean="0"/>
              <a:pPr/>
              <a:t>‹#›</a:t>
            </a:fld>
            <a:endParaRPr lang="bg-BG"/>
          </a:p>
        </p:txBody>
      </p:sp>
      <p:sp>
        <p:nvSpPr>
          <p:cNvPr id="8" name="Контейнер за долния колонтитул 7"/>
          <p:cNvSpPr>
            <a:spLocks noGrp="1"/>
          </p:cNvSpPr>
          <p:nvPr>
            <p:ph type="ftr" sz="quarter" idx="12"/>
          </p:nvPr>
        </p:nvSpPr>
        <p:spPr/>
        <p:txBody>
          <a:bodyPr rtlCol="0"/>
          <a:lstStyle/>
          <a:p>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05731DD6-3FA5-4683-BA0D-079A017F154A}" type="datetimeFigureOut">
              <a:rPr lang="bg-BG" smtClean="0"/>
              <a:pPr/>
              <a:t>10.10.2016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9D79AFBC-D376-4E06-8610-0DF21F37025E}"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bg>
      <p:bgRef idx="1001">
        <a:schemeClr val="bg1"/>
      </p:bgRef>
    </p:bg>
    <p:spTree>
      <p:nvGrpSpPr>
        <p:cNvPr id="1" name=""/>
        <p:cNvGrpSpPr/>
        <p:nvPr/>
      </p:nvGrpSpPr>
      <p:grpSpPr>
        <a:xfrm>
          <a:off x="0" y="0"/>
          <a:ext cx="0" cy="0"/>
          <a:chOff x="0" y="0"/>
          <a:chExt cx="0" cy="0"/>
        </a:xfrm>
      </p:grpSpPr>
      <p:sp>
        <p:nvSpPr>
          <p:cNvPr id="10" name="Право съединение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лавие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 за да ред. стил на загл. в обр.</a:t>
            </a:r>
          </a:p>
        </p:txBody>
      </p:sp>
      <p:sp>
        <p:nvSpPr>
          <p:cNvPr id="8" name="Право съединение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аво съединение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аво съединение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авоъгъл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Контейнер за съдържание 17"/>
          <p:cNvSpPr>
            <a:spLocks noGrp="1"/>
          </p:cNvSpPr>
          <p:nvPr>
            <p:ph sz="quarter" idx="1"/>
          </p:nvPr>
        </p:nvSpPr>
        <p:spPr>
          <a:xfrm>
            <a:off x="304800" y="274320"/>
            <a:ext cx="5638800" cy="6327648"/>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1" name="Контейнер за дата 20"/>
          <p:cNvSpPr>
            <a:spLocks noGrp="1"/>
          </p:cNvSpPr>
          <p:nvPr>
            <p:ph type="dt" sz="half" idx="14"/>
          </p:nvPr>
        </p:nvSpPr>
        <p:spPr/>
        <p:txBody>
          <a:bodyPr rtlCol="0"/>
          <a:lstStyle/>
          <a:p>
            <a:fld id="{05731DD6-3FA5-4683-BA0D-079A017F154A}" type="datetimeFigureOut">
              <a:rPr lang="bg-BG" smtClean="0"/>
              <a:pPr/>
              <a:t>10.10.2016 г.</a:t>
            </a:fld>
            <a:endParaRPr lang="bg-BG"/>
          </a:p>
        </p:txBody>
      </p:sp>
      <p:sp>
        <p:nvSpPr>
          <p:cNvPr id="22" name="Контейнер за номер на слайда 21"/>
          <p:cNvSpPr>
            <a:spLocks noGrp="1"/>
          </p:cNvSpPr>
          <p:nvPr>
            <p:ph type="sldNum" sz="quarter" idx="15"/>
          </p:nvPr>
        </p:nvSpPr>
        <p:spPr/>
        <p:txBody>
          <a:bodyPr rtlCol="0"/>
          <a:lstStyle/>
          <a:p>
            <a:fld id="{9D79AFBC-D376-4E06-8610-0DF21F37025E}" type="slidenum">
              <a:rPr lang="bg-BG" smtClean="0"/>
              <a:pPr/>
              <a:t>‹#›</a:t>
            </a:fld>
            <a:endParaRPr lang="bg-BG"/>
          </a:p>
        </p:txBody>
      </p:sp>
      <p:sp>
        <p:nvSpPr>
          <p:cNvPr id="23" name="Контейнер за долния колонтитул 22"/>
          <p:cNvSpPr>
            <a:spLocks noGrp="1"/>
          </p:cNvSpPr>
          <p:nvPr>
            <p:ph type="ftr" sz="quarter" idx="16"/>
          </p:nvPr>
        </p:nvSpPr>
        <p:spPr/>
        <p:txBody>
          <a:bodyPr rtlCol="0"/>
          <a:lstStyle/>
          <a:p>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9" name="Право съединение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лавие 1"/>
          <p:cNvSpPr>
            <a:spLocks noGrp="1"/>
          </p:cNvSpPr>
          <p:nvPr>
            <p:ph type="title"/>
          </p:nvPr>
        </p:nvSpPr>
        <p:spPr>
          <a:xfrm rot="5400000">
            <a:off x="3350133" y="3200400"/>
            <a:ext cx="6309360" cy="457200"/>
          </a:xfrm>
        </p:spPr>
        <p:txBody>
          <a:bodyPr anchor="b"/>
          <a:lstStyle>
            <a:lvl1pPr algn="l">
              <a:buNone/>
              <a:defRPr sz="2000" b="1"/>
            </a:lvl1pPr>
          </a:lstStyle>
          <a:p>
            <a:r>
              <a:rPr kumimoji="0" lang="bg-BG" smtClean="0"/>
              <a:t>Щракнете, за да редактирате стила на заглавието в образеца</a:t>
            </a:r>
            <a:endParaRPr kumimoji="0" lang="en-US"/>
          </a:p>
        </p:txBody>
      </p:sp>
      <p:sp>
        <p:nvSpPr>
          <p:cNvPr id="3" name="Контейнер за картина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bg-BG" smtClean="0"/>
              <a:t>Щракнете върху иконата, за да добавите картина</a:t>
            </a:r>
            <a:endParaRPr kumimoji="0" lang="en-US" dirty="0"/>
          </a:p>
        </p:txBody>
      </p:sp>
      <p:sp>
        <p:nvSpPr>
          <p:cNvPr id="4" name="Текстов контейне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bg-BG" smtClean="0"/>
              <a:t>Щракн., за да ред. стил на загл. в обр.</a:t>
            </a:r>
          </a:p>
        </p:txBody>
      </p:sp>
      <p:sp>
        <p:nvSpPr>
          <p:cNvPr id="10" name="Право съединение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авоъгъл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 съединение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аво съединение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аво съединение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Контейнер за дата 16"/>
          <p:cNvSpPr>
            <a:spLocks noGrp="1"/>
          </p:cNvSpPr>
          <p:nvPr>
            <p:ph type="dt" sz="half" idx="10"/>
          </p:nvPr>
        </p:nvSpPr>
        <p:spPr/>
        <p:txBody>
          <a:bodyPr rtlCol="0"/>
          <a:lstStyle/>
          <a:p>
            <a:fld id="{05731DD6-3FA5-4683-BA0D-079A017F154A}" type="datetimeFigureOut">
              <a:rPr lang="bg-BG" smtClean="0"/>
              <a:pPr/>
              <a:t>10.10.2016 г.</a:t>
            </a:fld>
            <a:endParaRPr lang="bg-BG"/>
          </a:p>
        </p:txBody>
      </p:sp>
      <p:sp>
        <p:nvSpPr>
          <p:cNvPr id="18" name="Контейнер за номер на слайда 17"/>
          <p:cNvSpPr>
            <a:spLocks noGrp="1"/>
          </p:cNvSpPr>
          <p:nvPr>
            <p:ph type="sldNum" sz="quarter" idx="11"/>
          </p:nvPr>
        </p:nvSpPr>
        <p:spPr/>
        <p:txBody>
          <a:bodyPr rtlCol="0"/>
          <a:lstStyle/>
          <a:p>
            <a:fld id="{9D79AFBC-D376-4E06-8610-0DF21F37025E}" type="slidenum">
              <a:rPr lang="bg-BG" smtClean="0"/>
              <a:pPr/>
              <a:t>‹#›</a:t>
            </a:fld>
            <a:endParaRPr lang="bg-BG"/>
          </a:p>
        </p:txBody>
      </p:sp>
      <p:sp>
        <p:nvSpPr>
          <p:cNvPr id="21" name="Контейнер за долния колонтитул 20"/>
          <p:cNvSpPr>
            <a:spLocks noGrp="1"/>
          </p:cNvSpPr>
          <p:nvPr>
            <p:ph type="ftr" sz="quarter" idx="12"/>
          </p:nvPr>
        </p:nvSpPr>
        <p:spPr/>
        <p:txBody>
          <a:bodyPr rtlCol="0"/>
          <a:lstStyle/>
          <a:p>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аво съединение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Контейнер за заглавие 21"/>
          <p:cNvSpPr>
            <a:spLocks noGrp="1"/>
          </p:cNvSpPr>
          <p:nvPr>
            <p:ph type="title"/>
          </p:nvPr>
        </p:nvSpPr>
        <p:spPr>
          <a:xfrm>
            <a:off x="457200" y="274638"/>
            <a:ext cx="7467600" cy="1143000"/>
          </a:xfrm>
          <a:prstGeom prst="rect">
            <a:avLst/>
          </a:prstGeom>
        </p:spPr>
        <p:txBody>
          <a:bodyPr vert="horz" anchor="b">
            <a:normAutofit/>
          </a:bodyPr>
          <a:lstStyle/>
          <a:p>
            <a:r>
              <a:rPr kumimoji="0" lang="bg-BG" smtClean="0"/>
              <a:t>Щракнете, за да редактирате стила на заглавието в образеца</a:t>
            </a:r>
            <a:endParaRPr kumimoji="0" lang="en-US"/>
          </a:p>
        </p:txBody>
      </p:sp>
      <p:sp>
        <p:nvSpPr>
          <p:cNvPr id="13" name="Текстов контейне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bg-BG" smtClean="0"/>
              <a:t>Щракн., за да ред. стил на загл. в обр.</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4" name="Контейнер за 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5731DD6-3FA5-4683-BA0D-079A017F154A}" type="datetimeFigureOut">
              <a:rPr lang="bg-BG" smtClean="0"/>
              <a:pPr/>
              <a:t>10.10.2016 г.</a:t>
            </a:fld>
            <a:endParaRPr lang="bg-BG"/>
          </a:p>
        </p:txBody>
      </p:sp>
      <p:sp>
        <p:nvSpPr>
          <p:cNvPr id="3" name="Контейнер за долния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bg-BG"/>
          </a:p>
        </p:txBody>
      </p:sp>
      <p:sp>
        <p:nvSpPr>
          <p:cNvPr id="7" name="Право съединение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аво съединение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авоъгъл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Контейнер за номер на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D79AFBC-D376-4E06-8610-0DF21F37025E}"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visitcumbria.com/amb/bowness-on-windermer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youtu.be/PF7x0Xgpc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195736" y="2852936"/>
            <a:ext cx="6172200" cy="2686450"/>
          </a:xfrm>
          <a:ln>
            <a:solidFill>
              <a:schemeClr val="accent3"/>
            </a:solidFill>
          </a:ln>
        </p:spPr>
        <p:txBody>
          <a:bodyPr>
            <a:normAutofit fontScale="90000"/>
          </a:bodyPr>
          <a:lstStyle/>
          <a:p>
            <a:pPr algn="ctr"/>
            <a:r>
              <a:rPr lang="bg-BG" dirty="0" smtClean="0">
                <a:solidFill>
                  <a:schemeClr val="accent3">
                    <a:lumMod val="50000"/>
                  </a:schemeClr>
                </a:solidFill>
              </a:rPr>
              <a:t>„Новите предизвикателства в професията на началния учител“</a:t>
            </a:r>
            <a:br>
              <a:rPr lang="bg-BG" dirty="0" smtClean="0">
                <a:solidFill>
                  <a:schemeClr val="accent3">
                    <a:lumMod val="50000"/>
                  </a:schemeClr>
                </a:solidFill>
              </a:rPr>
            </a:br>
            <a:r>
              <a:rPr lang="ru-RU" sz="2200" dirty="0">
                <a:solidFill>
                  <a:schemeClr val="accent3">
                    <a:lumMod val="50000"/>
                  </a:schemeClr>
                </a:solidFill>
              </a:rPr>
              <a:t>№216 -</a:t>
            </a:r>
            <a:r>
              <a:rPr lang="ru-RU" sz="2200" dirty="0" smtClean="0">
                <a:solidFill>
                  <a:schemeClr val="accent3">
                    <a:lumMod val="50000"/>
                  </a:schemeClr>
                </a:solidFill>
              </a:rPr>
              <a:t>1-BG01-КА101-023065</a:t>
            </a:r>
            <a:r>
              <a:rPr lang="ru-RU" sz="2200" dirty="0">
                <a:solidFill>
                  <a:schemeClr val="accent3">
                    <a:lumMod val="50000"/>
                  </a:schemeClr>
                </a:solidFill>
              </a:rPr>
              <a:t/>
            </a:r>
            <a:br>
              <a:rPr lang="ru-RU" sz="2200" dirty="0">
                <a:solidFill>
                  <a:schemeClr val="accent3">
                    <a:lumMod val="50000"/>
                  </a:schemeClr>
                </a:solidFill>
              </a:rPr>
            </a:br>
            <a:r>
              <a:rPr lang="ru-RU" sz="1800" dirty="0" err="1">
                <a:solidFill>
                  <a:schemeClr val="accent3">
                    <a:lumMod val="50000"/>
                  </a:schemeClr>
                </a:solidFill>
              </a:rPr>
              <a:t>Ключова</a:t>
            </a:r>
            <a:r>
              <a:rPr lang="ru-RU" sz="1800" dirty="0">
                <a:solidFill>
                  <a:schemeClr val="accent3">
                    <a:lumMod val="50000"/>
                  </a:schemeClr>
                </a:solidFill>
              </a:rPr>
              <a:t> </a:t>
            </a:r>
            <a:r>
              <a:rPr lang="ru-RU" sz="1800" dirty="0" err="1">
                <a:solidFill>
                  <a:schemeClr val="accent3">
                    <a:lumMod val="50000"/>
                  </a:schemeClr>
                </a:solidFill>
              </a:rPr>
              <a:t>дейност</a:t>
            </a:r>
            <a:r>
              <a:rPr lang="ru-RU" sz="1800" dirty="0">
                <a:solidFill>
                  <a:schemeClr val="accent3">
                    <a:lumMod val="50000"/>
                  </a:schemeClr>
                </a:solidFill>
              </a:rPr>
              <a:t> 1,  “</a:t>
            </a:r>
            <a:r>
              <a:rPr lang="ru-RU" sz="1800" dirty="0" err="1">
                <a:solidFill>
                  <a:schemeClr val="accent3">
                    <a:lumMod val="50000"/>
                  </a:schemeClr>
                </a:solidFill>
              </a:rPr>
              <a:t>Образователна</a:t>
            </a:r>
            <a:r>
              <a:rPr lang="ru-RU" sz="1800" dirty="0">
                <a:solidFill>
                  <a:schemeClr val="accent3">
                    <a:lumMod val="50000"/>
                  </a:schemeClr>
                </a:solidFill>
              </a:rPr>
              <a:t> </a:t>
            </a:r>
            <a:r>
              <a:rPr lang="ru-RU" sz="1800" dirty="0" err="1">
                <a:solidFill>
                  <a:schemeClr val="accent3">
                    <a:lumMod val="50000"/>
                  </a:schemeClr>
                </a:solidFill>
              </a:rPr>
              <a:t>мобилност</a:t>
            </a:r>
            <a:r>
              <a:rPr lang="ru-RU" sz="1800" dirty="0">
                <a:solidFill>
                  <a:schemeClr val="accent3">
                    <a:lumMod val="50000"/>
                  </a:schemeClr>
                </a:solidFill>
              </a:rPr>
              <a:t> за </a:t>
            </a:r>
            <a:r>
              <a:rPr lang="ru-RU" sz="1800" dirty="0" err="1">
                <a:solidFill>
                  <a:schemeClr val="accent3">
                    <a:lumMod val="50000"/>
                  </a:schemeClr>
                </a:solidFill>
              </a:rPr>
              <a:t>граждани</a:t>
            </a:r>
            <a:r>
              <a:rPr lang="ru-RU" sz="1800" dirty="0">
                <a:solidFill>
                  <a:schemeClr val="accent3">
                    <a:lumMod val="50000"/>
                  </a:schemeClr>
                </a:solidFill>
              </a:rPr>
              <a:t>“,сектор «</a:t>
            </a:r>
            <a:r>
              <a:rPr lang="ru-RU" sz="1800" dirty="0" err="1">
                <a:solidFill>
                  <a:schemeClr val="accent3">
                    <a:lumMod val="50000"/>
                  </a:schemeClr>
                </a:solidFill>
              </a:rPr>
              <a:t>Училищно</a:t>
            </a:r>
            <a:r>
              <a:rPr lang="ru-RU" sz="1800" dirty="0">
                <a:solidFill>
                  <a:schemeClr val="accent3">
                    <a:lumMod val="50000"/>
                  </a:schemeClr>
                </a:solidFill>
              </a:rPr>
              <a:t> образование»</a:t>
            </a:r>
            <a:r>
              <a:rPr lang="ru-RU" dirty="0">
                <a:solidFill>
                  <a:schemeClr val="accent3">
                    <a:lumMod val="50000"/>
                  </a:schemeClr>
                </a:solidFill>
              </a:rPr>
              <a:t/>
            </a:r>
            <a:br>
              <a:rPr lang="ru-RU" dirty="0">
                <a:solidFill>
                  <a:schemeClr val="accent3">
                    <a:lumMod val="50000"/>
                  </a:schemeClr>
                </a:solidFill>
              </a:rPr>
            </a:br>
            <a:endParaRPr lang="bg-BG" dirty="0">
              <a:solidFill>
                <a:schemeClr val="accent3">
                  <a:lumMod val="50000"/>
                </a:schemeClr>
              </a:solidFill>
            </a:endParaRPr>
          </a:p>
        </p:txBody>
      </p:sp>
      <p:sp>
        <p:nvSpPr>
          <p:cNvPr id="3" name="Подзаглавие 2"/>
          <p:cNvSpPr>
            <a:spLocks noGrp="1"/>
          </p:cNvSpPr>
          <p:nvPr>
            <p:ph type="subTitle" idx="1"/>
          </p:nvPr>
        </p:nvSpPr>
        <p:spPr>
          <a:xfrm>
            <a:off x="1735979" y="1628800"/>
            <a:ext cx="6953817" cy="1080120"/>
          </a:xfrm>
          <a:solidFill>
            <a:schemeClr val="accent1">
              <a:lumMod val="60000"/>
              <a:lumOff val="40000"/>
            </a:schemeClr>
          </a:solidFill>
          <a:ln>
            <a:solidFill>
              <a:schemeClr val="accent3"/>
            </a:solidFill>
          </a:ln>
        </p:spPr>
        <p:txBody>
          <a:bodyPr>
            <a:normAutofit/>
          </a:bodyPr>
          <a:lstStyle/>
          <a:p>
            <a:pPr algn="ctr"/>
            <a:r>
              <a:rPr lang="ru-RU" sz="2800" dirty="0" err="1" smtClean="0">
                <a:solidFill>
                  <a:schemeClr val="accent3">
                    <a:lumMod val="50000"/>
                  </a:schemeClr>
                </a:solidFill>
              </a:rPr>
              <a:t>Начално</a:t>
            </a:r>
            <a:r>
              <a:rPr lang="ru-RU" sz="2800" dirty="0" smtClean="0">
                <a:solidFill>
                  <a:schemeClr val="accent3">
                    <a:lumMod val="50000"/>
                  </a:schemeClr>
                </a:solidFill>
              </a:rPr>
              <a:t> училище «Отец </a:t>
            </a:r>
            <a:r>
              <a:rPr lang="ru-RU" sz="2800" dirty="0" err="1" smtClean="0">
                <a:solidFill>
                  <a:schemeClr val="accent3">
                    <a:lumMod val="50000"/>
                  </a:schemeClr>
                </a:solidFill>
              </a:rPr>
              <a:t>Паисий</a:t>
            </a:r>
            <a:r>
              <a:rPr lang="ru-RU" sz="2800" dirty="0" smtClean="0">
                <a:solidFill>
                  <a:schemeClr val="accent3">
                    <a:lumMod val="50000"/>
                  </a:schemeClr>
                </a:solidFill>
              </a:rPr>
              <a:t>»</a:t>
            </a:r>
          </a:p>
          <a:p>
            <a:pPr algn="ctr"/>
            <a:r>
              <a:rPr lang="ru-RU" sz="2800" dirty="0">
                <a:solidFill>
                  <a:schemeClr val="accent3">
                    <a:lumMod val="50000"/>
                  </a:schemeClr>
                </a:solidFill>
              </a:rPr>
              <a:t>г</a:t>
            </a:r>
            <a:r>
              <a:rPr lang="ru-RU" sz="2800" dirty="0" smtClean="0">
                <a:solidFill>
                  <a:schemeClr val="accent3">
                    <a:lumMod val="50000"/>
                  </a:schemeClr>
                </a:solidFill>
              </a:rPr>
              <a:t>р. </a:t>
            </a:r>
            <a:r>
              <a:rPr lang="ru-RU" sz="2800" dirty="0" err="1" smtClean="0">
                <a:solidFill>
                  <a:schemeClr val="accent3">
                    <a:lumMod val="50000"/>
                  </a:schemeClr>
                </a:solidFill>
              </a:rPr>
              <a:t>Харманли</a:t>
            </a:r>
            <a:endParaRPr lang="ru-RU" sz="2800" dirty="0" smtClean="0">
              <a:solidFill>
                <a:schemeClr val="accent3">
                  <a:lumMod val="50000"/>
                </a:schemeClr>
              </a:solidFill>
            </a:endParaRPr>
          </a:p>
          <a:p>
            <a:pPr algn="ctr"/>
            <a:endParaRPr lang="ru-RU" dirty="0">
              <a:solidFill>
                <a:schemeClr val="accent3">
                  <a:lumMod val="50000"/>
                </a:schemeClr>
              </a:solidFill>
            </a:endParaRPr>
          </a:p>
          <a:p>
            <a:pPr algn="ctr"/>
            <a:endParaRPr lang="bg-BG" dirty="0" smtClean="0">
              <a:solidFill>
                <a:schemeClr val="accent3">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4264"/>
            <a:ext cx="2808311" cy="865823"/>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4252"/>
            <a:ext cx="3115334" cy="1325845"/>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48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928662" y="1071546"/>
            <a:ext cx="7358114" cy="4401205"/>
          </a:xfrm>
          <a:prstGeom prst="rect">
            <a:avLst/>
          </a:prstGeom>
          <a:solidFill>
            <a:schemeClr val="accent1">
              <a:lumMod val="60000"/>
              <a:lumOff val="40000"/>
            </a:schemeClr>
          </a:solidFill>
          <a:ln>
            <a:solidFill>
              <a:schemeClr val="accent3"/>
            </a:solidFill>
          </a:ln>
        </p:spPr>
        <p:txBody>
          <a:bodyPr wrap="square">
            <a:spAutoFit/>
          </a:bodyPr>
          <a:lstStyle/>
          <a:p>
            <a:r>
              <a:rPr lang="en-US" sz="4000" i="1" dirty="0" smtClean="0"/>
              <a:t>Windermere</a:t>
            </a:r>
            <a:r>
              <a:rPr lang="en-US" sz="4000" dirty="0" smtClean="0"/>
              <a:t> is the largest natural lake in England.</a:t>
            </a:r>
          </a:p>
          <a:p>
            <a:r>
              <a:rPr lang="en-US" sz="4000" dirty="0" smtClean="0">
                <a:hlinkClick r:id="rId2"/>
              </a:rPr>
              <a:t>Bowness-on Windermere</a:t>
            </a:r>
            <a:r>
              <a:rPr lang="en-US" sz="4000" dirty="0" smtClean="0"/>
              <a:t> –is an excellent centre for boating activities and climbing up the hills.</a:t>
            </a:r>
          </a:p>
          <a:p>
            <a:endParaRPr lang="bg-BG"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395536" y="570887"/>
            <a:ext cx="8208912" cy="4832092"/>
          </a:xfrm>
          <a:prstGeom prst="rect">
            <a:avLst/>
          </a:prstGeom>
          <a:solidFill>
            <a:schemeClr val="accent1">
              <a:lumMod val="60000"/>
              <a:lumOff val="40000"/>
            </a:schemeClr>
          </a:solidFill>
          <a:ln>
            <a:solidFill>
              <a:schemeClr val="accent3">
                <a:lumMod val="75000"/>
              </a:schemeClr>
            </a:solidFill>
          </a:ln>
        </p:spPr>
        <p:txBody>
          <a:bodyPr wrap="square">
            <a:spAutoFit/>
          </a:bodyPr>
          <a:lstStyle/>
          <a:p>
            <a:r>
              <a:rPr lang="en-US" sz="2800" dirty="0" smtClean="0"/>
              <a:t>After visiting the recommended </a:t>
            </a:r>
            <a:r>
              <a:rPr lang="en-US" sz="2800" dirty="0"/>
              <a:t>link </a:t>
            </a:r>
            <a:r>
              <a:rPr lang="en-US" sz="2800" dirty="0" smtClean="0"/>
              <a:t>/Bowness-on Windermere/ answer the questions:</a:t>
            </a:r>
          </a:p>
          <a:p>
            <a:r>
              <a:rPr lang="en-US" sz="3600" dirty="0" smtClean="0"/>
              <a:t>1. What   nature can you see in these area?</a:t>
            </a:r>
          </a:p>
          <a:p>
            <a:r>
              <a:rPr lang="en-US" sz="3600" dirty="0" smtClean="0"/>
              <a:t>2. How can you enjoy the beauties of nature:</a:t>
            </a:r>
          </a:p>
          <a:p>
            <a:r>
              <a:rPr lang="en-US" sz="3600" dirty="0" smtClean="0"/>
              <a:t>-walking</a:t>
            </a:r>
          </a:p>
          <a:p>
            <a:r>
              <a:rPr lang="en-US" sz="3600" dirty="0" smtClean="0"/>
              <a:t>-what else?</a:t>
            </a:r>
          </a:p>
          <a:p>
            <a:r>
              <a:rPr lang="en-US" sz="3600" dirty="0"/>
              <a:t>Bowness-on Windermere</a:t>
            </a:r>
            <a:endParaRPr lang="bg-BG"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solidFill>
            <a:schemeClr val="accent3">
              <a:lumMod val="20000"/>
              <a:lumOff val="80000"/>
            </a:schemeClr>
          </a:solidFill>
          <a:ln>
            <a:solidFill>
              <a:schemeClr val="accent3"/>
            </a:solidFill>
          </a:ln>
        </p:spPr>
        <p:txBody>
          <a:bodyPr/>
          <a:lstStyle/>
          <a:p>
            <a:pPr algn="ctr"/>
            <a:r>
              <a:rPr lang="en-US" dirty="0"/>
              <a:t>Field Project:</a:t>
            </a:r>
            <a:br>
              <a:rPr lang="en-US" dirty="0"/>
            </a:br>
            <a:r>
              <a:rPr lang="en-US" dirty="0"/>
              <a:t>Leeds </a:t>
            </a:r>
            <a:r>
              <a:rPr lang="en-US" dirty="0" smtClean="0"/>
              <a:t>City Museum</a:t>
            </a:r>
            <a:endParaRPr lang="bg-BG" dirty="0"/>
          </a:p>
        </p:txBody>
      </p:sp>
      <p:pic>
        <p:nvPicPr>
          <p:cNvPr id="7" name="Контейнер за съдържание 6" descr="city.jpg"/>
          <p:cNvPicPr>
            <a:picLocks noGrp="1" noChangeAspect="1"/>
          </p:cNvPicPr>
          <p:nvPr>
            <p:ph sz="quarter" idx="2"/>
          </p:nvPr>
        </p:nvPicPr>
        <p:blipFill>
          <a:blip r:embed="rId2" cstate="print"/>
          <a:stretch>
            <a:fillRect/>
          </a:stretch>
        </p:blipFill>
        <p:spPr>
          <a:xfrm>
            <a:off x="571472" y="1571612"/>
            <a:ext cx="4378506" cy="4786346"/>
          </a:xfrm>
        </p:spPr>
      </p:pic>
      <p:pic>
        <p:nvPicPr>
          <p:cNvPr id="8" name="Контейнер за съдържание 7" descr="DSC_0587.JPG"/>
          <p:cNvPicPr>
            <a:picLocks noGrp="1" noChangeAspect="1"/>
          </p:cNvPicPr>
          <p:nvPr>
            <p:ph sz="quarter" idx="4"/>
          </p:nvPr>
        </p:nvPicPr>
        <p:blipFill>
          <a:blip r:embed="rId3" cstate="print"/>
          <a:stretch>
            <a:fillRect/>
          </a:stretch>
        </p:blipFill>
        <p:spPr>
          <a:xfrm>
            <a:off x="5000628" y="1571612"/>
            <a:ext cx="2828930" cy="4786346"/>
          </a:xfrm>
        </p:spPr>
      </p:pic>
      <p:sp>
        <p:nvSpPr>
          <p:cNvPr id="5" name="Текстов контейнер 4"/>
          <p:cNvSpPr>
            <a:spLocks noGrp="1"/>
          </p:cNvSpPr>
          <p:nvPr>
            <p:ph type="body" sz="quarter" idx="1"/>
          </p:nvPr>
        </p:nvSpPr>
        <p:spPr/>
        <p:txBody>
          <a:bodyPr/>
          <a:lstStyle/>
          <a:p>
            <a:r>
              <a:rPr lang="en-US" dirty="0" smtClean="0"/>
              <a:t>.</a:t>
            </a:r>
            <a:endParaRPr lang="bg-BG" b="0" dirty="0"/>
          </a:p>
        </p:txBody>
      </p:sp>
      <p:sp>
        <p:nvSpPr>
          <p:cNvPr id="6" name="Текстов контейнер 5"/>
          <p:cNvSpPr>
            <a:spLocks noGrp="1"/>
          </p:cNvSpPr>
          <p:nvPr>
            <p:ph type="body" sz="quarter" idx="3"/>
          </p:nvPr>
        </p:nvSpPr>
        <p:spPr/>
        <p:txBody>
          <a:bodyPr/>
          <a:lstStyle/>
          <a:p>
            <a:r>
              <a:rPr lang="en-US" dirty="0" smtClean="0"/>
              <a:t>.</a:t>
            </a:r>
            <a:endParaRPr lang="bg-B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99592" y="404664"/>
            <a:ext cx="7467600" cy="1143000"/>
          </a:xfrm>
          <a:solidFill>
            <a:schemeClr val="accent1">
              <a:lumMod val="60000"/>
              <a:lumOff val="40000"/>
            </a:schemeClr>
          </a:solidFill>
          <a:ln>
            <a:solidFill>
              <a:schemeClr val="accent3"/>
            </a:solidFill>
          </a:ln>
        </p:spPr>
        <p:txBody>
          <a:bodyPr>
            <a:normAutofit fontScale="90000"/>
          </a:bodyPr>
          <a:lstStyle/>
          <a:p>
            <a:pPr algn="ctr"/>
            <a:r>
              <a:rPr lang="en-US" dirty="0" smtClean="0"/>
              <a:t> exhibits vary but they are mainly made up of exhibits from Leeds' history.</a:t>
            </a:r>
            <a:endParaRPr lang="bg-BG" b="1" dirty="0"/>
          </a:p>
        </p:txBody>
      </p:sp>
      <p:pic>
        <p:nvPicPr>
          <p:cNvPr id="5" name="Контейнер за съдържание 4" descr="DSC_0592.JPG"/>
          <p:cNvPicPr>
            <a:picLocks noGrp="1" noChangeAspect="1"/>
          </p:cNvPicPr>
          <p:nvPr>
            <p:ph sz="quarter" idx="1"/>
          </p:nvPr>
        </p:nvPicPr>
        <p:blipFill>
          <a:blip r:embed="rId2" cstate="print"/>
          <a:stretch>
            <a:fillRect/>
          </a:stretch>
        </p:blipFill>
        <p:spPr>
          <a:xfrm rot="5400000">
            <a:off x="87279" y="2555870"/>
            <a:ext cx="4897475" cy="3071834"/>
          </a:xfrm>
        </p:spPr>
      </p:pic>
      <p:pic>
        <p:nvPicPr>
          <p:cNvPr id="6" name="Контейнер за съдържание 5" descr="DSC_0595.JPG"/>
          <p:cNvPicPr>
            <a:picLocks noGrp="1" noChangeAspect="1"/>
          </p:cNvPicPr>
          <p:nvPr>
            <p:ph sz="quarter" idx="2"/>
          </p:nvPr>
        </p:nvPicPr>
        <p:blipFill>
          <a:blip r:embed="rId3" cstate="print"/>
          <a:stretch>
            <a:fillRect/>
          </a:stretch>
        </p:blipFill>
        <p:spPr>
          <a:xfrm>
            <a:off x="4714876" y="1595426"/>
            <a:ext cx="3500462" cy="497684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31" y="260648"/>
            <a:ext cx="8352928" cy="62646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64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496944" cy="6372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62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000100" y="188640"/>
            <a:ext cx="7467600" cy="2448272"/>
          </a:xfrm>
          <a:solidFill>
            <a:schemeClr val="accent1">
              <a:lumMod val="60000"/>
              <a:lumOff val="40000"/>
            </a:schemeClr>
          </a:solidFill>
          <a:ln>
            <a:solidFill>
              <a:schemeClr val="accent3"/>
            </a:solidFill>
          </a:ln>
        </p:spPr>
        <p:txBody>
          <a:bodyPr>
            <a:normAutofit fontScale="90000"/>
          </a:bodyPr>
          <a:lstStyle/>
          <a:p>
            <a:pPr algn="ctr"/>
            <a:r>
              <a:rPr lang="en-US" dirty="0" smtClean="0">
                <a:hlinkClick r:id="rId2"/>
              </a:rPr>
              <a:t>https</a:t>
            </a:r>
            <a:r>
              <a:rPr lang="en-US" dirty="0">
                <a:hlinkClick r:id="rId2"/>
              </a:rPr>
              <a:t>://</a:t>
            </a:r>
            <a:r>
              <a:rPr lang="en-US" dirty="0" smtClean="0">
                <a:hlinkClick r:id="rId2"/>
              </a:rPr>
              <a:t>youtu.be/PF7x0Xgpcrg</a:t>
            </a:r>
            <a:r>
              <a:rPr lang="en-US" dirty="0" smtClean="0"/>
              <a:t/>
            </a:r>
            <a:br>
              <a:rPr lang="en-US" dirty="0" smtClean="0"/>
            </a:br>
            <a:r>
              <a:rPr lang="en-US" dirty="0" smtClean="0"/>
              <a:t>1. Make a virtual tour in Leeds Museum</a:t>
            </a:r>
            <a:br>
              <a:rPr lang="en-US" dirty="0" smtClean="0"/>
            </a:br>
            <a:r>
              <a:rPr lang="en-US" dirty="0" smtClean="0"/>
              <a:t>2. Discuss what you have seen during the </a:t>
            </a:r>
            <a:r>
              <a:rPr lang="en-US" dirty="0"/>
              <a:t>video</a:t>
            </a:r>
            <a:br>
              <a:rPr lang="en-US" dirty="0"/>
            </a:br>
            <a:r>
              <a:rPr lang="en-US" dirty="0"/>
              <a:t/>
            </a:r>
            <a:br>
              <a:rPr lang="en-US" dirty="0"/>
            </a:br>
            <a:endParaRPr lang="bg-BG" dirty="0"/>
          </a:p>
        </p:txBody>
      </p:sp>
      <p:sp>
        <p:nvSpPr>
          <p:cNvPr id="3" name="Контейнер за съдържание 2"/>
          <p:cNvSpPr>
            <a:spLocks noGrp="1"/>
          </p:cNvSpPr>
          <p:nvPr>
            <p:ph sz="quarter" idx="1"/>
          </p:nvPr>
        </p:nvSpPr>
        <p:spPr>
          <a:xfrm>
            <a:off x="2051720" y="692696"/>
            <a:ext cx="5538774" cy="785818"/>
          </a:xfrm>
        </p:spPr>
        <p:txBody>
          <a:bodyPr/>
          <a:lstStyle/>
          <a:p>
            <a:pPr marL="0" indent="0">
              <a:buNone/>
            </a:pPr>
            <a:r>
              <a:rPr lang="en-US" dirty="0"/>
              <a:t>.</a:t>
            </a:r>
            <a:endParaRPr lang="en-US" dirty="0" smtClean="0"/>
          </a:p>
          <a:p>
            <a:endParaRPr lang="bg-BG" dirty="0"/>
          </a:p>
        </p:txBody>
      </p:sp>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90" y="1716296"/>
            <a:ext cx="7472242" cy="4809047"/>
          </a:xfrm>
          <a:prstGeom prst="rect">
            <a:avLst/>
          </a:prstGeom>
          <a:ln>
            <a:solidFill>
              <a:srgbClr val="C0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7715200" cy="1143000"/>
          </a:xfrm>
          <a:solidFill>
            <a:schemeClr val="accent1">
              <a:lumMod val="60000"/>
              <a:lumOff val="40000"/>
            </a:schemeClr>
          </a:solidFill>
          <a:ln>
            <a:solidFill>
              <a:schemeClr val="accent3"/>
            </a:solidFill>
          </a:ln>
        </p:spPr>
        <p:txBody>
          <a:bodyPr/>
          <a:lstStyle/>
          <a:p>
            <a:pPr algn="ctr"/>
            <a:r>
              <a:rPr lang="en-US" dirty="0"/>
              <a:t>Field Project:</a:t>
            </a:r>
            <a:br>
              <a:rPr lang="en-US" dirty="0"/>
            </a:br>
            <a:r>
              <a:rPr lang="en-US" dirty="0"/>
              <a:t>Henry </a:t>
            </a:r>
            <a:r>
              <a:rPr lang="en-US" dirty="0" smtClean="0"/>
              <a:t>Moore Institute</a:t>
            </a:r>
            <a:endParaRPr lang="bg-BG" dirty="0"/>
          </a:p>
        </p:txBody>
      </p:sp>
      <p:pic>
        <p:nvPicPr>
          <p:cNvPr id="8" name="Контейнер за съдържание 7" descr="henry1.jpg"/>
          <p:cNvPicPr>
            <a:picLocks noGrp="1" noChangeAspect="1"/>
          </p:cNvPicPr>
          <p:nvPr>
            <p:ph sz="quarter" idx="2"/>
          </p:nvPr>
        </p:nvPicPr>
        <p:blipFill>
          <a:blip r:embed="rId2" cstate="print"/>
          <a:stretch>
            <a:fillRect/>
          </a:stretch>
        </p:blipFill>
        <p:spPr>
          <a:xfrm>
            <a:off x="500034" y="2857496"/>
            <a:ext cx="3576319" cy="3000396"/>
          </a:xfrm>
        </p:spPr>
      </p:pic>
      <p:sp>
        <p:nvSpPr>
          <p:cNvPr id="5" name="Текстов контейнер 4"/>
          <p:cNvSpPr>
            <a:spLocks noGrp="1"/>
          </p:cNvSpPr>
          <p:nvPr>
            <p:ph type="body" sz="quarter" idx="1"/>
          </p:nvPr>
        </p:nvSpPr>
        <p:spPr/>
        <p:txBody>
          <a:bodyPr/>
          <a:lstStyle/>
          <a:p>
            <a:pPr algn="ctr"/>
            <a:r>
              <a:rPr lang="en-US" dirty="0" err="1" smtClean="0"/>
              <a:t>Sclupture</a:t>
            </a:r>
            <a:r>
              <a:rPr lang="en-US" dirty="0" smtClean="0"/>
              <a:t> and Prosthetics</a:t>
            </a:r>
            <a:endParaRPr lang="bg-BG" dirty="0"/>
          </a:p>
        </p:txBody>
      </p:sp>
      <p:sp>
        <p:nvSpPr>
          <p:cNvPr id="6" name="Текстов контейнер 5"/>
          <p:cNvSpPr>
            <a:spLocks noGrp="1"/>
          </p:cNvSpPr>
          <p:nvPr>
            <p:ph type="body" sz="quarter" idx="3"/>
          </p:nvPr>
        </p:nvSpPr>
        <p:spPr/>
        <p:txBody>
          <a:bodyPr/>
          <a:lstStyle/>
          <a:p>
            <a:pPr algn="ctr"/>
            <a:r>
              <a:rPr lang="en-US" dirty="0" smtClean="0"/>
              <a:t>Research Library and Archive</a:t>
            </a:r>
            <a:endParaRPr lang="bg-BG" dirty="0"/>
          </a:p>
        </p:txBody>
      </p:sp>
      <p:pic>
        <p:nvPicPr>
          <p:cNvPr id="10" name="Контейнер за съдържание 9" descr="henry2.jpg"/>
          <p:cNvPicPr>
            <a:picLocks noGrp="1" noChangeAspect="1"/>
          </p:cNvPicPr>
          <p:nvPr>
            <p:ph sz="quarter" idx="4"/>
          </p:nvPr>
        </p:nvPicPr>
        <p:blipFill>
          <a:blip r:embed="rId3" cstate="print"/>
          <a:stretch>
            <a:fillRect/>
          </a:stretch>
        </p:blipFill>
        <p:spPr>
          <a:xfrm>
            <a:off x="4293302" y="2786058"/>
            <a:ext cx="3922036" cy="307183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rot="5400000">
            <a:off x="3208979" y="3363271"/>
            <a:ext cx="6309360" cy="131458"/>
          </a:xfrm>
        </p:spPr>
        <p:txBody>
          <a:bodyPr>
            <a:normAutofit fontScale="90000"/>
          </a:bodyPr>
          <a:lstStyle/>
          <a:p>
            <a:r>
              <a:rPr lang="en-US" dirty="0" smtClean="0"/>
              <a:t>=</a:t>
            </a:r>
            <a:endParaRPr lang="bg-BG" dirty="0"/>
          </a:p>
        </p:txBody>
      </p:sp>
      <p:sp>
        <p:nvSpPr>
          <p:cNvPr id="3" name="Текстов контейнер 2"/>
          <p:cNvSpPr>
            <a:spLocks noGrp="1"/>
          </p:cNvSpPr>
          <p:nvPr>
            <p:ph type="body" idx="2"/>
          </p:nvPr>
        </p:nvSpPr>
        <p:spPr>
          <a:xfrm>
            <a:off x="6300192" y="836712"/>
            <a:ext cx="2286016" cy="4392488"/>
          </a:xfrm>
          <a:solidFill>
            <a:schemeClr val="accent1">
              <a:lumMod val="60000"/>
              <a:lumOff val="40000"/>
            </a:schemeClr>
          </a:solidFill>
          <a:ln>
            <a:solidFill>
              <a:schemeClr val="accent3"/>
            </a:solidFill>
          </a:ln>
        </p:spPr>
        <p:txBody>
          <a:bodyPr>
            <a:normAutofit lnSpcReduction="10000"/>
          </a:bodyPr>
          <a:lstStyle/>
          <a:p>
            <a:endParaRPr lang="en-US" sz="2800" dirty="0" smtClean="0"/>
          </a:p>
          <a:p>
            <a:endParaRPr lang="en-US" sz="2800" dirty="0" smtClean="0"/>
          </a:p>
          <a:p>
            <a:r>
              <a:rPr lang="en-US" sz="2800" dirty="0" smtClean="0"/>
              <a:t>The Henry  Moore Institute is a world-</a:t>
            </a:r>
            <a:r>
              <a:rPr lang="en-US" sz="2800" dirty="0" err="1" smtClean="0"/>
              <a:t>recognised</a:t>
            </a:r>
            <a:r>
              <a:rPr lang="en-US" sz="2800" dirty="0" smtClean="0"/>
              <a:t> centre for the study of sculpture.</a:t>
            </a:r>
            <a:endParaRPr lang="bg-BG" sz="2800" dirty="0"/>
          </a:p>
        </p:txBody>
      </p:sp>
      <p:pic>
        <p:nvPicPr>
          <p:cNvPr id="7" name="Контейнер за съдържание 6" descr="DSC_0616.JPG"/>
          <p:cNvPicPr>
            <a:picLocks noGrp="1" noChangeAspect="1"/>
          </p:cNvPicPr>
          <p:nvPr>
            <p:ph sz="quarter" idx="1"/>
          </p:nvPr>
        </p:nvPicPr>
        <p:blipFill>
          <a:blip r:embed="rId2" cstate="print"/>
          <a:stretch>
            <a:fillRect/>
          </a:stretch>
        </p:blipFill>
        <p:spPr>
          <a:xfrm>
            <a:off x="285720" y="785794"/>
            <a:ext cx="5710238" cy="5214973"/>
          </a:xfrm>
          <a:ln>
            <a:solidFill>
              <a:schemeClr val="accent3"/>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123727" y="332656"/>
            <a:ext cx="6470111" cy="1440160"/>
          </a:xfrm>
          <a:solidFill>
            <a:schemeClr val="accent1">
              <a:lumMod val="60000"/>
              <a:lumOff val="40000"/>
            </a:schemeClr>
          </a:solidFill>
          <a:ln>
            <a:solidFill>
              <a:schemeClr val="accent3"/>
            </a:solidFill>
          </a:ln>
        </p:spPr>
        <p:txBody>
          <a:bodyPr>
            <a:noAutofit/>
          </a:bodyPr>
          <a:lstStyle/>
          <a:p>
            <a:r>
              <a:rPr lang="en-US" sz="2400" dirty="0" smtClean="0"/>
              <a:t>1. Language development tasks on architecture and art</a:t>
            </a:r>
            <a:br>
              <a:rPr lang="en-US" sz="2400" dirty="0" smtClean="0"/>
            </a:br>
            <a:r>
              <a:rPr lang="en-US" sz="2400" dirty="0" smtClean="0"/>
              <a:t>2. “Text attack” reading task</a:t>
            </a:r>
            <a:endParaRPr lang="bg-BG" sz="2400" dirty="0"/>
          </a:p>
        </p:txBody>
      </p:sp>
      <p:sp>
        <p:nvSpPr>
          <p:cNvPr id="3" name="Подзаглавие 2"/>
          <p:cNvSpPr>
            <a:spLocks noGrp="1"/>
          </p:cNvSpPr>
          <p:nvPr>
            <p:ph type="subTitle" idx="1"/>
          </p:nvPr>
        </p:nvSpPr>
        <p:spPr>
          <a:xfrm>
            <a:off x="2786050" y="5715016"/>
            <a:ext cx="5672150" cy="659906"/>
          </a:xfrm>
        </p:spPr>
        <p:txBody>
          <a:bodyPr/>
          <a:lstStyle/>
          <a:p>
            <a:r>
              <a:rPr lang="en-US" dirty="0" smtClean="0"/>
              <a:t> </a:t>
            </a:r>
            <a:endParaRPr lang="bg-BG"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16832"/>
            <a:ext cx="6470111" cy="4320480"/>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55576" y="2204864"/>
            <a:ext cx="7920880" cy="3456384"/>
          </a:xfrm>
          <a:solidFill>
            <a:schemeClr val="bg2">
              <a:lumMod val="90000"/>
            </a:schemeClr>
          </a:solidFill>
        </p:spPr>
        <p:txBody>
          <a:bodyPr>
            <a:normAutofit fontScale="90000"/>
          </a:bodyPr>
          <a:lstStyle/>
          <a:p>
            <a:r>
              <a:rPr lang="en-US" dirty="0"/>
              <a:t/>
            </a:r>
            <a:br>
              <a:rPr lang="en-US" dirty="0"/>
            </a:br>
            <a:r>
              <a:rPr lang="en-US" dirty="0" smtClean="0">
                <a:solidFill>
                  <a:schemeClr val="accent3"/>
                </a:solidFill>
              </a:rPr>
              <a:t>1. </a:t>
            </a:r>
            <a:r>
              <a:rPr lang="en-US" sz="3600" b="1" dirty="0" err="1" smtClean="0">
                <a:solidFill>
                  <a:schemeClr val="accent3"/>
                </a:solidFill>
              </a:rPr>
              <a:t>Petya</a:t>
            </a:r>
            <a:r>
              <a:rPr lang="en-US" sz="3600" b="1" dirty="0" smtClean="0">
                <a:solidFill>
                  <a:schemeClr val="accent3"/>
                </a:solidFill>
              </a:rPr>
              <a:t> </a:t>
            </a:r>
            <a:r>
              <a:rPr lang="en-US" sz="3600" b="1" dirty="0" err="1">
                <a:solidFill>
                  <a:schemeClr val="accent3"/>
                </a:solidFill>
              </a:rPr>
              <a:t>Petrova</a:t>
            </a:r>
            <a:r>
              <a:rPr lang="en-US" sz="3600" b="1" dirty="0">
                <a:solidFill>
                  <a:schemeClr val="accent3"/>
                </a:solidFill>
              </a:rPr>
              <a:t> </a:t>
            </a:r>
            <a:r>
              <a:rPr lang="en-US" sz="3600" b="1" dirty="0" err="1">
                <a:solidFill>
                  <a:schemeClr val="accent3"/>
                </a:solidFill>
              </a:rPr>
              <a:t>Dimova</a:t>
            </a:r>
            <a:r>
              <a:rPr lang="en-US" sz="3600" b="1" dirty="0">
                <a:solidFill>
                  <a:schemeClr val="accent3"/>
                </a:solidFill>
              </a:rPr>
              <a:t/>
            </a:r>
            <a:br>
              <a:rPr lang="en-US" sz="3600" b="1" dirty="0">
                <a:solidFill>
                  <a:schemeClr val="accent3"/>
                </a:solidFill>
              </a:rPr>
            </a:br>
            <a:r>
              <a:rPr lang="en-US" sz="3600" dirty="0">
                <a:solidFill>
                  <a:schemeClr val="accent3"/>
                </a:solidFill>
              </a:rPr>
              <a:t> </a:t>
            </a:r>
            <a:r>
              <a:rPr lang="en-US" sz="3600" dirty="0" smtClean="0">
                <a:solidFill>
                  <a:schemeClr val="accent3"/>
                </a:solidFill>
              </a:rPr>
              <a:t>         ICT </a:t>
            </a:r>
            <a:r>
              <a:rPr lang="en-US" sz="3600" dirty="0">
                <a:solidFill>
                  <a:schemeClr val="accent3"/>
                </a:solidFill>
              </a:rPr>
              <a:t>for teaching </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2. </a:t>
            </a:r>
            <a:r>
              <a:rPr lang="en-US" sz="3600" b="1" dirty="0" smtClean="0">
                <a:solidFill>
                  <a:schemeClr val="accent3"/>
                </a:solidFill>
              </a:rPr>
              <a:t>Galina </a:t>
            </a:r>
            <a:r>
              <a:rPr lang="en-US" sz="3600" b="1" dirty="0" err="1">
                <a:solidFill>
                  <a:schemeClr val="accent3"/>
                </a:solidFill>
              </a:rPr>
              <a:t>Atanasova</a:t>
            </a:r>
            <a:r>
              <a:rPr lang="en-US" sz="3600" b="1" dirty="0">
                <a:solidFill>
                  <a:schemeClr val="accent3"/>
                </a:solidFill>
              </a:rPr>
              <a:t> </a:t>
            </a:r>
            <a:r>
              <a:rPr lang="en-US" sz="3600" b="1" dirty="0" err="1">
                <a:solidFill>
                  <a:schemeClr val="accent3"/>
                </a:solidFill>
              </a:rPr>
              <a:t>Hristozova</a:t>
            </a:r>
            <a:r>
              <a:rPr lang="en-US" sz="3600" b="1" dirty="0">
                <a:solidFill>
                  <a:schemeClr val="accent3"/>
                </a:solidFill>
              </a:rPr>
              <a:t/>
            </a:r>
            <a:br>
              <a:rPr lang="en-US" sz="3600" b="1" dirty="0">
                <a:solidFill>
                  <a:schemeClr val="accent3"/>
                </a:solidFill>
              </a:rPr>
            </a:br>
            <a:r>
              <a:rPr lang="en-US" sz="3600" b="1" dirty="0" smtClean="0">
                <a:solidFill>
                  <a:schemeClr val="accent3"/>
                </a:solidFill>
              </a:rPr>
              <a:t>           </a:t>
            </a:r>
            <a:r>
              <a:rPr lang="en-US" sz="3600" dirty="0" smtClean="0">
                <a:solidFill>
                  <a:schemeClr val="accent3"/>
                </a:solidFill>
              </a:rPr>
              <a:t>English  </a:t>
            </a:r>
            <a:r>
              <a:rPr lang="en-US" sz="3600" dirty="0">
                <a:solidFill>
                  <a:schemeClr val="accent3"/>
                </a:solidFill>
              </a:rPr>
              <a:t>Methodology </a:t>
            </a:r>
            <a:r>
              <a:rPr lang="en-US" sz="3600" dirty="0" smtClean="0">
                <a:solidFill>
                  <a:schemeClr val="accent3"/>
                </a:solidFill>
              </a:rPr>
              <a:t>        21st century</a:t>
            </a:r>
            <a:r>
              <a:rPr lang="en-US" dirty="0">
                <a:solidFill>
                  <a:schemeClr val="accent3"/>
                </a:solidFill>
              </a:rPr>
              <a:t/>
            </a:r>
            <a:br>
              <a:rPr lang="en-US" dirty="0">
                <a:solidFill>
                  <a:schemeClr val="accent3"/>
                </a:solidFill>
              </a:rPr>
            </a:br>
            <a:endParaRPr lang="bg-BG" dirty="0">
              <a:solidFill>
                <a:schemeClr val="accent3"/>
              </a:solidFill>
            </a:endParaRPr>
          </a:p>
        </p:txBody>
      </p:sp>
      <p:sp>
        <p:nvSpPr>
          <p:cNvPr id="3" name="Контейнер за съдържание 2"/>
          <p:cNvSpPr>
            <a:spLocks noGrp="1"/>
          </p:cNvSpPr>
          <p:nvPr>
            <p:ph sz="quarter" idx="1"/>
          </p:nvPr>
        </p:nvSpPr>
        <p:spPr>
          <a:xfrm>
            <a:off x="755576" y="188640"/>
            <a:ext cx="7920880" cy="2088232"/>
          </a:xfrm>
          <a:solidFill>
            <a:schemeClr val="bg2">
              <a:lumMod val="90000"/>
            </a:schemeClr>
          </a:solidFill>
        </p:spPr>
        <p:txBody>
          <a:bodyPr>
            <a:normAutofit fontScale="25000" lnSpcReduction="20000"/>
          </a:bodyPr>
          <a:lstStyle/>
          <a:p>
            <a:pPr marL="0" indent="0" algn="ctr">
              <a:buNone/>
            </a:pPr>
            <a:endParaRPr lang="en-US" sz="3600" dirty="0" smtClean="0"/>
          </a:p>
          <a:p>
            <a:pPr marL="0" indent="0" algn="ctr">
              <a:buNone/>
            </a:pPr>
            <a:r>
              <a:rPr lang="en-US" sz="14400" dirty="0" smtClean="0">
                <a:solidFill>
                  <a:schemeClr val="accent3">
                    <a:lumMod val="75000"/>
                  </a:schemeClr>
                </a:solidFill>
                <a:latin typeface="Arial Black" panose="020B0A04020102020204" pitchFamily="34" charset="0"/>
              </a:rPr>
              <a:t>1-12 </a:t>
            </a:r>
            <a:r>
              <a:rPr lang="en-US" sz="14400" dirty="0">
                <a:solidFill>
                  <a:schemeClr val="accent3">
                    <a:lumMod val="75000"/>
                  </a:schemeClr>
                </a:solidFill>
                <a:latin typeface="Arial Black" panose="020B0A04020102020204" pitchFamily="34" charset="0"/>
              </a:rPr>
              <a:t>August, 2016</a:t>
            </a:r>
            <a:br>
              <a:rPr lang="en-US" sz="14400" dirty="0">
                <a:solidFill>
                  <a:schemeClr val="accent3">
                    <a:lumMod val="75000"/>
                  </a:schemeClr>
                </a:solidFill>
                <a:latin typeface="Arial Black" panose="020B0A04020102020204" pitchFamily="34" charset="0"/>
              </a:rPr>
            </a:br>
            <a:r>
              <a:rPr lang="en-US" sz="14400" dirty="0">
                <a:solidFill>
                  <a:schemeClr val="accent3">
                    <a:lumMod val="75000"/>
                  </a:schemeClr>
                </a:solidFill>
                <a:latin typeface="Arial Black" panose="020B0A04020102020204" pitchFamily="34" charset="0"/>
              </a:rPr>
              <a:t>at Centre of English </a:t>
            </a:r>
            <a:r>
              <a:rPr lang="en-US" sz="14400" dirty="0" smtClean="0">
                <a:solidFill>
                  <a:schemeClr val="accent3">
                    <a:lumMod val="75000"/>
                  </a:schemeClr>
                </a:solidFill>
                <a:latin typeface="Arial Black" panose="020B0A04020102020204" pitchFamily="34" charset="0"/>
              </a:rPr>
              <a:t>Studies/CES/</a:t>
            </a:r>
          </a:p>
          <a:p>
            <a:pPr marL="0" indent="0" algn="ctr">
              <a:buNone/>
            </a:pPr>
            <a:r>
              <a:rPr lang="en-US" sz="14400" dirty="0">
                <a:solidFill>
                  <a:schemeClr val="accent3">
                    <a:lumMod val="75000"/>
                  </a:schemeClr>
                </a:solidFill>
                <a:latin typeface="Arial Black" panose="020B0A04020102020204" pitchFamily="34" charset="0"/>
              </a:rPr>
              <a:t>Leeds, UK</a:t>
            </a:r>
          </a:p>
          <a:p>
            <a:pPr marL="0" indent="0" algn="ctr">
              <a:buNone/>
            </a:pPr>
            <a:r>
              <a:rPr lang="en-US" sz="5700" dirty="0"/>
              <a:t/>
            </a:r>
            <a:br>
              <a:rPr lang="en-US" sz="5700" dirty="0"/>
            </a:br>
            <a:endParaRPr lang="bg-BG" sz="5700" dirty="0"/>
          </a:p>
        </p:txBody>
      </p:sp>
    </p:spTree>
    <p:extLst>
      <p:ext uri="{BB962C8B-B14F-4D97-AF65-F5344CB8AC3E}">
        <p14:creationId xmlns:p14="http://schemas.microsoft.com/office/powerpoint/2010/main" val="237633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lstStyle/>
          <a:p>
            <a:r>
              <a:rPr lang="en-US" dirty="0" smtClean="0"/>
              <a:t>.</a:t>
            </a:r>
            <a:endParaRPr lang="bg-BG" dirty="0"/>
          </a:p>
        </p:txBody>
      </p:sp>
      <p:sp>
        <p:nvSpPr>
          <p:cNvPr id="3" name="Подзаглавие 2"/>
          <p:cNvSpPr>
            <a:spLocks noGrp="1"/>
          </p:cNvSpPr>
          <p:nvPr>
            <p:ph type="subTitle" idx="1"/>
          </p:nvPr>
        </p:nvSpPr>
        <p:spPr>
          <a:xfrm>
            <a:off x="2123728" y="3717032"/>
            <a:ext cx="6500858" cy="2571744"/>
          </a:xfrm>
          <a:solidFill>
            <a:schemeClr val="accent1">
              <a:lumMod val="60000"/>
              <a:lumOff val="40000"/>
            </a:schemeClr>
          </a:solidFill>
          <a:ln>
            <a:solidFill>
              <a:schemeClr val="accent3"/>
            </a:solidFill>
          </a:ln>
        </p:spPr>
        <p:txBody>
          <a:bodyPr>
            <a:normAutofit fontScale="77500" lnSpcReduction="20000"/>
          </a:bodyPr>
          <a:lstStyle/>
          <a:p>
            <a:pPr algn="ctr"/>
            <a:r>
              <a:rPr lang="en-US" sz="2800" dirty="0">
                <a:solidFill>
                  <a:schemeClr val="tx1"/>
                </a:solidFill>
              </a:rPr>
              <a:t>Centre of English Studies/CES/</a:t>
            </a:r>
          </a:p>
          <a:p>
            <a:pPr algn="ctr"/>
            <a:r>
              <a:rPr lang="en-US" sz="2800" dirty="0">
                <a:solidFill>
                  <a:schemeClr val="tx1"/>
                </a:solidFill>
              </a:rPr>
              <a:t>Leeds, </a:t>
            </a:r>
            <a:r>
              <a:rPr lang="en-US" sz="2800" dirty="0" smtClean="0">
                <a:solidFill>
                  <a:schemeClr val="tx1"/>
                </a:solidFill>
              </a:rPr>
              <a:t>UK</a:t>
            </a:r>
          </a:p>
          <a:p>
            <a:pPr algn="ctr"/>
            <a:r>
              <a:rPr lang="en-US" sz="2800" dirty="0">
                <a:solidFill>
                  <a:srgbClr val="C00000"/>
                </a:solidFill>
              </a:rPr>
              <a:t>English Matters is an educational </a:t>
            </a:r>
            <a:r>
              <a:rPr lang="en-US" sz="2800" dirty="0" smtClean="0">
                <a:solidFill>
                  <a:srgbClr val="C00000"/>
                </a:solidFill>
              </a:rPr>
              <a:t>center with </a:t>
            </a:r>
            <a:r>
              <a:rPr lang="en-US" sz="2800" dirty="0">
                <a:solidFill>
                  <a:srgbClr val="C00000"/>
                </a:solidFill>
              </a:rPr>
              <a:t>headquarters in Madrid. It offers courses in English and </a:t>
            </a:r>
            <a:r>
              <a:rPr lang="en-US" sz="2800" dirty="0" smtClean="0">
                <a:solidFill>
                  <a:srgbClr val="C00000"/>
                </a:solidFill>
              </a:rPr>
              <a:t>ICT </a:t>
            </a:r>
            <a:r>
              <a:rPr lang="en-US" sz="2800" dirty="0">
                <a:solidFill>
                  <a:srgbClr val="C00000"/>
                </a:solidFill>
              </a:rPr>
              <a:t>for students and teachers in England, Ireland, Spain, Finland and Germany. It works with </a:t>
            </a:r>
            <a:r>
              <a:rPr lang="en-US" sz="2800" dirty="0" smtClean="0">
                <a:solidFill>
                  <a:srgbClr val="C00000"/>
                </a:solidFill>
              </a:rPr>
              <a:t>schools on Erasmus+.</a:t>
            </a:r>
          </a:p>
        </p:txBody>
      </p:sp>
      <p:pic>
        <p:nvPicPr>
          <p:cNvPr id="4" name="Picture 4" descr="Резултат с изображение за CES , Leeds"/>
          <p:cNvPicPr>
            <a:picLocks noChangeAspect="1" noChangeArrowheads="1"/>
          </p:cNvPicPr>
          <p:nvPr/>
        </p:nvPicPr>
        <p:blipFill>
          <a:blip r:embed="rId2" cstate="print"/>
          <a:srcRect/>
          <a:stretch>
            <a:fillRect/>
          </a:stretch>
        </p:blipFill>
        <p:spPr bwMode="auto">
          <a:xfrm>
            <a:off x="2123728" y="290455"/>
            <a:ext cx="6500858" cy="3263644"/>
          </a:xfrm>
          <a:prstGeom prst="rect">
            <a:avLst/>
          </a:prstGeom>
          <a:noFill/>
          <a:ln>
            <a:solidFill>
              <a:schemeClr val="accent3"/>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300192" y="194256"/>
            <a:ext cx="2446040" cy="6403095"/>
          </a:xfrm>
          <a:solidFill>
            <a:schemeClr val="accent1">
              <a:lumMod val="60000"/>
              <a:lumOff val="40000"/>
            </a:schemeClr>
          </a:solidFill>
          <a:ln>
            <a:solidFill>
              <a:schemeClr val="accent3"/>
            </a:solidFill>
          </a:ln>
        </p:spPr>
        <p:txBody>
          <a:bodyPr>
            <a:normAutofit/>
          </a:bodyPr>
          <a:lstStyle/>
          <a:p>
            <a:r>
              <a:rPr lang="en-US" sz="2200" dirty="0" smtClean="0">
                <a:latin typeface="Bookman Old Style" panose="02050604050505020204" pitchFamily="18" charset="0"/>
              </a:rPr>
              <a:t>We visited different sites in Leeds and went on trips outside Leeds. </a:t>
            </a:r>
            <a:br>
              <a:rPr lang="en-US" sz="2200" dirty="0" smtClean="0">
                <a:latin typeface="Bookman Old Style" panose="02050604050505020204" pitchFamily="18" charset="0"/>
              </a:rPr>
            </a:br>
            <a:r>
              <a:rPr lang="en-US" sz="2200" dirty="0" smtClean="0">
                <a:latin typeface="Bookman Old Style" panose="02050604050505020204" pitchFamily="18" charset="0"/>
              </a:rPr>
              <a:t>Our experience and all the photos and materials we gathered will be used during our lessons at school by making different tasks and projects  for our students.</a:t>
            </a:r>
            <a:endParaRPr lang="bg-BG" sz="2200" dirty="0">
              <a:latin typeface="Bookman Old Style" panose="02050604050505020204" pitchFamily="18" charset="0"/>
            </a:endParaRPr>
          </a:p>
        </p:txBody>
      </p:sp>
      <p:sp>
        <p:nvSpPr>
          <p:cNvPr id="3" name="Подзаглавие 2"/>
          <p:cNvSpPr>
            <a:spLocks noGrp="1"/>
          </p:cNvSpPr>
          <p:nvPr>
            <p:ph type="subTitle" idx="1"/>
          </p:nvPr>
        </p:nvSpPr>
        <p:spPr>
          <a:xfrm>
            <a:off x="297941" y="4797152"/>
            <a:ext cx="5864631" cy="1800200"/>
          </a:xfrm>
          <a:solidFill>
            <a:schemeClr val="accent1">
              <a:lumMod val="60000"/>
              <a:lumOff val="40000"/>
            </a:schemeClr>
          </a:solidFill>
          <a:ln>
            <a:solidFill>
              <a:schemeClr val="accent3"/>
            </a:solidFill>
          </a:ln>
        </p:spPr>
        <p:txBody>
          <a:bodyPr>
            <a:noAutofit/>
          </a:bodyPr>
          <a:lstStyle/>
          <a:p>
            <a:r>
              <a:rPr lang="en-US" sz="2800" dirty="0">
                <a:latin typeface="Bookman Old Style" panose="02050604050505020204" pitchFamily="18" charset="0"/>
              </a:rPr>
              <a:t>In the afternoons teachers did some field projects under the guidance of teachers from </a:t>
            </a:r>
            <a:r>
              <a:rPr lang="en-US" sz="2800" dirty="0" smtClean="0">
                <a:latin typeface="Bookman Old Style" panose="02050604050505020204" pitchFamily="18" charset="0"/>
              </a:rPr>
              <a:t>CES</a:t>
            </a:r>
            <a:r>
              <a:rPr lang="en-US" sz="2800" dirty="0">
                <a:latin typeface="Bookman Old Style" panose="02050604050505020204" pitchFamily="18" charset="0"/>
              </a:rPr>
              <a:t>. </a:t>
            </a:r>
            <a:br>
              <a:rPr lang="en-US" sz="2800" dirty="0">
                <a:latin typeface="Bookman Old Style" panose="02050604050505020204" pitchFamily="18" charset="0"/>
              </a:rPr>
            </a:br>
            <a:endParaRPr lang="bg-BG" sz="2800" dirty="0">
              <a:latin typeface="Bookman Old Style" panose="02050604050505020204" pitchFamily="18" charset="0"/>
            </a:endParaRPr>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41" y="188640"/>
            <a:ext cx="5899833" cy="4536504"/>
          </a:xfrm>
          <a:prstGeom prst="rect">
            <a:avLst/>
          </a:prstGeom>
          <a:ln>
            <a:solidFill>
              <a:schemeClr val="accent3"/>
            </a:solidFill>
          </a:ln>
        </p:spPr>
      </p:pic>
    </p:spTree>
    <p:extLst>
      <p:ext uri="{BB962C8B-B14F-4D97-AF65-F5344CB8AC3E}">
        <p14:creationId xmlns:p14="http://schemas.microsoft.com/office/powerpoint/2010/main" val="282860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9" y="81979"/>
            <a:ext cx="7338082" cy="5646474"/>
          </a:xfrm>
          <a:prstGeom prst="rect">
            <a:avLst/>
          </a:prstGeom>
          <a:ln>
            <a:solidFill>
              <a:schemeClr val="accent3"/>
            </a:solidFill>
          </a:ln>
        </p:spPr>
      </p:pic>
      <p:sp>
        <p:nvSpPr>
          <p:cNvPr id="5" name="Текстово поле 4"/>
          <p:cNvSpPr txBox="1"/>
          <p:nvPr/>
        </p:nvSpPr>
        <p:spPr>
          <a:xfrm>
            <a:off x="5968148" y="96142"/>
            <a:ext cx="2873586" cy="5632311"/>
          </a:xfrm>
          <a:prstGeom prst="rect">
            <a:avLst/>
          </a:prstGeom>
          <a:solidFill>
            <a:schemeClr val="accent1">
              <a:lumMod val="60000"/>
              <a:lumOff val="40000"/>
            </a:schemeClr>
          </a:solidFill>
          <a:ln>
            <a:solidFill>
              <a:schemeClr val="accent3"/>
            </a:solidFill>
          </a:ln>
        </p:spPr>
        <p:txBody>
          <a:bodyPr wrap="square" rtlCol="0">
            <a:spAutoFit/>
          </a:bodyPr>
          <a:lstStyle/>
          <a:p>
            <a:r>
              <a:rPr lang="en-US" dirty="0" smtClean="0"/>
              <a:t>Leeds </a:t>
            </a:r>
            <a:r>
              <a:rPr lang="en-US" dirty="0"/>
              <a:t>is located in the county of West Yorkshire and </a:t>
            </a:r>
            <a:r>
              <a:rPr lang="en-US" dirty="0" smtClean="0"/>
              <a:t> it is the largest </a:t>
            </a:r>
            <a:r>
              <a:rPr lang="en-US" dirty="0"/>
              <a:t>city </a:t>
            </a:r>
            <a:r>
              <a:rPr lang="en-US" dirty="0" smtClean="0"/>
              <a:t> there with </a:t>
            </a:r>
            <a:r>
              <a:rPr lang="en-US" dirty="0"/>
              <a:t>population </a:t>
            </a:r>
            <a:r>
              <a:rPr lang="en-US" dirty="0" smtClean="0"/>
              <a:t>of </a:t>
            </a:r>
            <a:r>
              <a:rPr lang="en-US" dirty="0"/>
              <a:t>440 00 </a:t>
            </a:r>
            <a:r>
              <a:rPr lang="en-US" dirty="0" smtClean="0"/>
              <a:t>people.</a:t>
            </a:r>
          </a:p>
          <a:p>
            <a:r>
              <a:rPr lang="en-US" dirty="0"/>
              <a:t>Leeds  is 310 km west of London, 100 km </a:t>
            </a:r>
            <a:r>
              <a:rPr lang="en-US" dirty="0" smtClean="0"/>
              <a:t>away from </a:t>
            </a:r>
            <a:r>
              <a:rPr lang="en-US" dirty="0"/>
              <a:t>Liverpool and 60 </a:t>
            </a:r>
            <a:r>
              <a:rPr lang="en-US" dirty="0" smtClean="0"/>
              <a:t>km south of Manchester</a:t>
            </a:r>
            <a:r>
              <a:rPr lang="en-US" dirty="0"/>
              <a:t>.</a:t>
            </a:r>
          </a:p>
          <a:p>
            <a:r>
              <a:rPr lang="en-US" dirty="0" smtClean="0"/>
              <a:t>The </a:t>
            </a:r>
            <a:r>
              <a:rPr lang="en-US" dirty="0"/>
              <a:t>river </a:t>
            </a:r>
            <a:r>
              <a:rPr lang="en-US" dirty="0" smtClean="0"/>
              <a:t>Eyre runs  </a:t>
            </a:r>
            <a:r>
              <a:rPr lang="en-US" dirty="0"/>
              <a:t>through Leeds </a:t>
            </a:r>
            <a:r>
              <a:rPr lang="en-US" dirty="0" smtClean="0"/>
              <a:t>and </a:t>
            </a:r>
            <a:r>
              <a:rPr lang="en-US" dirty="0"/>
              <a:t>the hottest months are July and August </a:t>
            </a:r>
            <a:r>
              <a:rPr lang="en-US" dirty="0" smtClean="0"/>
              <a:t>when the </a:t>
            </a:r>
            <a:r>
              <a:rPr lang="en-US" dirty="0"/>
              <a:t>average t </a:t>
            </a:r>
            <a:r>
              <a:rPr lang="en-US" dirty="0" smtClean="0"/>
              <a:t>°  is around </a:t>
            </a:r>
            <a:r>
              <a:rPr lang="en-US" dirty="0"/>
              <a:t>19-20 ° </a:t>
            </a:r>
            <a:r>
              <a:rPr lang="en-US" dirty="0" smtClean="0"/>
              <a:t>.</a:t>
            </a:r>
          </a:p>
          <a:p>
            <a:r>
              <a:rPr lang="en-US" dirty="0" smtClean="0"/>
              <a:t>The </a:t>
            </a:r>
            <a:r>
              <a:rPr lang="en-US" dirty="0"/>
              <a:t>U</a:t>
            </a:r>
            <a:r>
              <a:rPr lang="en-US" dirty="0" smtClean="0"/>
              <a:t>niversity of Leeds </a:t>
            </a:r>
            <a:r>
              <a:rPr lang="en-US" dirty="0"/>
              <a:t>is </a:t>
            </a:r>
            <a:r>
              <a:rPr lang="en-US" dirty="0" smtClean="0"/>
              <a:t>a very </a:t>
            </a:r>
            <a:r>
              <a:rPr lang="en-US" dirty="0"/>
              <a:t>prestigious </a:t>
            </a:r>
            <a:r>
              <a:rPr lang="en-US" dirty="0" smtClean="0"/>
              <a:t>one and was </a:t>
            </a:r>
            <a:r>
              <a:rPr lang="en-US" dirty="0"/>
              <a:t>founded in </a:t>
            </a:r>
            <a:r>
              <a:rPr lang="en-US" dirty="0" smtClean="0"/>
              <a:t>1904</a:t>
            </a:r>
            <a:r>
              <a:rPr lang="en-US" dirty="0"/>
              <a:t>.</a:t>
            </a:r>
            <a:endParaRPr lang="bg-BG" dirty="0" smtClean="0"/>
          </a:p>
          <a:p>
            <a:endParaRPr lang="bg-B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7931224" cy="1143000"/>
          </a:xfrm>
          <a:solidFill>
            <a:schemeClr val="accent1">
              <a:lumMod val="60000"/>
              <a:lumOff val="40000"/>
            </a:schemeClr>
          </a:solidFill>
          <a:ln>
            <a:solidFill>
              <a:schemeClr val="accent3"/>
            </a:solidFill>
          </a:ln>
        </p:spPr>
        <p:txBody>
          <a:bodyPr/>
          <a:lstStyle/>
          <a:p>
            <a:pPr algn="ctr"/>
            <a:r>
              <a:rPr lang="en-US" sz="2800" dirty="0" smtClean="0">
                <a:solidFill>
                  <a:schemeClr val="tx1">
                    <a:lumMod val="65000"/>
                    <a:lumOff val="35000"/>
                  </a:schemeClr>
                </a:solidFill>
                <a:latin typeface="Arial Black" pitchFamily="34" charset="0"/>
                <a:cs typeface="Arial" pitchFamily="34" charset="0"/>
              </a:rPr>
              <a:t>Field Project:</a:t>
            </a:r>
            <a:br>
              <a:rPr lang="en-US" sz="2800" dirty="0" smtClean="0">
                <a:solidFill>
                  <a:schemeClr val="tx1">
                    <a:lumMod val="65000"/>
                    <a:lumOff val="35000"/>
                  </a:schemeClr>
                </a:solidFill>
                <a:latin typeface="Arial Black" pitchFamily="34" charset="0"/>
                <a:cs typeface="Arial" pitchFamily="34" charset="0"/>
              </a:rPr>
            </a:br>
            <a:r>
              <a:rPr lang="en-US" sz="2800" dirty="0" smtClean="0">
                <a:solidFill>
                  <a:schemeClr val="tx1">
                    <a:lumMod val="65000"/>
                    <a:lumOff val="35000"/>
                  </a:schemeClr>
                </a:solidFill>
                <a:latin typeface="Arial Black" pitchFamily="34" charset="0"/>
                <a:cs typeface="Arial" pitchFamily="34" charset="0"/>
              </a:rPr>
              <a:t> The Royal </a:t>
            </a:r>
            <a:r>
              <a:rPr lang="en-US" sz="2800" dirty="0" err="1" smtClean="0">
                <a:solidFill>
                  <a:schemeClr val="tx1">
                    <a:lumMod val="65000"/>
                    <a:lumOff val="35000"/>
                  </a:schemeClr>
                </a:solidFill>
                <a:latin typeface="Arial Black" pitchFamily="34" charset="0"/>
                <a:cs typeface="Arial" pitchFamily="34" charset="0"/>
              </a:rPr>
              <a:t>Armouries</a:t>
            </a:r>
            <a:r>
              <a:rPr lang="en-US" sz="2800" dirty="0" smtClean="0">
                <a:solidFill>
                  <a:schemeClr val="tx1">
                    <a:lumMod val="65000"/>
                    <a:lumOff val="35000"/>
                  </a:schemeClr>
                </a:solidFill>
                <a:latin typeface="Arial Black" pitchFamily="34" charset="0"/>
                <a:cs typeface="Arial" pitchFamily="34" charset="0"/>
              </a:rPr>
              <a:t> Museum </a:t>
            </a:r>
            <a:endParaRPr lang="bg-BG" dirty="0"/>
          </a:p>
        </p:txBody>
      </p:sp>
      <p:pic>
        <p:nvPicPr>
          <p:cNvPr id="10" name="Контейнер за съдържание 9" descr="arm.jpg"/>
          <p:cNvPicPr>
            <a:picLocks noGrp="1" noChangeAspect="1"/>
          </p:cNvPicPr>
          <p:nvPr>
            <p:ph sz="quarter" idx="4"/>
          </p:nvPr>
        </p:nvPicPr>
        <p:blipFill>
          <a:blip r:embed="rId2" cstate="print"/>
          <a:stretch>
            <a:fillRect/>
          </a:stretch>
        </p:blipFill>
        <p:spPr>
          <a:xfrm>
            <a:off x="4860032" y="2492896"/>
            <a:ext cx="3078287" cy="4100448"/>
          </a:xfrm>
          <a:ln>
            <a:solidFill>
              <a:schemeClr val="accent3"/>
            </a:solidFill>
          </a:ln>
        </p:spPr>
      </p:pic>
      <p:sp>
        <p:nvSpPr>
          <p:cNvPr id="5" name="Текстов контейнер 4"/>
          <p:cNvSpPr>
            <a:spLocks noGrp="1"/>
          </p:cNvSpPr>
          <p:nvPr>
            <p:ph type="body" sz="quarter" idx="1"/>
          </p:nvPr>
        </p:nvSpPr>
        <p:spPr>
          <a:solidFill>
            <a:schemeClr val="accent1">
              <a:lumMod val="60000"/>
              <a:lumOff val="40000"/>
            </a:schemeClr>
          </a:solidFill>
        </p:spPr>
        <p:txBody>
          <a:bodyPr/>
          <a:lstStyle/>
          <a:p>
            <a:pPr algn="ctr"/>
            <a:r>
              <a:rPr lang="en-US" dirty="0" smtClean="0">
                <a:solidFill>
                  <a:schemeClr val="tx1"/>
                </a:solidFill>
              </a:rPr>
              <a:t>Our visit</a:t>
            </a:r>
            <a:endParaRPr lang="bg-BG" dirty="0">
              <a:solidFill>
                <a:schemeClr val="tx1"/>
              </a:solidFill>
            </a:endParaRPr>
          </a:p>
        </p:txBody>
      </p:sp>
      <p:sp>
        <p:nvSpPr>
          <p:cNvPr id="6" name="Текстов контейнер 5"/>
          <p:cNvSpPr>
            <a:spLocks noGrp="1"/>
          </p:cNvSpPr>
          <p:nvPr>
            <p:ph type="body" sz="quarter" idx="3"/>
          </p:nvPr>
        </p:nvSpPr>
        <p:spPr>
          <a:xfrm>
            <a:off x="4716016" y="1556792"/>
            <a:ext cx="3657600" cy="658368"/>
          </a:xfrm>
          <a:solidFill>
            <a:schemeClr val="accent1">
              <a:lumMod val="60000"/>
              <a:lumOff val="40000"/>
            </a:schemeClr>
          </a:solidFill>
        </p:spPr>
        <p:txBody>
          <a:bodyPr/>
          <a:lstStyle/>
          <a:p>
            <a:pPr algn="ctr"/>
            <a:r>
              <a:rPr lang="en-US" dirty="0" smtClean="0">
                <a:solidFill>
                  <a:schemeClr val="tx1"/>
                </a:solidFill>
              </a:rPr>
              <a:t>Outside the museum</a:t>
            </a:r>
            <a:endParaRPr lang="bg-BG" dirty="0">
              <a:solidFill>
                <a:schemeClr val="tx1"/>
              </a:solidFill>
            </a:endParaRPr>
          </a:p>
        </p:txBody>
      </p:sp>
      <p:pic>
        <p:nvPicPr>
          <p:cNvPr id="9" name="Контейнер за съдържание 8" descr="DSC_0473.JPG"/>
          <p:cNvPicPr>
            <a:picLocks noGrp="1" noChangeAspect="1"/>
          </p:cNvPicPr>
          <p:nvPr>
            <p:ph sz="quarter" idx="2"/>
          </p:nvPr>
        </p:nvPicPr>
        <p:blipFill>
          <a:blip r:embed="rId3" cstate="print"/>
          <a:stretch>
            <a:fillRect/>
          </a:stretch>
        </p:blipFill>
        <p:spPr>
          <a:xfrm>
            <a:off x="755576" y="2348880"/>
            <a:ext cx="2952328" cy="4297361"/>
          </a:xfrm>
          <a:ln>
            <a:solidFill>
              <a:schemeClr val="accent3"/>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000100" y="642918"/>
            <a:ext cx="7286676" cy="1938992"/>
          </a:xfrm>
          <a:prstGeom prst="rect">
            <a:avLst/>
          </a:prstGeom>
          <a:solidFill>
            <a:schemeClr val="accent1">
              <a:lumMod val="60000"/>
              <a:lumOff val="40000"/>
            </a:schemeClr>
          </a:solidFill>
          <a:ln>
            <a:solidFill>
              <a:schemeClr val="accent3">
                <a:lumMod val="75000"/>
              </a:schemeClr>
            </a:solidFill>
          </a:ln>
        </p:spPr>
        <p:txBody>
          <a:bodyPr wrap="square">
            <a:spAutoFit/>
          </a:bodyPr>
          <a:lstStyle/>
          <a:p>
            <a:r>
              <a:rPr lang="en-US" sz="2400" dirty="0" smtClean="0"/>
              <a:t>The interior of the National </a:t>
            </a:r>
            <a:r>
              <a:rPr lang="en-US" sz="2400" dirty="0" err="1" smtClean="0"/>
              <a:t>Armoury</a:t>
            </a:r>
            <a:r>
              <a:rPr lang="en-US" sz="2400" dirty="0" smtClean="0"/>
              <a:t> Museum is divided into several galleries: The War Gallery, Peace-a Farewell to Arms, Tournament Gallery, Oriental Gallery, Self </a:t>
            </a:r>
            <a:r>
              <a:rPr lang="en-US" sz="2400" dirty="0" err="1" smtClean="0"/>
              <a:t>Defence</a:t>
            </a:r>
            <a:r>
              <a:rPr lang="en-US" sz="2400" dirty="0" smtClean="0"/>
              <a:t> and Hunting Gallery.</a:t>
            </a:r>
            <a:endParaRPr lang="bg-BG" sz="2400" dirty="0"/>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23" y="3053292"/>
            <a:ext cx="4300543" cy="3063704"/>
          </a:xfrm>
          <a:prstGeom prst="rect">
            <a:avLst/>
          </a:prstGeom>
        </p:spPr>
      </p:pic>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007446"/>
            <a:ext cx="3562881" cy="31553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000100" y="857232"/>
            <a:ext cx="7028284" cy="4401205"/>
          </a:xfrm>
          <a:prstGeom prst="rect">
            <a:avLst/>
          </a:prstGeom>
          <a:solidFill>
            <a:schemeClr val="accent1">
              <a:lumMod val="60000"/>
              <a:lumOff val="40000"/>
            </a:schemeClr>
          </a:solidFill>
          <a:ln>
            <a:solidFill>
              <a:schemeClr val="accent3"/>
            </a:solidFill>
          </a:ln>
        </p:spPr>
        <p:txBody>
          <a:bodyPr wrap="square">
            <a:spAutoFit/>
          </a:bodyPr>
          <a:lstStyle/>
          <a:p>
            <a:pPr algn="ctr"/>
            <a:r>
              <a:rPr lang="en-US" sz="4000" dirty="0" smtClean="0">
                <a:solidFill>
                  <a:schemeClr val="accent3"/>
                </a:solidFill>
              </a:rPr>
              <a:t>Answer the questions:</a:t>
            </a:r>
          </a:p>
          <a:p>
            <a:pPr marL="742950" indent="-742950">
              <a:buAutoNum type="arabicPeriod"/>
            </a:pPr>
            <a:r>
              <a:rPr lang="en-US" sz="4000" dirty="0" smtClean="0"/>
              <a:t>How many galleries are there in the museum?</a:t>
            </a:r>
          </a:p>
          <a:p>
            <a:r>
              <a:rPr lang="en-US" sz="4000" dirty="0" smtClean="0"/>
              <a:t>2. What can you see in the   Hunting gallery?</a:t>
            </a:r>
          </a:p>
          <a:p>
            <a:r>
              <a:rPr lang="en-US" sz="4000" dirty="0" smtClean="0"/>
              <a:t>3. Which gallery would you like to visit?</a:t>
            </a:r>
            <a:endParaRPr lang="bg-BG"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55576" y="116632"/>
            <a:ext cx="7650343" cy="1368152"/>
          </a:xfrm>
          <a:solidFill>
            <a:schemeClr val="accent1">
              <a:lumMod val="60000"/>
              <a:lumOff val="40000"/>
            </a:schemeClr>
          </a:solidFill>
          <a:ln>
            <a:solidFill>
              <a:schemeClr val="accent3"/>
            </a:solidFill>
          </a:ln>
        </p:spPr>
        <p:txBody>
          <a:bodyPr>
            <a:normAutofit/>
          </a:bodyPr>
          <a:lstStyle/>
          <a:p>
            <a:pPr algn="ctr"/>
            <a:r>
              <a:rPr lang="en-US" b="1" dirty="0"/>
              <a:t>Field Project</a:t>
            </a:r>
            <a:r>
              <a:rPr lang="en-US" b="1" dirty="0" smtClean="0"/>
              <a:t>:</a:t>
            </a:r>
            <a:br>
              <a:rPr lang="en-US" b="1" dirty="0" smtClean="0"/>
            </a:br>
            <a:r>
              <a:rPr lang="en-US" b="1" dirty="0" err="1" smtClean="0"/>
              <a:t>Windermare</a:t>
            </a:r>
            <a:r>
              <a:rPr lang="en-US" b="1" dirty="0" smtClean="0"/>
              <a:t>, </a:t>
            </a:r>
            <a:r>
              <a:rPr lang="en-US" b="1" dirty="0"/>
              <a:t>t</a:t>
            </a:r>
            <a:r>
              <a:rPr lang="en-US" b="1" dirty="0" smtClean="0"/>
              <a:t>he Lake     District.</a:t>
            </a:r>
            <a:endParaRPr lang="bg-BG" b="1" dirty="0"/>
          </a:p>
        </p:txBody>
      </p:sp>
      <p:pic>
        <p:nvPicPr>
          <p:cNvPr id="9" name="Контейнер за съдържание 8" descr="DSC_0564.JPG"/>
          <p:cNvPicPr>
            <a:picLocks noGrp="1" noChangeAspect="1"/>
          </p:cNvPicPr>
          <p:nvPr>
            <p:ph sz="quarter" idx="1"/>
          </p:nvPr>
        </p:nvPicPr>
        <p:blipFill>
          <a:blip r:embed="rId2" cstate="print"/>
          <a:stretch>
            <a:fillRect/>
          </a:stretch>
        </p:blipFill>
        <p:spPr>
          <a:xfrm>
            <a:off x="5169709" y="5189159"/>
            <a:ext cx="2987824" cy="1680651"/>
          </a:xfrm>
          <a:ln>
            <a:solidFill>
              <a:schemeClr val="accent3"/>
            </a:solidFill>
          </a:ln>
        </p:spPr>
      </p:pic>
      <p:pic>
        <p:nvPicPr>
          <p:cNvPr id="10" name="Контейнер за съдържание 9" descr="DSC_0505.JPG"/>
          <p:cNvPicPr>
            <a:picLocks noGrp="1" noChangeAspect="1"/>
          </p:cNvPicPr>
          <p:nvPr>
            <p:ph sz="quarter" idx="2"/>
          </p:nvPr>
        </p:nvPicPr>
        <p:blipFill>
          <a:blip r:embed="rId3" cstate="print"/>
          <a:stretch>
            <a:fillRect/>
          </a:stretch>
        </p:blipFill>
        <p:spPr>
          <a:xfrm>
            <a:off x="899592" y="4337720"/>
            <a:ext cx="4159277" cy="2520280"/>
          </a:xfrm>
          <a:ln>
            <a:solidFill>
              <a:schemeClr val="accent3"/>
            </a:solidFill>
          </a:ln>
        </p:spPr>
      </p:pic>
      <p:pic>
        <p:nvPicPr>
          <p:cNvPr id="3" name="Картина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165" y="1484784"/>
            <a:ext cx="6825893" cy="3744416"/>
          </a:xfrm>
          <a:prstGeom prst="rect">
            <a:avLst/>
          </a:prstGeom>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Еркер">
  <a:themeElements>
    <a:clrScheme name="Е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Е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Е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333</TotalTime>
  <Words>375</Words>
  <Application>Microsoft Office PowerPoint</Application>
  <PresentationFormat>Презентация на цял екран (4:3)</PresentationFormat>
  <Paragraphs>50</Paragraphs>
  <Slides>19</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19</vt:i4>
      </vt:variant>
    </vt:vector>
  </HeadingPairs>
  <TitlesOfParts>
    <vt:vector size="20" baseType="lpstr">
      <vt:lpstr>Еркер</vt:lpstr>
      <vt:lpstr>„Новите предизвикателства в професията на началния учител“ №216 -1-BG01-КА101-023065 Ключова дейност 1,  “Образователна мобилност за граждани“,сектор «Училищно образование» </vt:lpstr>
      <vt:lpstr> 1. Petya Petrova Dimova           ICT for teaching  2. Galina Atanasova Hristozova            English  Methodology         21st century </vt:lpstr>
      <vt:lpstr>.</vt:lpstr>
      <vt:lpstr>We visited different sites in Leeds and went on trips outside Leeds.  Our experience and all the photos and materials we gathered will be used during our lessons at school by making different tasks and projects  for our students.</vt:lpstr>
      <vt:lpstr>Презентация на PowerPoint</vt:lpstr>
      <vt:lpstr>Field Project:  The Royal Armouries Museum </vt:lpstr>
      <vt:lpstr>Презентация на PowerPoint</vt:lpstr>
      <vt:lpstr>Презентация на PowerPoint</vt:lpstr>
      <vt:lpstr>Field Project: Windermare, the Lake     District.</vt:lpstr>
      <vt:lpstr>Презентация на PowerPoint</vt:lpstr>
      <vt:lpstr>Презентация на PowerPoint</vt:lpstr>
      <vt:lpstr>Field Project: Leeds City Museum</vt:lpstr>
      <vt:lpstr> exhibits vary but they are mainly made up of exhibits from Leeds' history.</vt:lpstr>
      <vt:lpstr>Презентация на PowerPoint</vt:lpstr>
      <vt:lpstr>Презентация на PowerPoint</vt:lpstr>
      <vt:lpstr>https://youtu.be/PF7x0Xgpcrg 1. Make a virtual tour in Leeds Museum 2. Discuss what you have seen during the video  </vt:lpstr>
      <vt:lpstr>Field Project: Henry Moore Institute</vt:lpstr>
      <vt:lpstr>=</vt:lpstr>
      <vt:lpstr>1. Language development tasks on architecture and art 2. “Text attack” reading task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Project:  National Armoury Museum</dc:title>
  <dc:creator>Win7</dc:creator>
  <cp:lastModifiedBy>Teacher</cp:lastModifiedBy>
  <cp:revision>32</cp:revision>
  <dcterms:created xsi:type="dcterms:W3CDTF">2016-08-10T22:23:06Z</dcterms:created>
  <dcterms:modified xsi:type="dcterms:W3CDTF">2016-10-10T16:32:29Z</dcterms:modified>
</cp:coreProperties>
</file>