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6" r:id="rId4"/>
    <p:sldId id="260" r:id="rId5"/>
    <p:sldId id="267" r:id="rId6"/>
    <p:sldId id="261" r:id="rId7"/>
    <p:sldId id="268" r:id="rId8"/>
    <p:sldId id="262" r:id="rId9"/>
    <p:sldId id="269" r:id="rId10"/>
    <p:sldId id="263" r:id="rId11"/>
    <p:sldId id="270" r:id="rId12"/>
    <p:sldId id="264" r:id="rId13"/>
    <p:sldId id="265" r:id="rId14"/>
    <p:sldId id="271" r:id="rId1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38202-3BCF-4D94-8078-33E75774AD0D}" type="datetimeFigureOut">
              <a:rPr lang="bg-BG" smtClean="0"/>
              <a:t>13.10.2016 г.</a:t>
            </a:fld>
            <a:endParaRPr lang="bg-BG"/>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96EE5-3203-4011-8598-4AEA31EC008C}" type="slidenum">
              <a:rPr lang="bg-BG" smtClean="0"/>
              <a:t>‹#›</a:t>
            </a:fld>
            <a:endParaRPr lang="bg-BG"/>
          </a:p>
        </p:txBody>
      </p:sp>
    </p:spTree>
    <p:extLst>
      <p:ext uri="{BB962C8B-B14F-4D97-AF65-F5344CB8AC3E}">
        <p14:creationId xmlns:p14="http://schemas.microsoft.com/office/powerpoint/2010/main" val="3501220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DBB96EE5-3203-4011-8598-4AEA31EC008C}" type="slidenum">
              <a:rPr lang="bg-BG" smtClean="0"/>
              <a:t>8</a:t>
            </a:fld>
            <a:endParaRPr lang="bg-BG"/>
          </a:p>
        </p:txBody>
      </p:sp>
    </p:spTree>
    <p:extLst>
      <p:ext uri="{BB962C8B-B14F-4D97-AF65-F5344CB8AC3E}">
        <p14:creationId xmlns:p14="http://schemas.microsoft.com/office/powerpoint/2010/main" val="2201308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Редакт. стил загл. образец</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редакция стил подзагл. обр.</a:t>
            </a:r>
            <a:endParaRPr lang="bg-BG"/>
          </a:p>
        </p:txBody>
      </p:sp>
      <p:sp>
        <p:nvSpPr>
          <p:cNvPr id="4" name="Контейнер за дата 3"/>
          <p:cNvSpPr>
            <a:spLocks noGrp="1"/>
          </p:cNvSpPr>
          <p:nvPr>
            <p:ph type="dt" sz="half" idx="10"/>
          </p:nvPr>
        </p:nvSpPr>
        <p:spPr/>
        <p:txBody>
          <a:body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42031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42019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206048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92900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145498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A7AF5D9F-91DB-4F39-958F-7BC5C283909B}" type="datetimeFigureOut">
              <a:rPr lang="bg-BG" smtClean="0"/>
              <a:t>13.10.2016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251481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A7AF5D9F-91DB-4F39-958F-7BC5C283909B}" type="datetimeFigureOut">
              <a:rPr lang="bg-BG" smtClean="0"/>
              <a:t>13.10.2016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172624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дата 2"/>
          <p:cNvSpPr>
            <a:spLocks noGrp="1"/>
          </p:cNvSpPr>
          <p:nvPr>
            <p:ph type="dt" sz="half" idx="10"/>
          </p:nvPr>
        </p:nvSpPr>
        <p:spPr/>
        <p:txBody>
          <a:bodyPr/>
          <a:lstStyle/>
          <a:p>
            <a:fld id="{A7AF5D9F-91DB-4F39-958F-7BC5C283909B}" type="datetimeFigureOut">
              <a:rPr lang="bg-BG" smtClean="0"/>
              <a:t>13.10.2016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2219259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A7AF5D9F-91DB-4F39-958F-7BC5C283909B}" type="datetimeFigureOut">
              <a:rPr lang="bg-BG" smtClean="0"/>
              <a:t>13.10.2016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379975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Редакт. стил загл. образец</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A7AF5D9F-91DB-4F39-958F-7BC5C283909B}" type="datetimeFigureOut">
              <a:rPr lang="bg-BG" smtClean="0"/>
              <a:t>13.10.2016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1435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Редакт. стил загл. образец</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A7AF5D9F-91DB-4F39-958F-7BC5C283909B}" type="datetimeFigureOut">
              <a:rPr lang="bg-BG" smtClean="0"/>
              <a:t>13.10.2016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E34F0C5-0016-46AA-AAB3-C1FB494532A0}" type="slidenum">
              <a:rPr lang="bg-BG" smtClean="0"/>
              <a:t>‹#›</a:t>
            </a:fld>
            <a:endParaRPr lang="bg-BG"/>
          </a:p>
        </p:txBody>
      </p:sp>
    </p:spTree>
    <p:extLst>
      <p:ext uri="{BB962C8B-B14F-4D97-AF65-F5344CB8AC3E}">
        <p14:creationId xmlns:p14="http://schemas.microsoft.com/office/powerpoint/2010/main" val="346194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F5D9F-91DB-4F39-958F-7BC5C283909B}" type="datetimeFigureOut">
              <a:rPr lang="bg-BG" smtClean="0"/>
              <a:t>13.10.2016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4F0C5-0016-46AA-AAB3-C1FB494532A0}" type="slidenum">
              <a:rPr lang="bg-BG" smtClean="0"/>
              <a:t>‹#›</a:t>
            </a:fld>
            <a:endParaRPr lang="bg-BG"/>
          </a:p>
        </p:txBody>
      </p:sp>
    </p:spTree>
    <p:extLst>
      <p:ext uri="{BB962C8B-B14F-4D97-AF65-F5344CB8AC3E}">
        <p14:creationId xmlns:p14="http://schemas.microsoft.com/office/powerpoint/2010/main" val="114379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EmilySchmidt317/nc-ties-presentation-blended-learning-2"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t-7jmkiSK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T5b9gHSPiB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CxNq2Hsz3I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1Mk6RRf4kK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1556793"/>
            <a:ext cx="7772400" cy="1584176"/>
          </a:xfrm>
          <a:solidFill>
            <a:schemeClr val="accent6">
              <a:lumMod val="60000"/>
              <a:lumOff val="40000"/>
            </a:schemeClr>
          </a:solidFill>
          <a:ln>
            <a:solidFill>
              <a:schemeClr val="accent2"/>
            </a:solidFill>
          </a:ln>
        </p:spPr>
        <p:txBody>
          <a:bodyPr>
            <a:normAutofit fontScale="90000"/>
          </a:bodyPr>
          <a:lstStyle/>
          <a:p>
            <a:r>
              <a:rPr lang="ru-RU" dirty="0" err="1" smtClean="0">
                <a:solidFill>
                  <a:schemeClr val="accent2">
                    <a:lumMod val="50000"/>
                  </a:schemeClr>
                </a:solidFill>
              </a:rPr>
              <a:t>Начално</a:t>
            </a:r>
            <a:r>
              <a:rPr lang="ru-RU" dirty="0" smtClean="0">
                <a:solidFill>
                  <a:schemeClr val="accent2">
                    <a:lumMod val="50000"/>
                  </a:schemeClr>
                </a:solidFill>
              </a:rPr>
              <a:t> училище «Отец </a:t>
            </a:r>
            <a:r>
              <a:rPr lang="ru-RU" dirty="0" err="1" smtClean="0">
                <a:solidFill>
                  <a:schemeClr val="accent2">
                    <a:lumMod val="50000"/>
                  </a:schemeClr>
                </a:solidFill>
              </a:rPr>
              <a:t>Паисий</a:t>
            </a:r>
            <a:r>
              <a:rPr lang="ru-RU" dirty="0" smtClean="0">
                <a:solidFill>
                  <a:schemeClr val="accent2">
                    <a:lumMod val="50000"/>
                  </a:schemeClr>
                </a:solidFill>
              </a:rPr>
              <a:t>»</a:t>
            </a:r>
            <a:br>
              <a:rPr lang="ru-RU" dirty="0" smtClean="0">
                <a:solidFill>
                  <a:schemeClr val="accent2">
                    <a:lumMod val="50000"/>
                  </a:schemeClr>
                </a:solidFill>
              </a:rPr>
            </a:br>
            <a:r>
              <a:rPr lang="ru-RU" dirty="0" smtClean="0">
                <a:solidFill>
                  <a:schemeClr val="accent2">
                    <a:lumMod val="50000"/>
                  </a:schemeClr>
                </a:solidFill>
              </a:rPr>
              <a:t>гр. </a:t>
            </a:r>
            <a:r>
              <a:rPr lang="ru-RU" dirty="0" err="1" smtClean="0">
                <a:solidFill>
                  <a:schemeClr val="accent2">
                    <a:lumMod val="50000"/>
                  </a:schemeClr>
                </a:solidFill>
              </a:rPr>
              <a:t>Харманли</a:t>
            </a:r>
            <a:r>
              <a:rPr lang="ru-RU" dirty="0" smtClean="0">
                <a:solidFill>
                  <a:schemeClr val="accent2">
                    <a:lumMod val="50000"/>
                  </a:schemeClr>
                </a:solidFill>
              </a:rPr>
              <a:t/>
            </a:r>
            <a:br>
              <a:rPr lang="ru-RU" dirty="0" smtClean="0">
                <a:solidFill>
                  <a:schemeClr val="accent2">
                    <a:lumMod val="50000"/>
                  </a:schemeClr>
                </a:solidFill>
              </a:rPr>
            </a:br>
            <a:endParaRPr lang="bg-BG" dirty="0">
              <a:solidFill>
                <a:schemeClr val="accent2">
                  <a:lumMod val="50000"/>
                </a:schemeClr>
              </a:solidFill>
            </a:endParaRPr>
          </a:p>
        </p:txBody>
      </p:sp>
      <p:sp>
        <p:nvSpPr>
          <p:cNvPr id="3" name="Подзаглавие 2"/>
          <p:cNvSpPr>
            <a:spLocks noGrp="1"/>
          </p:cNvSpPr>
          <p:nvPr>
            <p:ph type="subTitle" idx="1"/>
          </p:nvPr>
        </p:nvSpPr>
        <p:spPr>
          <a:ln>
            <a:solidFill>
              <a:schemeClr val="accent2"/>
            </a:solidFill>
          </a:ln>
        </p:spPr>
        <p:txBody>
          <a:bodyPr>
            <a:normAutofit fontScale="70000" lnSpcReduction="20000"/>
          </a:bodyPr>
          <a:lstStyle/>
          <a:p>
            <a:r>
              <a:rPr lang="ru-RU" b="1" dirty="0" err="1" smtClean="0">
                <a:solidFill>
                  <a:schemeClr val="accent2">
                    <a:lumMod val="50000"/>
                  </a:schemeClr>
                </a:solidFill>
              </a:rPr>
              <a:t>Новите</a:t>
            </a:r>
            <a:r>
              <a:rPr lang="ru-RU" b="1" dirty="0" smtClean="0">
                <a:solidFill>
                  <a:schemeClr val="accent2">
                    <a:lumMod val="50000"/>
                  </a:schemeClr>
                </a:solidFill>
              </a:rPr>
              <a:t> </a:t>
            </a:r>
            <a:r>
              <a:rPr lang="ru-RU" b="1" dirty="0" err="1" smtClean="0">
                <a:solidFill>
                  <a:schemeClr val="accent2">
                    <a:lumMod val="50000"/>
                  </a:schemeClr>
                </a:solidFill>
              </a:rPr>
              <a:t>предизвикателства</a:t>
            </a:r>
            <a:r>
              <a:rPr lang="ru-RU" b="1" dirty="0" smtClean="0">
                <a:solidFill>
                  <a:schemeClr val="accent2">
                    <a:lumMod val="50000"/>
                  </a:schemeClr>
                </a:solidFill>
              </a:rPr>
              <a:t> </a:t>
            </a:r>
            <a:br>
              <a:rPr lang="ru-RU" b="1" dirty="0" smtClean="0">
                <a:solidFill>
                  <a:schemeClr val="accent2">
                    <a:lumMod val="50000"/>
                  </a:schemeClr>
                </a:solidFill>
              </a:rPr>
            </a:br>
            <a:r>
              <a:rPr lang="ru-RU" b="1" dirty="0" smtClean="0">
                <a:solidFill>
                  <a:schemeClr val="accent2">
                    <a:lumMod val="50000"/>
                  </a:schemeClr>
                </a:solidFill>
              </a:rPr>
              <a:t>в </a:t>
            </a:r>
            <a:r>
              <a:rPr lang="ru-RU" b="1" dirty="0" err="1" smtClean="0">
                <a:solidFill>
                  <a:schemeClr val="accent2">
                    <a:lumMod val="50000"/>
                  </a:schemeClr>
                </a:solidFill>
              </a:rPr>
              <a:t>професията</a:t>
            </a:r>
            <a:r>
              <a:rPr lang="ru-RU" b="1" dirty="0" smtClean="0">
                <a:solidFill>
                  <a:schemeClr val="accent2">
                    <a:lumMod val="50000"/>
                  </a:schemeClr>
                </a:solidFill>
              </a:rPr>
              <a:t> на </a:t>
            </a:r>
            <a:r>
              <a:rPr lang="ru-RU" b="1" dirty="0" err="1" smtClean="0">
                <a:solidFill>
                  <a:schemeClr val="accent2">
                    <a:lumMod val="50000"/>
                  </a:schemeClr>
                </a:solidFill>
              </a:rPr>
              <a:t>началния</a:t>
            </a:r>
            <a:r>
              <a:rPr lang="ru-RU" b="1" dirty="0" smtClean="0">
                <a:solidFill>
                  <a:schemeClr val="accent2">
                    <a:lumMod val="50000"/>
                  </a:schemeClr>
                </a:solidFill>
              </a:rPr>
              <a:t> </a:t>
            </a:r>
            <a:r>
              <a:rPr lang="ru-RU" b="1" dirty="0" err="1" smtClean="0">
                <a:solidFill>
                  <a:schemeClr val="accent2">
                    <a:lumMod val="50000"/>
                  </a:schemeClr>
                </a:solidFill>
              </a:rPr>
              <a:t>учител</a:t>
            </a:r>
            <a:r>
              <a:rPr lang="ru-RU" b="1" dirty="0" smtClean="0">
                <a:solidFill>
                  <a:schemeClr val="accent2">
                    <a:lumMod val="50000"/>
                  </a:schemeClr>
                </a:solidFill>
              </a:rPr>
              <a:t>“</a:t>
            </a:r>
            <a:br>
              <a:rPr lang="ru-RU" b="1" dirty="0" smtClean="0">
                <a:solidFill>
                  <a:schemeClr val="accent2">
                    <a:lumMod val="50000"/>
                  </a:schemeClr>
                </a:solidFill>
              </a:rPr>
            </a:br>
            <a:r>
              <a:rPr lang="ru-RU" b="1" dirty="0" err="1" smtClean="0">
                <a:solidFill>
                  <a:schemeClr val="accent2">
                    <a:lumMod val="50000"/>
                  </a:schemeClr>
                </a:solidFill>
              </a:rPr>
              <a:t>Ключова</a:t>
            </a:r>
            <a:r>
              <a:rPr lang="ru-RU" b="1" dirty="0" smtClean="0">
                <a:solidFill>
                  <a:schemeClr val="accent2">
                    <a:lumMod val="50000"/>
                  </a:schemeClr>
                </a:solidFill>
              </a:rPr>
              <a:t> </a:t>
            </a:r>
            <a:r>
              <a:rPr lang="ru-RU" b="1" dirty="0" err="1" smtClean="0">
                <a:solidFill>
                  <a:schemeClr val="accent2">
                    <a:lumMod val="50000"/>
                  </a:schemeClr>
                </a:solidFill>
              </a:rPr>
              <a:t>дейност</a:t>
            </a:r>
            <a:r>
              <a:rPr lang="ru-RU" b="1" dirty="0" smtClean="0">
                <a:solidFill>
                  <a:schemeClr val="accent2">
                    <a:lumMod val="50000"/>
                  </a:schemeClr>
                </a:solidFill>
              </a:rPr>
              <a:t> 1,  “</a:t>
            </a:r>
            <a:r>
              <a:rPr lang="ru-RU" b="1" dirty="0" err="1" smtClean="0">
                <a:solidFill>
                  <a:schemeClr val="accent2">
                    <a:lumMod val="50000"/>
                  </a:schemeClr>
                </a:solidFill>
              </a:rPr>
              <a:t>Образователна</a:t>
            </a:r>
            <a:r>
              <a:rPr lang="ru-RU" b="1" dirty="0" smtClean="0">
                <a:solidFill>
                  <a:schemeClr val="accent2">
                    <a:lumMod val="50000"/>
                  </a:schemeClr>
                </a:solidFill>
              </a:rPr>
              <a:t> </a:t>
            </a:r>
            <a:r>
              <a:rPr lang="ru-RU" b="1" dirty="0" err="1" smtClean="0">
                <a:solidFill>
                  <a:schemeClr val="accent2">
                    <a:lumMod val="50000"/>
                  </a:schemeClr>
                </a:solidFill>
              </a:rPr>
              <a:t>мобилност</a:t>
            </a:r>
            <a:r>
              <a:rPr lang="ru-RU" b="1" dirty="0" smtClean="0">
                <a:solidFill>
                  <a:schemeClr val="accent2">
                    <a:lumMod val="50000"/>
                  </a:schemeClr>
                </a:solidFill>
              </a:rPr>
              <a:t> за </a:t>
            </a:r>
            <a:r>
              <a:rPr lang="ru-RU" b="1" dirty="0" err="1" smtClean="0">
                <a:solidFill>
                  <a:schemeClr val="accent2">
                    <a:lumMod val="50000"/>
                  </a:schemeClr>
                </a:solidFill>
              </a:rPr>
              <a:t>граждани</a:t>
            </a:r>
            <a:r>
              <a:rPr lang="ru-RU" b="1" dirty="0" smtClean="0">
                <a:solidFill>
                  <a:schemeClr val="accent2">
                    <a:lumMod val="50000"/>
                  </a:schemeClr>
                </a:solidFill>
              </a:rPr>
              <a:t>“,сектор «</a:t>
            </a:r>
            <a:r>
              <a:rPr lang="ru-RU" b="1" dirty="0" err="1" smtClean="0">
                <a:solidFill>
                  <a:schemeClr val="accent2">
                    <a:lumMod val="50000"/>
                  </a:schemeClr>
                </a:solidFill>
              </a:rPr>
              <a:t>Училищно</a:t>
            </a:r>
            <a:r>
              <a:rPr lang="ru-RU" b="1" dirty="0" smtClean="0">
                <a:solidFill>
                  <a:schemeClr val="accent2">
                    <a:lumMod val="50000"/>
                  </a:schemeClr>
                </a:solidFill>
              </a:rPr>
              <a:t> образование»</a:t>
            </a:r>
            <a:br>
              <a:rPr lang="ru-RU" b="1" dirty="0" smtClean="0">
                <a:solidFill>
                  <a:schemeClr val="accent2">
                    <a:lumMod val="50000"/>
                  </a:schemeClr>
                </a:solidFill>
              </a:rPr>
            </a:br>
            <a:r>
              <a:rPr lang="ru-RU" b="1" dirty="0" smtClean="0">
                <a:solidFill>
                  <a:schemeClr val="accent2">
                    <a:lumMod val="50000"/>
                  </a:schemeClr>
                </a:solidFill>
              </a:rPr>
              <a:t>№216 -1-BG01-КА101-023065</a:t>
            </a:r>
            <a:br>
              <a:rPr lang="ru-RU" b="1" dirty="0" smtClean="0">
                <a:solidFill>
                  <a:schemeClr val="accent2">
                    <a:lumMod val="50000"/>
                  </a:schemeClr>
                </a:solidFill>
              </a:rPr>
            </a:br>
            <a:endParaRPr lang="bg-BG" b="1" dirty="0">
              <a:solidFill>
                <a:schemeClr val="accent2">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19081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04664"/>
            <a:ext cx="2206625"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45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0"/>
            <a:ext cx="9144000" cy="6858000"/>
          </a:xfrm>
          <a:solidFill>
            <a:schemeClr val="accent6">
              <a:lumMod val="60000"/>
              <a:lumOff val="40000"/>
            </a:schemeClr>
          </a:solidFill>
          <a:ln>
            <a:solidFill>
              <a:schemeClr val="accent2"/>
            </a:solidFill>
          </a:ln>
        </p:spPr>
        <p:txBody>
          <a:bodyPr/>
          <a:lstStyle/>
          <a:p>
            <a:pPr algn="l"/>
            <a:r>
              <a:rPr lang="en-US" b="1" dirty="0" smtClean="0">
                <a:solidFill>
                  <a:schemeClr val="accent2">
                    <a:lumMod val="50000"/>
                  </a:schemeClr>
                </a:solidFill>
              </a:rPr>
              <a:t>                 </a:t>
            </a:r>
            <a:endParaRPr lang="bg-BG"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280920" cy="58326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75043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0"/>
            <a:ext cx="9144000" cy="6858000"/>
          </a:xfrm>
          <a:solidFill>
            <a:schemeClr val="accent6">
              <a:lumMod val="40000"/>
              <a:lumOff val="60000"/>
            </a:schemeClr>
          </a:solidFill>
        </p:spPr>
        <p:txBody>
          <a:bodyPr/>
          <a:lstStyle/>
          <a:p>
            <a:endParaRPr lang="bg-BG" dirty="0"/>
          </a:p>
        </p:txBody>
      </p:sp>
      <p:pic>
        <p:nvPicPr>
          <p:cNvPr id="4" name="Контейнер за съдържание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04664"/>
            <a:ext cx="8304922" cy="6228692"/>
          </a:xfrm>
          <a:solidFill>
            <a:schemeClr val="accent6">
              <a:lumMod val="40000"/>
              <a:lumOff val="60000"/>
            </a:schemeClr>
          </a:solidFill>
          <a:ln>
            <a:solidFill>
              <a:schemeClr val="accent2"/>
            </a:solidFill>
          </a:ln>
        </p:spPr>
      </p:pic>
    </p:spTree>
    <p:extLst>
      <p:ext uri="{BB962C8B-B14F-4D97-AF65-F5344CB8AC3E}">
        <p14:creationId xmlns:p14="http://schemas.microsoft.com/office/powerpoint/2010/main" val="2378321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786210"/>
          </a:xfrm>
          <a:solidFill>
            <a:schemeClr val="accent6">
              <a:lumMod val="60000"/>
              <a:lumOff val="40000"/>
            </a:schemeClr>
          </a:solidFill>
          <a:ln>
            <a:solidFill>
              <a:schemeClr val="accent2"/>
            </a:solidFill>
          </a:ln>
        </p:spPr>
        <p:txBody>
          <a:bodyPr>
            <a:normAutofit fontScale="90000"/>
          </a:bodyPr>
          <a:lstStyle/>
          <a:p>
            <a:r>
              <a:rPr lang="bg-BG" b="1" dirty="0" smtClean="0">
                <a:solidFill>
                  <a:schemeClr val="accent2">
                    <a:lumMod val="50000"/>
                  </a:schemeClr>
                </a:solidFill>
              </a:rPr>
              <a:t>CLIL/</a:t>
            </a:r>
            <a:r>
              <a:rPr lang="en-US" b="1" dirty="0" smtClean="0">
                <a:solidFill>
                  <a:schemeClr val="accent2">
                    <a:lumMod val="50000"/>
                  </a:schemeClr>
                </a:solidFill>
              </a:rPr>
              <a:t>content and language integrated learning</a:t>
            </a:r>
            <a:r>
              <a:rPr lang="bg-BG" b="1" dirty="0" smtClean="0">
                <a:solidFill>
                  <a:schemeClr val="accent2">
                    <a:lumMod val="50000"/>
                  </a:schemeClr>
                </a:solidFill>
              </a:rPr>
              <a:t>/</a:t>
            </a:r>
            <a:r>
              <a:rPr lang="en-US" b="1" dirty="0" smtClean="0">
                <a:solidFill>
                  <a:schemeClr val="accent2">
                    <a:lumMod val="50000"/>
                  </a:schemeClr>
                </a:solidFill>
              </a:rPr>
              <a:t/>
            </a:r>
            <a:br>
              <a:rPr lang="en-US" b="1" dirty="0" smtClean="0">
                <a:solidFill>
                  <a:schemeClr val="accent2">
                    <a:lumMod val="50000"/>
                  </a:schemeClr>
                </a:solidFill>
              </a:rPr>
            </a:br>
            <a:endParaRPr lang="bg-BG" dirty="0"/>
          </a:p>
        </p:txBody>
      </p:sp>
      <p:sp>
        <p:nvSpPr>
          <p:cNvPr id="3" name="Контейнер за съдържание 2"/>
          <p:cNvSpPr>
            <a:spLocks noGrp="1"/>
          </p:cNvSpPr>
          <p:nvPr>
            <p:ph idx="1"/>
          </p:nvPr>
        </p:nvSpPr>
        <p:spPr>
          <a:xfrm>
            <a:off x="395536" y="2204864"/>
            <a:ext cx="8291264" cy="3921299"/>
          </a:xfrm>
          <a:ln>
            <a:solidFill>
              <a:schemeClr val="accent2"/>
            </a:solidFill>
          </a:ln>
        </p:spPr>
        <p:txBody>
          <a:bodyPr>
            <a:normAutofit fontScale="70000" lnSpcReduction="20000"/>
          </a:bodyPr>
          <a:lstStyle/>
          <a:p>
            <a:r>
              <a:rPr lang="en-US" dirty="0"/>
              <a:t>This kind of approach has been identified as very important by the European Commission because: "It can provide effective opportunities for pupils to use their new language skills now, rather than learn them now for use later. It opens doors on languages for a broader range of learners, nurturing self-confidence in young learners and those who have not responded well to formal language instruction in general education. It provides exposure to the language without requiring extra time in the curriculum, which can be of particular interest in vocational settings</a:t>
            </a:r>
            <a:r>
              <a:rPr lang="en-US" dirty="0" smtClean="0"/>
              <a:t>.“</a:t>
            </a:r>
          </a:p>
          <a:p>
            <a:r>
              <a:rPr lang="en-US" dirty="0" smtClean="0"/>
              <a:t> </a:t>
            </a:r>
            <a:r>
              <a:rPr lang="en-US" dirty="0"/>
              <a:t>This approach involves learning subjects such as history, geography or others, through an additional language. It can be very successful in enhancing the learning of languages and other subjects, and helping children develop a positive attitude towards themselves as language learners.</a:t>
            </a:r>
            <a:endParaRPr lang="bg-BG" dirty="0"/>
          </a:p>
          <a:p>
            <a:endParaRPr lang="bg-BG" dirty="0"/>
          </a:p>
        </p:txBody>
      </p:sp>
    </p:spTree>
    <p:extLst>
      <p:ext uri="{BB962C8B-B14F-4D97-AF65-F5344CB8AC3E}">
        <p14:creationId xmlns:p14="http://schemas.microsoft.com/office/powerpoint/2010/main" val="3497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0"/>
            <a:ext cx="9144000" cy="1417638"/>
          </a:xfrm>
          <a:solidFill>
            <a:schemeClr val="accent6">
              <a:lumMod val="60000"/>
              <a:lumOff val="40000"/>
            </a:schemeClr>
          </a:solidFill>
          <a:ln>
            <a:solidFill>
              <a:schemeClr val="accent2"/>
            </a:solidFill>
          </a:ln>
        </p:spPr>
        <p:txBody>
          <a:bodyPr>
            <a:normAutofit fontScale="90000"/>
          </a:bodyPr>
          <a:lstStyle/>
          <a:p>
            <a:r>
              <a:rPr lang="bg-BG" b="1" dirty="0" err="1" smtClean="0">
                <a:solidFill>
                  <a:schemeClr val="accent2">
                    <a:lumMod val="50000"/>
                  </a:schemeClr>
                </a:solidFill>
              </a:rPr>
              <a:t>Blended</a:t>
            </a:r>
            <a:r>
              <a:rPr lang="bg-BG" b="1" dirty="0" smtClean="0">
                <a:solidFill>
                  <a:schemeClr val="accent2">
                    <a:lumMod val="50000"/>
                  </a:schemeClr>
                </a:solidFill>
              </a:rPr>
              <a:t> </a:t>
            </a:r>
            <a:r>
              <a:rPr lang="bg-BG" b="1" dirty="0" err="1" smtClean="0">
                <a:solidFill>
                  <a:schemeClr val="accent2">
                    <a:lumMod val="50000"/>
                  </a:schemeClr>
                </a:solidFill>
              </a:rPr>
              <a:t>Learning</a:t>
            </a:r>
            <a:r>
              <a:rPr lang="bg-BG" b="1" dirty="0" smtClean="0">
                <a:solidFill>
                  <a:schemeClr val="accent2">
                    <a:lumMod val="50000"/>
                  </a:schemeClr>
                </a:solidFill>
              </a:rPr>
              <a:t/>
            </a:r>
            <a:br>
              <a:rPr lang="bg-BG" b="1" dirty="0" smtClean="0">
                <a:solidFill>
                  <a:schemeClr val="accent2">
                    <a:lumMod val="50000"/>
                  </a:schemeClr>
                </a:solidFill>
              </a:rPr>
            </a:br>
            <a:endParaRPr lang="bg-BG" dirty="0"/>
          </a:p>
        </p:txBody>
      </p:sp>
      <p:sp>
        <p:nvSpPr>
          <p:cNvPr id="3" name="Контейнер за съдържание 2"/>
          <p:cNvSpPr>
            <a:spLocks noGrp="1"/>
          </p:cNvSpPr>
          <p:nvPr>
            <p:ph idx="1"/>
          </p:nvPr>
        </p:nvSpPr>
        <p:spPr>
          <a:ln>
            <a:solidFill>
              <a:schemeClr val="accent2"/>
            </a:solidFill>
          </a:ln>
        </p:spPr>
        <p:txBody>
          <a:bodyPr/>
          <a:lstStyle/>
          <a:p>
            <a:endParaRPr lang="bg-BG" dirty="0"/>
          </a:p>
        </p:txBody>
      </p:sp>
      <p:pic>
        <p:nvPicPr>
          <p:cNvPr id="4" name="Картина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4" y="908720"/>
            <a:ext cx="9144000" cy="5949280"/>
          </a:xfrm>
          <a:prstGeom prst="rect">
            <a:avLst/>
          </a:prstGeom>
        </p:spPr>
      </p:pic>
      <p:sp>
        <p:nvSpPr>
          <p:cNvPr id="5" name="Правоъгълник 4"/>
          <p:cNvSpPr/>
          <p:nvPr/>
        </p:nvSpPr>
        <p:spPr>
          <a:xfrm>
            <a:off x="82236" y="6417367"/>
            <a:ext cx="9036496" cy="369332"/>
          </a:xfrm>
          <a:prstGeom prst="rect">
            <a:avLst/>
          </a:prstGeom>
        </p:spPr>
        <p:txBody>
          <a:bodyPr wrap="square">
            <a:spAutoFit/>
          </a:bodyPr>
          <a:lstStyle/>
          <a:p>
            <a:r>
              <a:rPr lang="en-US" dirty="0" smtClean="0">
                <a:hlinkClick r:id="rId3"/>
              </a:rPr>
              <a:t>http://www.slideshare.net/EmilySchmidt317/nc-ties-presentation-blended-learning-2</a:t>
            </a:r>
            <a:endParaRPr lang="en-US" dirty="0" smtClean="0"/>
          </a:p>
        </p:txBody>
      </p:sp>
    </p:spTree>
    <p:extLst>
      <p:ext uri="{BB962C8B-B14F-4D97-AF65-F5344CB8AC3E}">
        <p14:creationId xmlns:p14="http://schemas.microsoft.com/office/powerpoint/2010/main" val="871835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solidFill>
            <a:schemeClr val="accent6">
              <a:lumMod val="60000"/>
              <a:lumOff val="40000"/>
            </a:schemeClr>
          </a:solidFill>
          <a:ln>
            <a:solidFill>
              <a:schemeClr val="accent2"/>
            </a:solidFill>
          </a:ln>
        </p:spPr>
        <p:txBody>
          <a:bodyPr/>
          <a:lstStyle/>
          <a:p>
            <a:r>
              <a:rPr lang="en-US" dirty="0" smtClean="0">
                <a:solidFill>
                  <a:schemeClr val="accent6">
                    <a:lumMod val="50000"/>
                  </a:schemeClr>
                </a:solidFill>
              </a:rPr>
              <a:t>Games-</a:t>
            </a:r>
            <a:r>
              <a:rPr lang="en-US" dirty="0" smtClean="0">
                <a:solidFill>
                  <a:schemeClr val="accent6">
                    <a:lumMod val="50000"/>
                  </a:schemeClr>
                </a:solidFill>
              </a:rPr>
              <a:t>“zip, zap, </a:t>
            </a:r>
            <a:r>
              <a:rPr lang="en-US" dirty="0" err="1" smtClean="0">
                <a:solidFill>
                  <a:schemeClr val="accent6">
                    <a:lumMod val="50000"/>
                  </a:schemeClr>
                </a:solidFill>
              </a:rPr>
              <a:t>zop</a:t>
            </a:r>
            <a:r>
              <a:rPr lang="en-US" dirty="0" smtClean="0">
                <a:solidFill>
                  <a:schemeClr val="accent6">
                    <a:lumMod val="50000"/>
                  </a:schemeClr>
                </a:solidFill>
              </a:rPr>
              <a:t>”</a:t>
            </a:r>
            <a:endParaRPr lang="bg-BG" dirty="0">
              <a:solidFill>
                <a:schemeClr val="accent6">
                  <a:lumMod val="50000"/>
                </a:schemeClr>
              </a:solidFill>
            </a:endParaRPr>
          </a:p>
        </p:txBody>
      </p:sp>
      <p:sp>
        <p:nvSpPr>
          <p:cNvPr id="3" name="Контейнер за съдържание 2"/>
          <p:cNvSpPr>
            <a:spLocks noGrp="1"/>
          </p:cNvSpPr>
          <p:nvPr>
            <p:ph idx="1"/>
          </p:nvPr>
        </p:nvSpPr>
        <p:spPr>
          <a:xfrm>
            <a:off x="457200" y="1600200"/>
            <a:ext cx="8291264" cy="4525963"/>
          </a:xfrm>
          <a:ln>
            <a:solidFill>
              <a:schemeClr val="accent2"/>
            </a:solidFill>
          </a:ln>
        </p:spPr>
        <p:txBody>
          <a:bodyPr>
            <a:normAutofit fontScale="62500" lnSpcReduction="20000"/>
          </a:bodyPr>
          <a:lstStyle/>
          <a:p>
            <a:r>
              <a:rPr lang="en-US" b="1" dirty="0"/>
              <a:t>Icebreaker Purpose </a:t>
            </a:r>
            <a:r>
              <a:rPr lang="en-US" dirty="0"/>
              <a:t>- Energy Boost</a:t>
            </a:r>
            <a:endParaRPr lang="bg-BG" dirty="0"/>
          </a:p>
          <a:p>
            <a:endParaRPr lang="en-US" dirty="0" smtClean="0"/>
          </a:p>
          <a:p>
            <a:r>
              <a:rPr lang="en-US" b="1" dirty="0" smtClean="0"/>
              <a:t>The goal </a:t>
            </a:r>
            <a:r>
              <a:rPr lang="en-US" dirty="0" smtClean="0"/>
              <a:t>of this game to pass an imaginary relay baton</a:t>
            </a:r>
            <a:r>
              <a:rPr lang="bg-BG" dirty="0" smtClean="0"/>
              <a:t>(щафета)</a:t>
            </a:r>
            <a:r>
              <a:rPr lang="en-US" dirty="0" smtClean="0"/>
              <a:t> around the group for as long as possible without letting it drop. To make things difficult, the relay baton can only be passed using the instructions "Zip", "Zap" or "Zoom".</a:t>
            </a:r>
            <a:endParaRPr lang="bg-BG" dirty="0" smtClean="0"/>
          </a:p>
          <a:p>
            <a:r>
              <a:rPr lang="en-US" dirty="0" smtClean="0"/>
              <a:t>Zip = pass the relay baton in the same direction of travel.</a:t>
            </a:r>
            <a:endParaRPr lang="bg-BG" dirty="0" smtClean="0"/>
          </a:p>
          <a:p>
            <a:r>
              <a:rPr lang="en-US" dirty="0" smtClean="0"/>
              <a:t>Zap = change the direction of travel of the relay baton.</a:t>
            </a:r>
            <a:endParaRPr lang="bg-BG" dirty="0" smtClean="0"/>
          </a:p>
          <a:p>
            <a:r>
              <a:rPr lang="en-US" dirty="0" smtClean="0"/>
              <a:t>Zoom = jump the relay baton to anybody by keeping eye contact.</a:t>
            </a:r>
            <a:endParaRPr lang="bg-BG" dirty="0"/>
          </a:p>
          <a:p>
            <a:r>
              <a:rPr lang="en-US" dirty="0"/>
              <a:t>The group stands in a circle and the relay baton is passed around using the "Zip", "Zap" or "Zoom" instructions. Failing to do so, and the relay baton would fall. The stop watch would start from zero, and so on....</a:t>
            </a:r>
            <a:endParaRPr lang="bg-BG" dirty="0"/>
          </a:p>
          <a:p>
            <a:r>
              <a:rPr lang="en-US" dirty="0"/>
              <a:t>Passing the relay baton must be with lots of body movement and hand gestures</a:t>
            </a:r>
            <a:r>
              <a:rPr lang="en-US" dirty="0" smtClean="0"/>
              <a:t>.</a:t>
            </a:r>
          </a:p>
          <a:p>
            <a:r>
              <a:rPr lang="en-US" dirty="0" smtClean="0"/>
              <a:t>Watch the </a:t>
            </a:r>
            <a:r>
              <a:rPr lang="en-US" dirty="0" err="1" smtClean="0"/>
              <a:t>video:</a:t>
            </a:r>
            <a:r>
              <a:rPr lang="en-US" dirty="0" err="1" smtClean="0">
                <a:hlinkClick r:id="rId2"/>
              </a:rPr>
              <a:t>https</a:t>
            </a:r>
            <a:r>
              <a:rPr lang="en-US" dirty="0" smtClean="0">
                <a:hlinkClick r:id="rId2"/>
              </a:rPr>
              <a:t>://youtu.be/t-7jmkiSKUk</a:t>
            </a:r>
            <a:endParaRPr lang="en-US" dirty="0" smtClean="0"/>
          </a:p>
          <a:p>
            <a:endParaRPr lang="bg-BG" dirty="0"/>
          </a:p>
        </p:txBody>
      </p:sp>
    </p:spTree>
    <p:extLst>
      <p:ext uri="{BB962C8B-B14F-4D97-AF65-F5344CB8AC3E}">
        <p14:creationId xmlns:p14="http://schemas.microsoft.com/office/powerpoint/2010/main" val="46659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3874442"/>
          </a:xfrm>
          <a:solidFill>
            <a:schemeClr val="accent6">
              <a:lumMod val="60000"/>
              <a:lumOff val="40000"/>
            </a:schemeClr>
          </a:solidFill>
          <a:ln>
            <a:solidFill>
              <a:schemeClr val="accent2"/>
            </a:solidFill>
          </a:ln>
        </p:spPr>
        <p:txBody>
          <a:bodyPr>
            <a:normAutofit fontScale="90000"/>
          </a:bodyPr>
          <a:lstStyle/>
          <a:p>
            <a:r>
              <a:rPr lang="ru-RU" dirty="0" err="1" smtClean="0">
                <a:solidFill>
                  <a:schemeClr val="accent2">
                    <a:lumMod val="50000"/>
                  </a:schemeClr>
                </a:solidFill>
              </a:rPr>
              <a:t>Структуриран</a:t>
            </a:r>
            <a:r>
              <a:rPr lang="ru-RU" dirty="0" smtClean="0">
                <a:solidFill>
                  <a:schemeClr val="accent2">
                    <a:lumMod val="50000"/>
                  </a:schemeClr>
                </a:solidFill>
              </a:rPr>
              <a:t> </a:t>
            </a:r>
            <a:r>
              <a:rPr lang="ru-RU" dirty="0" err="1" smtClean="0">
                <a:solidFill>
                  <a:schemeClr val="accent2">
                    <a:lumMod val="50000"/>
                  </a:schemeClr>
                </a:solidFill>
              </a:rPr>
              <a:t>обучителен</a:t>
            </a:r>
            <a:r>
              <a:rPr lang="ru-RU" dirty="0" smtClean="0">
                <a:solidFill>
                  <a:schemeClr val="accent2">
                    <a:lumMod val="50000"/>
                  </a:schemeClr>
                </a:solidFill>
              </a:rPr>
              <a:t> курс: </a:t>
            </a:r>
            <a:br>
              <a:rPr lang="ru-RU" dirty="0" smtClean="0">
                <a:solidFill>
                  <a:schemeClr val="accent2">
                    <a:lumMod val="50000"/>
                  </a:schemeClr>
                </a:solidFill>
              </a:rPr>
            </a:br>
            <a:r>
              <a:rPr lang="ru-RU" dirty="0" smtClean="0">
                <a:solidFill>
                  <a:schemeClr val="accent2">
                    <a:lumMod val="50000"/>
                  </a:schemeClr>
                </a:solidFill>
              </a:rPr>
              <a:t>“ </a:t>
            </a:r>
            <a:r>
              <a:rPr lang="ru-RU" dirty="0" err="1" smtClean="0">
                <a:solidFill>
                  <a:schemeClr val="accent2">
                    <a:lumMod val="50000"/>
                  </a:schemeClr>
                </a:solidFill>
              </a:rPr>
              <a:t>Английски</a:t>
            </a:r>
            <a:r>
              <a:rPr lang="ru-RU" dirty="0" smtClean="0">
                <a:solidFill>
                  <a:schemeClr val="accent2">
                    <a:lumMod val="50000"/>
                  </a:schemeClr>
                </a:solidFill>
              </a:rPr>
              <a:t> </a:t>
            </a:r>
            <a:r>
              <a:rPr lang="ru-RU" dirty="0" err="1" smtClean="0">
                <a:solidFill>
                  <a:schemeClr val="accent2">
                    <a:lumMod val="50000"/>
                  </a:schemeClr>
                </a:solidFill>
              </a:rPr>
              <a:t>език</a:t>
            </a:r>
            <a:r>
              <a:rPr lang="ru-RU" dirty="0" smtClean="0">
                <a:solidFill>
                  <a:schemeClr val="accent2">
                    <a:lumMod val="50000"/>
                  </a:schemeClr>
                </a:solidFill>
              </a:rPr>
              <a:t> и методология на 21 век“” </a:t>
            </a:r>
            <a:br>
              <a:rPr lang="ru-RU" dirty="0" smtClean="0">
                <a:solidFill>
                  <a:schemeClr val="accent2">
                    <a:lumMod val="50000"/>
                  </a:schemeClr>
                </a:solidFill>
              </a:rPr>
            </a:br>
            <a:r>
              <a:rPr lang="ru-RU" dirty="0" smtClean="0">
                <a:solidFill>
                  <a:schemeClr val="accent2">
                    <a:lumMod val="50000"/>
                  </a:schemeClr>
                </a:solidFill>
              </a:rPr>
              <a:t>1-12 август 2016 г.</a:t>
            </a:r>
            <a:br>
              <a:rPr lang="ru-RU" dirty="0" smtClean="0">
                <a:solidFill>
                  <a:schemeClr val="accent2">
                    <a:lumMod val="50000"/>
                  </a:schemeClr>
                </a:solidFill>
              </a:rPr>
            </a:br>
            <a:r>
              <a:rPr lang="ru-RU" dirty="0" smtClean="0">
                <a:solidFill>
                  <a:schemeClr val="accent2">
                    <a:lumMod val="50000"/>
                  </a:schemeClr>
                </a:solidFill>
              </a:rPr>
              <a:t>гр. </a:t>
            </a:r>
            <a:r>
              <a:rPr lang="ru-RU" dirty="0" err="1" smtClean="0">
                <a:solidFill>
                  <a:schemeClr val="accent2">
                    <a:lumMod val="50000"/>
                  </a:schemeClr>
                </a:solidFill>
              </a:rPr>
              <a:t>Лийдс</a:t>
            </a:r>
            <a:r>
              <a:rPr lang="ru-RU" dirty="0" smtClean="0">
                <a:solidFill>
                  <a:schemeClr val="accent2">
                    <a:lumMod val="50000"/>
                  </a:schemeClr>
                </a:solidFill>
              </a:rPr>
              <a:t>, Англия.</a:t>
            </a:r>
            <a:br>
              <a:rPr lang="ru-RU" dirty="0" smtClean="0">
                <a:solidFill>
                  <a:schemeClr val="accent2">
                    <a:lumMod val="50000"/>
                  </a:schemeClr>
                </a:solidFill>
              </a:rPr>
            </a:br>
            <a:endParaRPr lang="bg-BG" dirty="0">
              <a:solidFill>
                <a:schemeClr val="accent2">
                  <a:lumMod val="50000"/>
                </a:schemeClr>
              </a:solidFill>
            </a:endParaRPr>
          </a:p>
        </p:txBody>
      </p:sp>
      <p:sp>
        <p:nvSpPr>
          <p:cNvPr id="3" name="Контейнер за съдържание 2"/>
          <p:cNvSpPr>
            <a:spLocks noGrp="1"/>
          </p:cNvSpPr>
          <p:nvPr>
            <p:ph idx="1"/>
          </p:nvPr>
        </p:nvSpPr>
        <p:spPr>
          <a:xfrm>
            <a:off x="457200" y="4581128"/>
            <a:ext cx="8229600" cy="1545035"/>
          </a:xfrm>
        </p:spPr>
        <p:txBody>
          <a:bodyPr>
            <a:normAutofit fontScale="77500" lnSpcReduction="20000"/>
          </a:bodyPr>
          <a:lstStyle/>
          <a:p>
            <a:pPr marL="0" indent="0" algn="ctr">
              <a:buNone/>
            </a:pPr>
            <a:r>
              <a:rPr lang="bg-BG" dirty="0" smtClean="0"/>
              <a:t> </a:t>
            </a:r>
            <a:r>
              <a:rPr lang="bg-BG" dirty="0" smtClean="0">
                <a:solidFill>
                  <a:schemeClr val="accent6">
                    <a:lumMod val="50000"/>
                  </a:schemeClr>
                </a:solidFill>
              </a:rPr>
              <a:t>Участник:</a:t>
            </a:r>
          </a:p>
          <a:p>
            <a:pPr marL="0" indent="0" algn="ctr">
              <a:buNone/>
            </a:pPr>
            <a:r>
              <a:rPr lang="bg-BG" dirty="0" smtClean="0">
                <a:solidFill>
                  <a:schemeClr val="accent6">
                    <a:lumMod val="50000"/>
                  </a:schemeClr>
                </a:solidFill>
              </a:rPr>
              <a:t>Галина Атанасова </a:t>
            </a:r>
            <a:r>
              <a:rPr lang="bg-BG" dirty="0" err="1" smtClean="0">
                <a:solidFill>
                  <a:schemeClr val="accent6">
                    <a:lumMod val="50000"/>
                  </a:schemeClr>
                </a:solidFill>
              </a:rPr>
              <a:t>Христозожа</a:t>
            </a:r>
            <a:endParaRPr lang="bg-BG" dirty="0" smtClean="0">
              <a:solidFill>
                <a:schemeClr val="accent6">
                  <a:lumMod val="50000"/>
                </a:schemeClr>
              </a:solidFill>
            </a:endParaRPr>
          </a:p>
          <a:p>
            <a:pPr marL="0" indent="0" algn="ctr">
              <a:buNone/>
            </a:pPr>
            <a:r>
              <a:rPr lang="bg-BG" dirty="0">
                <a:solidFill>
                  <a:schemeClr val="accent6">
                    <a:lumMod val="50000"/>
                  </a:schemeClr>
                </a:solidFill>
              </a:rPr>
              <a:t>д</a:t>
            </a:r>
            <a:r>
              <a:rPr lang="bg-BG" dirty="0" smtClean="0">
                <a:solidFill>
                  <a:schemeClr val="accent6">
                    <a:lumMod val="50000"/>
                  </a:schemeClr>
                </a:solidFill>
              </a:rPr>
              <a:t>иректор с НУП и английски език</a:t>
            </a:r>
            <a:endParaRPr lang="bg-BG" dirty="0" smtClean="0">
              <a:solidFill>
                <a:schemeClr val="accent6">
                  <a:lumMod val="50000"/>
                </a:schemeClr>
              </a:solidFill>
            </a:endParaRPr>
          </a:p>
          <a:p>
            <a:pPr marL="0" indent="0" algn="ctr">
              <a:buNone/>
            </a:pPr>
            <a:r>
              <a:rPr lang="bg-BG" dirty="0" smtClean="0">
                <a:solidFill>
                  <a:schemeClr val="accent6">
                    <a:lumMod val="50000"/>
                  </a:schemeClr>
                </a:solidFill>
              </a:rPr>
              <a:t>в НУ“Отец Паисий“-гр. Харманли</a:t>
            </a:r>
          </a:p>
          <a:p>
            <a:endParaRPr lang="bg-BG" dirty="0"/>
          </a:p>
        </p:txBody>
      </p:sp>
    </p:spTree>
    <p:extLst>
      <p:ext uri="{BB962C8B-B14F-4D97-AF65-F5344CB8AC3E}">
        <p14:creationId xmlns:p14="http://schemas.microsoft.com/office/powerpoint/2010/main" val="129647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970784" cy="2579886"/>
          </a:xfrm>
          <a:solidFill>
            <a:schemeClr val="accent6">
              <a:lumMod val="60000"/>
              <a:lumOff val="40000"/>
            </a:schemeClr>
          </a:solidFill>
          <a:ln>
            <a:solidFill>
              <a:schemeClr val="accent2"/>
            </a:solidFill>
          </a:ln>
        </p:spPr>
        <p:txBody>
          <a:bodyPr>
            <a:normAutofit/>
          </a:bodyPr>
          <a:lstStyle/>
          <a:p>
            <a:pPr algn="ctr"/>
            <a:r>
              <a:rPr lang="en-US" sz="4000" dirty="0" smtClean="0">
                <a:solidFill>
                  <a:schemeClr val="accent2">
                    <a:lumMod val="50000"/>
                  </a:schemeClr>
                </a:solidFill>
              </a:rPr>
              <a:t>Different approaches to language presentation</a:t>
            </a:r>
            <a:endParaRPr lang="bg-BG" sz="4000" dirty="0"/>
          </a:p>
        </p:txBody>
      </p:sp>
      <p:pic>
        <p:nvPicPr>
          <p:cNvPr id="5" name="Контейнер за съдържание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1706" y="273050"/>
            <a:ext cx="3660733" cy="2579688"/>
          </a:xfrm>
          <a:ln>
            <a:solidFill>
              <a:schemeClr val="accent2"/>
            </a:solidFill>
          </a:ln>
        </p:spPr>
      </p:pic>
      <p:sp>
        <p:nvSpPr>
          <p:cNvPr id="4" name="Текстов контейнер 3"/>
          <p:cNvSpPr>
            <a:spLocks noGrp="1"/>
          </p:cNvSpPr>
          <p:nvPr>
            <p:ph type="body" sz="half" idx="2"/>
          </p:nvPr>
        </p:nvSpPr>
        <p:spPr>
          <a:xfrm>
            <a:off x="457200" y="3140968"/>
            <a:ext cx="8363272" cy="2985195"/>
          </a:xfrm>
          <a:ln>
            <a:solidFill>
              <a:schemeClr val="accent2"/>
            </a:solidFill>
          </a:ln>
        </p:spPr>
        <p:txBody>
          <a:bodyPr>
            <a:normAutofit fontScale="92500" lnSpcReduction="20000"/>
          </a:bodyPr>
          <a:lstStyle/>
          <a:p>
            <a:r>
              <a:rPr lang="en-US" sz="3200" b="1" dirty="0">
                <a:solidFill>
                  <a:schemeClr val="accent2">
                    <a:lumMod val="50000"/>
                  </a:schemeClr>
                </a:solidFill>
              </a:rPr>
              <a:t>-</a:t>
            </a:r>
            <a:r>
              <a:rPr lang="en-US" sz="3200" b="1" dirty="0" smtClean="0">
                <a:solidFill>
                  <a:schemeClr val="accent2">
                    <a:lumMod val="50000"/>
                  </a:schemeClr>
                </a:solidFill>
              </a:rPr>
              <a:t> </a:t>
            </a:r>
            <a:r>
              <a:rPr lang="bg-BG" sz="3200" b="1" dirty="0" smtClean="0">
                <a:solidFill>
                  <a:schemeClr val="accent2">
                    <a:lumMod val="50000"/>
                  </a:schemeClr>
                </a:solidFill>
              </a:rPr>
              <a:t>PPP</a:t>
            </a:r>
            <a:r>
              <a:rPr lang="bg-BG" sz="3200" dirty="0" smtClean="0">
                <a:solidFill>
                  <a:schemeClr val="accent2">
                    <a:lumMod val="50000"/>
                  </a:schemeClr>
                </a:solidFill>
              </a:rPr>
              <a:t> (</a:t>
            </a:r>
            <a:r>
              <a:rPr lang="bg-BG" sz="3200" b="1" dirty="0" err="1" smtClean="0">
                <a:solidFill>
                  <a:schemeClr val="accent2">
                    <a:lumMod val="50000"/>
                  </a:schemeClr>
                </a:solidFill>
              </a:rPr>
              <a:t>Presentation</a:t>
            </a:r>
            <a:r>
              <a:rPr lang="bg-BG" sz="3200" b="1" dirty="0" smtClean="0">
                <a:solidFill>
                  <a:schemeClr val="accent2">
                    <a:lumMod val="50000"/>
                  </a:schemeClr>
                </a:solidFill>
              </a:rPr>
              <a:t>, </a:t>
            </a:r>
            <a:r>
              <a:rPr lang="bg-BG" sz="3200" b="1" dirty="0" err="1" smtClean="0">
                <a:solidFill>
                  <a:schemeClr val="accent2">
                    <a:lumMod val="50000"/>
                  </a:schemeClr>
                </a:solidFill>
              </a:rPr>
              <a:t>Practice</a:t>
            </a:r>
            <a:r>
              <a:rPr lang="bg-BG" sz="3200" b="1" dirty="0" smtClean="0">
                <a:solidFill>
                  <a:schemeClr val="accent2">
                    <a:lumMod val="50000"/>
                  </a:schemeClr>
                </a:solidFill>
              </a:rPr>
              <a:t>, </a:t>
            </a:r>
            <a:r>
              <a:rPr lang="bg-BG" sz="3200" b="1" dirty="0" err="1" smtClean="0">
                <a:solidFill>
                  <a:schemeClr val="accent2">
                    <a:lumMod val="50000"/>
                  </a:schemeClr>
                </a:solidFill>
              </a:rPr>
              <a:t>Production</a:t>
            </a:r>
            <a:r>
              <a:rPr lang="bg-BG" sz="3200" b="1" dirty="0" smtClean="0">
                <a:solidFill>
                  <a:schemeClr val="accent2">
                    <a:lumMod val="50000"/>
                  </a:schemeClr>
                </a:solidFill>
              </a:rPr>
              <a:t>) </a:t>
            </a:r>
            <a:r>
              <a:rPr lang="en-US" sz="3200" b="1" dirty="0" smtClean="0">
                <a:solidFill>
                  <a:schemeClr val="accent2">
                    <a:lumMod val="50000"/>
                  </a:schemeClr>
                </a:solidFill>
              </a:rPr>
              <a:t>;</a:t>
            </a:r>
          </a:p>
          <a:p>
            <a:r>
              <a:rPr lang="en-US" sz="3200" b="1" dirty="0">
                <a:solidFill>
                  <a:schemeClr val="accent2">
                    <a:lumMod val="50000"/>
                  </a:schemeClr>
                </a:solidFill>
              </a:rPr>
              <a:t>-</a:t>
            </a:r>
            <a:r>
              <a:rPr lang="bg-BG" sz="3200" b="1" dirty="0" smtClean="0">
                <a:solidFill>
                  <a:schemeClr val="accent2">
                    <a:lumMod val="50000"/>
                  </a:schemeClr>
                </a:solidFill>
              </a:rPr>
              <a:t> TBL</a:t>
            </a:r>
            <a:r>
              <a:rPr lang="bg-BG" sz="3200" dirty="0" smtClean="0">
                <a:solidFill>
                  <a:schemeClr val="accent2">
                    <a:lumMod val="50000"/>
                  </a:schemeClr>
                </a:solidFill>
              </a:rPr>
              <a:t> (</a:t>
            </a:r>
            <a:r>
              <a:rPr lang="bg-BG" sz="3200" b="1" dirty="0" err="1" smtClean="0">
                <a:solidFill>
                  <a:schemeClr val="accent2">
                    <a:lumMod val="50000"/>
                  </a:schemeClr>
                </a:solidFill>
              </a:rPr>
              <a:t>Task-based</a:t>
            </a:r>
            <a:r>
              <a:rPr lang="bg-BG" sz="3200" b="1" dirty="0" smtClean="0">
                <a:solidFill>
                  <a:schemeClr val="accent2">
                    <a:lumMod val="50000"/>
                  </a:schemeClr>
                </a:solidFill>
              </a:rPr>
              <a:t> </a:t>
            </a:r>
            <a:r>
              <a:rPr lang="bg-BG" sz="3200" b="1" dirty="0" err="1" smtClean="0">
                <a:solidFill>
                  <a:schemeClr val="accent2">
                    <a:lumMod val="50000"/>
                  </a:schemeClr>
                </a:solidFill>
              </a:rPr>
              <a:t>learning</a:t>
            </a:r>
            <a:r>
              <a:rPr lang="en-US" sz="3200" b="1" dirty="0" smtClean="0">
                <a:solidFill>
                  <a:schemeClr val="accent2">
                    <a:lumMod val="50000"/>
                  </a:schemeClr>
                </a:solidFill>
              </a:rPr>
              <a:t>;</a:t>
            </a:r>
          </a:p>
          <a:p>
            <a:r>
              <a:rPr lang="en-US" sz="3200" b="1" dirty="0" smtClean="0">
                <a:solidFill>
                  <a:schemeClr val="accent2">
                    <a:lumMod val="50000"/>
                  </a:schemeClr>
                </a:solidFill>
              </a:rPr>
              <a:t>- </a:t>
            </a:r>
            <a:r>
              <a:rPr lang="en-US" sz="3200" b="1" dirty="0" smtClean="0">
                <a:solidFill>
                  <a:schemeClr val="accent2">
                    <a:lumMod val="50000"/>
                  </a:schemeClr>
                </a:solidFill>
              </a:rPr>
              <a:t>TPR (Total Physical Response);</a:t>
            </a:r>
          </a:p>
          <a:p>
            <a:r>
              <a:rPr lang="en-US" sz="3200" b="1" dirty="0" smtClean="0">
                <a:solidFill>
                  <a:schemeClr val="accent2">
                    <a:lumMod val="50000"/>
                  </a:schemeClr>
                </a:solidFill>
              </a:rPr>
              <a:t>- </a:t>
            </a:r>
            <a:r>
              <a:rPr lang="bg-BG" sz="3200" b="1" dirty="0" smtClean="0">
                <a:solidFill>
                  <a:schemeClr val="accent2">
                    <a:lumMod val="50000"/>
                  </a:schemeClr>
                </a:solidFill>
              </a:rPr>
              <a:t> TTT</a:t>
            </a:r>
            <a:r>
              <a:rPr lang="bg-BG" sz="3200" dirty="0" smtClean="0">
                <a:solidFill>
                  <a:schemeClr val="accent2">
                    <a:lumMod val="50000"/>
                  </a:schemeClr>
                </a:solidFill>
              </a:rPr>
              <a:t> (</a:t>
            </a:r>
            <a:r>
              <a:rPr lang="bg-BG" sz="3200" b="1" dirty="0" err="1" smtClean="0">
                <a:solidFill>
                  <a:schemeClr val="accent2">
                    <a:lumMod val="50000"/>
                  </a:schemeClr>
                </a:solidFill>
              </a:rPr>
              <a:t>Test-Teach-Tesт</a:t>
            </a:r>
            <a:r>
              <a:rPr lang="bg-BG" sz="3200" b="1" dirty="0" smtClean="0">
                <a:solidFill>
                  <a:schemeClr val="accent2">
                    <a:lumMod val="50000"/>
                  </a:schemeClr>
                </a:solidFill>
              </a:rPr>
              <a:t>)</a:t>
            </a:r>
            <a:r>
              <a:rPr lang="en-US" sz="3200" b="1" dirty="0" smtClean="0">
                <a:solidFill>
                  <a:schemeClr val="accent2">
                    <a:lumMod val="50000"/>
                  </a:schemeClr>
                </a:solidFill>
              </a:rPr>
              <a:t>;</a:t>
            </a:r>
          </a:p>
          <a:p>
            <a:r>
              <a:rPr lang="en-US" sz="3200" b="1" dirty="0" smtClean="0">
                <a:solidFill>
                  <a:schemeClr val="accent2">
                    <a:lumMod val="50000"/>
                  </a:schemeClr>
                </a:solidFill>
              </a:rPr>
              <a:t>- </a:t>
            </a:r>
            <a:r>
              <a:rPr lang="bg-BG" sz="3200" b="1" dirty="0" smtClean="0">
                <a:solidFill>
                  <a:schemeClr val="accent2">
                    <a:lumMod val="50000"/>
                  </a:schemeClr>
                </a:solidFill>
              </a:rPr>
              <a:t>CLIL/</a:t>
            </a:r>
            <a:r>
              <a:rPr lang="en-US" sz="3200" b="1" dirty="0" smtClean="0">
                <a:solidFill>
                  <a:schemeClr val="accent2">
                    <a:lumMod val="50000"/>
                  </a:schemeClr>
                </a:solidFill>
              </a:rPr>
              <a:t>content and language integrated learning</a:t>
            </a:r>
            <a:r>
              <a:rPr lang="bg-BG" sz="3200" b="1" dirty="0" smtClean="0">
                <a:solidFill>
                  <a:schemeClr val="accent2">
                    <a:lumMod val="50000"/>
                  </a:schemeClr>
                </a:solidFill>
              </a:rPr>
              <a:t>/</a:t>
            </a:r>
            <a:r>
              <a:rPr lang="en-US" sz="3200" b="1" dirty="0" smtClean="0">
                <a:solidFill>
                  <a:schemeClr val="accent2">
                    <a:lumMod val="50000"/>
                  </a:schemeClr>
                </a:solidFill>
              </a:rPr>
              <a:t>;</a:t>
            </a:r>
          </a:p>
          <a:p>
            <a:r>
              <a:rPr lang="en-US" sz="3200" b="1" dirty="0" smtClean="0">
                <a:solidFill>
                  <a:schemeClr val="accent2">
                    <a:lumMod val="50000"/>
                  </a:schemeClr>
                </a:solidFill>
              </a:rPr>
              <a:t>- </a:t>
            </a:r>
            <a:r>
              <a:rPr lang="bg-BG" sz="3200" b="1" dirty="0" err="1" smtClean="0">
                <a:solidFill>
                  <a:schemeClr val="accent2">
                    <a:lumMod val="50000"/>
                  </a:schemeClr>
                </a:solidFill>
              </a:rPr>
              <a:t>Blended</a:t>
            </a:r>
            <a:r>
              <a:rPr lang="bg-BG" sz="3200" b="1" dirty="0" smtClean="0">
                <a:solidFill>
                  <a:schemeClr val="accent2">
                    <a:lumMod val="50000"/>
                  </a:schemeClr>
                </a:solidFill>
              </a:rPr>
              <a:t> </a:t>
            </a:r>
            <a:r>
              <a:rPr lang="bg-BG" sz="3200" b="1" dirty="0" err="1" smtClean="0">
                <a:solidFill>
                  <a:schemeClr val="accent2">
                    <a:lumMod val="50000"/>
                  </a:schemeClr>
                </a:solidFill>
              </a:rPr>
              <a:t>Learning</a:t>
            </a:r>
            <a:r>
              <a:rPr lang="en-US" sz="3200" b="1" dirty="0" smtClean="0">
                <a:solidFill>
                  <a:schemeClr val="accent2">
                    <a:lumMod val="50000"/>
                  </a:schemeClr>
                </a:solidFill>
              </a:rPr>
              <a:t>.</a:t>
            </a:r>
            <a:endParaRPr lang="bg-BG" sz="3200" b="1" dirty="0" smtClean="0">
              <a:solidFill>
                <a:schemeClr val="accent2">
                  <a:lumMod val="50000"/>
                </a:schemeClr>
              </a:solidFill>
            </a:endParaRPr>
          </a:p>
          <a:p>
            <a:endParaRPr lang="bg-BG" dirty="0"/>
          </a:p>
        </p:txBody>
      </p:sp>
    </p:spTree>
    <p:extLst>
      <p:ext uri="{BB962C8B-B14F-4D97-AF65-F5344CB8AC3E}">
        <p14:creationId xmlns:p14="http://schemas.microsoft.com/office/powerpoint/2010/main" val="282450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solidFill>
            <a:schemeClr val="accent6">
              <a:lumMod val="60000"/>
              <a:lumOff val="40000"/>
            </a:schemeClr>
          </a:solidFill>
          <a:ln>
            <a:solidFill>
              <a:schemeClr val="accent2"/>
            </a:solidFill>
          </a:ln>
        </p:spPr>
        <p:txBody>
          <a:bodyPr>
            <a:normAutofit fontScale="90000"/>
          </a:bodyPr>
          <a:lstStyle/>
          <a:p>
            <a:r>
              <a:rPr lang="bg-BG" b="1" dirty="0" smtClean="0">
                <a:solidFill>
                  <a:schemeClr val="accent2">
                    <a:lumMod val="50000"/>
                  </a:schemeClr>
                </a:solidFill>
              </a:rPr>
              <a:t>PPP</a:t>
            </a:r>
            <a:r>
              <a:rPr lang="bg-BG" dirty="0" smtClean="0">
                <a:solidFill>
                  <a:schemeClr val="accent2">
                    <a:lumMod val="50000"/>
                  </a:schemeClr>
                </a:solidFill>
              </a:rPr>
              <a:t> (</a:t>
            </a:r>
            <a:r>
              <a:rPr lang="bg-BG" b="1" dirty="0" err="1" smtClean="0">
                <a:solidFill>
                  <a:schemeClr val="accent2">
                    <a:lumMod val="50000"/>
                  </a:schemeClr>
                </a:solidFill>
              </a:rPr>
              <a:t>Presentation</a:t>
            </a:r>
            <a:r>
              <a:rPr lang="bg-BG" b="1" dirty="0" smtClean="0">
                <a:solidFill>
                  <a:schemeClr val="accent2">
                    <a:lumMod val="50000"/>
                  </a:schemeClr>
                </a:solidFill>
              </a:rPr>
              <a:t>, </a:t>
            </a:r>
            <a:r>
              <a:rPr lang="bg-BG" b="1" dirty="0" err="1" smtClean="0">
                <a:solidFill>
                  <a:schemeClr val="accent2">
                    <a:lumMod val="50000"/>
                  </a:schemeClr>
                </a:solidFill>
              </a:rPr>
              <a:t>Practice</a:t>
            </a:r>
            <a:r>
              <a:rPr lang="bg-BG" b="1" dirty="0" smtClean="0">
                <a:solidFill>
                  <a:schemeClr val="accent2">
                    <a:lumMod val="50000"/>
                  </a:schemeClr>
                </a:solidFill>
              </a:rPr>
              <a:t>, </a:t>
            </a:r>
            <a:r>
              <a:rPr lang="bg-BG" b="1" dirty="0" err="1" smtClean="0">
                <a:solidFill>
                  <a:schemeClr val="accent2">
                    <a:lumMod val="50000"/>
                  </a:schemeClr>
                </a:solidFill>
              </a:rPr>
              <a:t>Production</a:t>
            </a:r>
            <a:r>
              <a:rPr lang="bg-BG" b="1" dirty="0" smtClean="0">
                <a:solidFill>
                  <a:schemeClr val="accent2">
                    <a:lumMod val="50000"/>
                  </a:schemeClr>
                </a:solidFill>
              </a:rPr>
              <a:t>)</a:t>
            </a:r>
            <a:endParaRPr lang="bg-BG" dirty="0"/>
          </a:p>
        </p:txBody>
      </p:sp>
      <p:sp>
        <p:nvSpPr>
          <p:cNvPr id="3" name="Контейнер за съдържание 2"/>
          <p:cNvSpPr>
            <a:spLocks noGrp="1"/>
          </p:cNvSpPr>
          <p:nvPr>
            <p:ph idx="1"/>
          </p:nvPr>
        </p:nvSpPr>
        <p:spPr>
          <a:ln>
            <a:solidFill>
              <a:schemeClr val="accent2"/>
            </a:solidFill>
          </a:ln>
        </p:spPr>
        <p:txBody>
          <a:bodyPr>
            <a:normAutofit fontScale="47500" lnSpcReduction="20000"/>
          </a:bodyPr>
          <a:lstStyle/>
          <a:p>
            <a:r>
              <a:rPr lang="en-US" dirty="0">
                <a:solidFill>
                  <a:schemeClr val="accent2">
                    <a:lumMod val="50000"/>
                  </a:schemeClr>
                </a:solidFill>
              </a:rPr>
              <a:t>The PPP method could be characterized as a common-sense approach to teaching as it consists of 3 </a:t>
            </a:r>
            <a:r>
              <a:rPr lang="en-US" dirty="0" smtClean="0">
                <a:solidFill>
                  <a:schemeClr val="accent2">
                    <a:lumMod val="50000"/>
                  </a:schemeClr>
                </a:solidFill>
              </a:rPr>
              <a:t>stages.</a:t>
            </a:r>
          </a:p>
          <a:p>
            <a:pPr>
              <a:lnSpc>
                <a:spcPct val="115000"/>
              </a:lnSpc>
              <a:spcAft>
                <a:spcPts val="1000"/>
              </a:spcAft>
            </a:pPr>
            <a:r>
              <a:rPr lang="en-US" dirty="0">
                <a:solidFill>
                  <a:schemeClr val="accent2">
                    <a:lumMod val="50000"/>
                  </a:schemeClr>
                </a:solidFill>
                <a:ea typeface="Calibri"/>
                <a:cs typeface="Times New Roman"/>
              </a:rPr>
              <a:t>The first stage is the </a:t>
            </a:r>
            <a:r>
              <a:rPr lang="en-US" b="1" dirty="0">
                <a:solidFill>
                  <a:schemeClr val="accent2">
                    <a:lumMod val="50000"/>
                  </a:schemeClr>
                </a:solidFill>
                <a:ea typeface="Calibri"/>
                <a:cs typeface="Times New Roman"/>
              </a:rPr>
              <a:t>presentation </a:t>
            </a:r>
            <a:r>
              <a:rPr lang="en-US" dirty="0">
                <a:solidFill>
                  <a:schemeClr val="accent2">
                    <a:lumMod val="50000"/>
                  </a:schemeClr>
                </a:solidFill>
                <a:ea typeface="Calibri"/>
                <a:cs typeface="Times New Roman"/>
              </a:rPr>
              <a:t>of an aspect of language in a context that students are familiar with, much the same way that a swimming instructor would demonstrate a stroke outside the pool to beginners.</a:t>
            </a:r>
            <a:endParaRPr lang="bg-BG" dirty="0">
              <a:solidFill>
                <a:schemeClr val="accent2">
                  <a:lumMod val="50000"/>
                </a:schemeClr>
              </a:solidFill>
              <a:ea typeface="Calibri"/>
              <a:cs typeface="Times New Roman"/>
            </a:endParaRPr>
          </a:p>
          <a:p>
            <a:pPr>
              <a:lnSpc>
                <a:spcPct val="115000"/>
              </a:lnSpc>
              <a:spcAft>
                <a:spcPts val="1000"/>
              </a:spcAft>
            </a:pPr>
            <a:r>
              <a:rPr lang="en-US" dirty="0">
                <a:solidFill>
                  <a:schemeClr val="accent2">
                    <a:lumMod val="50000"/>
                  </a:schemeClr>
                </a:solidFill>
                <a:ea typeface="Calibri"/>
                <a:cs typeface="Times New Roman"/>
              </a:rPr>
              <a:t>The second stage is </a:t>
            </a:r>
            <a:r>
              <a:rPr lang="en-US" b="1" dirty="0">
                <a:solidFill>
                  <a:schemeClr val="accent2">
                    <a:lumMod val="50000"/>
                  </a:schemeClr>
                </a:solidFill>
                <a:ea typeface="Calibri"/>
                <a:cs typeface="Times New Roman"/>
              </a:rPr>
              <a:t>practice</a:t>
            </a:r>
            <a:r>
              <a:rPr lang="en-US" dirty="0">
                <a:solidFill>
                  <a:schemeClr val="accent2">
                    <a:lumMod val="50000"/>
                  </a:schemeClr>
                </a:solidFill>
                <a:ea typeface="Calibri"/>
                <a:cs typeface="Times New Roman"/>
              </a:rPr>
              <a:t>, where students will be given an activity that gives them plenty of opportunities to practice the new aspect of language and become familiar with it whilst receiving limited and appropriate assistance from the teacher. To continue with the analogy, the swimming instructor allowing the children to rehearse the stroke in the pool whilst being close enough to give any support required and plenty of encouragement.</a:t>
            </a:r>
            <a:endParaRPr lang="bg-BG" dirty="0">
              <a:solidFill>
                <a:schemeClr val="accent2">
                  <a:lumMod val="50000"/>
                </a:schemeClr>
              </a:solidFill>
              <a:ea typeface="Calibri"/>
              <a:cs typeface="Times New Roman"/>
            </a:endParaRPr>
          </a:p>
          <a:p>
            <a:pPr>
              <a:lnSpc>
                <a:spcPct val="115000"/>
              </a:lnSpc>
              <a:spcAft>
                <a:spcPts val="1000"/>
              </a:spcAft>
            </a:pPr>
            <a:r>
              <a:rPr lang="en-US" dirty="0">
                <a:solidFill>
                  <a:schemeClr val="accent2">
                    <a:lumMod val="50000"/>
                  </a:schemeClr>
                </a:solidFill>
                <a:ea typeface="Calibri"/>
                <a:cs typeface="Times New Roman"/>
              </a:rPr>
              <a:t>The final stage is</a:t>
            </a:r>
            <a:r>
              <a:rPr lang="en-US" b="1" dirty="0">
                <a:solidFill>
                  <a:schemeClr val="accent2">
                    <a:lumMod val="50000"/>
                  </a:schemeClr>
                </a:solidFill>
                <a:ea typeface="Calibri"/>
                <a:cs typeface="Times New Roman"/>
              </a:rPr>
              <a:t> production </a:t>
            </a:r>
            <a:r>
              <a:rPr lang="en-US" dirty="0">
                <a:solidFill>
                  <a:schemeClr val="accent2">
                    <a:lumMod val="50000"/>
                  </a:schemeClr>
                </a:solidFill>
                <a:ea typeface="Calibri"/>
                <a:cs typeface="Times New Roman"/>
              </a:rPr>
              <a:t>where the students will use the language in context, in an activity set up by the teacher who will be giving minimal assistance, like the swimming instructor allowing </a:t>
            </a:r>
            <a:r>
              <a:rPr lang="en-US" dirty="0" smtClean="0">
                <a:solidFill>
                  <a:schemeClr val="accent2">
                    <a:lumMod val="50000"/>
                  </a:schemeClr>
                </a:solidFill>
                <a:ea typeface="Calibri"/>
                <a:cs typeface="Times New Roman"/>
              </a:rPr>
              <a:t>his students to swim themselves.</a:t>
            </a:r>
          </a:p>
          <a:p>
            <a:pPr>
              <a:lnSpc>
                <a:spcPct val="115000"/>
              </a:lnSpc>
              <a:spcAft>
                <a:spcPts val="1000"/>
              </a:spcAft>
            </a:pPr>
            <a:r>
              <a:rPr lang="en-US" b="1" dirty="0" smtClean="0">
                <a:solidFill>
                  <a:schemeClr val="accent2">
                    <a:lumMod val="50000"/>
                  </a:schemeClr>
                </a:solidFill>
              </a:rPr>
              <a:t>Watch the video</a:t>
            </a:r>
            <a:r>
              <a:rPr lang="en-US" dirty="0" smtClean="0">
                <a:solidFill>
                  <a:schemeClr val="accent2">
                    <a:lumMod val="50000"/>
                  </a:schemeClr>
                </a:solidFill>
              </a:rPr>
              <a:t>: </a:t>
            </a:r>
            <a:r>
              <a:rPr lang="en-US" b="1" dirty="0" smtClean="0">
                <a:solidFill>
                  <a:srgbClr val="0070C0"/>
                </a:solidFill>
              </a:rPr>
              <a:t>&lt;</a:t>
            </a:r>
            <a:r>
              <a:rPr lang="en-US" b="1" u="sng" dirty="0" smtClean="0">
                <a:solidFill>
                  <a:srgbClr val="0070C0"/>
                </a:solidFill>
              </a:rPr>
              <a:t>iframe width="560" height="315" </a:t>
            </a:r>
            <a:r>
              <a:rPr lang="en-US" b="1" u="sng" dirty="0" err="1" smtClean="0">
                <a:solidFill>
                  <a:srgbClr val="0070C0"/>
                </a:solidFill>
              </a:rPr>
              <a:t>src</a:t>
            </a:r>
            <a:r>
              <a:rPr lang="en-US" b="1" u="sng" dirty="0" smtClean="0">
                <a:solidFill>
                  <a:srgbClr val="0070C0"/>
                </a:solidFill>
              </a:rPr>
              <a:t>="https://www.youtube.com/embed/RLWTuauUrKo" </a:t>
            </a:r>
            <a:r>
              <a:rPr lang="en-US" b="1" u="sng" dirty="0" err="1" smtClean="0">
                <a:solidFill>
                  <a:srgbClr val="0070C0"/>
                </a:solidFill>
              </a:rPr>
              <a:t>frameborder</a:t>
            </a:r>
            <a:r>
              <a:rPr lang="en-US" b="1" u="sng" dirty="0" smtClean="0">
                <a:solidFill>
                  <a:srgbClr val="0070C0"/>
                </a:solidFill>
              </a:rPr>
              <a:t>="0" </a:t>
            </a:r>
            <a:r>
              <a:rPr lang="en-US" b="1" u="sng" dirty="0" err="1" smtClean="0">
                <a:solidFill>
                  <a:srgbClr val="0070C0"/>
                </a:solidFill>
              </a:rPr>
              <a:t>allowfullscreen</a:t>
            </a:r>
            <a:r>
              <a:rPr lang="en-US" b="1" u="sng" dirty="0" smtClean="0">
                <a:solidFill>
                  <a:srgbClr val="0070C0"/>
                </a:solidFill>
              </a:rPr>
              <a:t>&gt;&lt;/iframe</a:t>
            </a:r>
            <a:r>
              <a:rPr lang="en-US" u="sng" dirty="0" smtClean="0">
                <a:solidFill>
                  <a:srgbClr val="0070C0"/>
                </a:solidFill>
              </a:rPr>
              <a:t>&gt;</a:t>
            </a:r>
          </a:p>
          <a:p>
            <a:pPr>
              <a:lnSpc>
                <a:spcPct val="115000"/>
              </a:lnSpc>
              <a:spcAft>
                <a:spcPts val="1000"/>
              </a:spcAft>
            </a:pPr>
            <a:endParaRPr lang="bg-BG" dirty="0" smtClean="0">
              <a:solidFill>
                <a:schemeClr val="accent2">
                  <a:lumMod val="50000"/>
                </a:schemeClr>
              </a:solidFill>
            </a:endParaRPr>
          </a:p>
          <a:p>
            <a:pPr>
              <a:lnSpc>
                <a:spcPct val="115000"/>
              </a:lnSpc>
              <a:spcAft>
                <a:spcPts val="1000"/>
              </a:spcAft>
            </a:pPr>
            <a:endParaRPr lang="bg-BG" dirty="0">
              <a:solidFill>
                <a:schemeClr val="accent2">
                  <a:lumMod val="50000"/>
                </a:schemeClr>
              </a:solidFill>
              <a:ea typeface="Calibri"/>
              <a:cs typeface="Times New Roman"/>
            </a:endParaRPr>
          </a:p>
          <a:p>
            <a:endParaRPr lang="bg-BG" dirty="0"/>
          </a:p>
        </p:txBody>
      </p:sp>
    </p:spTree>
    <p:extLst>
      <p:ext uri="{BB962C8B-B14F-4D97-AF65-F5344CB8AC3E}">
        <p14:creationId xmlns:p14="http://schemas.microsoft.com/office/powerpoint/2010/main" val="405720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274638"/>
            <a:ext cx="8352928" cy="1143000"/>
          </a:xfrm>
          <a:solidFill>
            <a:schemeClr val="accent6">
              <a:lumMod val="75000"/>
            </a:schemeClr>
          </a:solidFill>
          <a:ln>
            <a:solidFill>
              <a:schemeClr val="accent2"/>
            </a:solidFill>
          </a:ln>
        </p:spPr>
        <p:txBody>
          <a:bodyPr/>
          <a:lstStyle/>
          <a:p>
            <a:r>
              <a:rPr lang="en-US" dirty="0" smtClean="0">
                <a:solidFill>
                  <a:schemeClr val="accent2">
                    <a:lumMod val="50000"/>
                  </a:schemeClr>
                </a:solidFill>
              </a:rPr>
              <a:t>Are all P`s equal?</a:t>
            </a:r>
            <a:endParaRPr lang="bg-BG" dirty="0">
              <a:solidFill>
                <a:schemeClr val="accent2">
                  <a:lumMod val="50000"/>
                </a:schemeClr>
              </a:solidFill>
            </a:endParaRPr>
          </a:p>
        </p:txBody>
      </p:sp>
      <p:sp>
        <p:nvSpPr>
          <p:cNvPr id="3" name="Контейнер за съдържание 2"/>
          <p:cNvSpPr>
            <a:spLocks noGrp="1"/>
          </p:cNvSpPr>
          <p:nvPr>
            <p:ph idx="1"/>
          </p:nvPr>
        </p:nvSpPr>
        <p:spPr>
          <a:xfrm>
            <a:off x="457200" y="1600200"/>
            <a:ext cx="8219256" cy="4853136"/>
          </a:xfrm>
          <a:solidFill>
            <a:schemeClr val="accent6">
              <a:lumMod val="40000"/>
              <a:lumOff val="60000"/>
            </a:schemeClr>
          </a:solidFill>
        </p:spPr>
        <p:txBody>
          <a:bodyPr>
            <a:normAutofit/>
          </a:bodyPr>
          <a:lstStyle/>
          <a:p>
            <a:pPr algn="ctr"/>
            <a:endParaRPr lang="en-US" sz="1600" dirty="0" smtClean="0"/>
          </a:p>
        </p:txBody>
      </p:sp>
      <p:sp>
        <p:nvSpPr>
          <p:cNvPr id="4" name="Блоксхема: съединение 3"/>
          <p:cNvSpPr/>
          <p:nvPr/>
        </p:nvSpPr>
        <p:spPr>
          <a:xfrm>
            <a:off x="1301061" y="1995778"/>
            <a:ext cx="457200" cy="4572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Блоксхема: съединение 6"/>
          <p:cNvSpPr/>
          <p:nvPr/>
        </p:nvSpPr>
        <p:spPr>
          <a:xfrm>
            <a:off x="791579" y="4581128"/>
            <a:ext cx="1476165" cy="139366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Блоксхема: съединение 7"/>
          <p:cNvSpPr/>
          <p:nvPr/>
        </p:nvSpPr>
        <p:spPr>
          <a:xfrm>
            <a:off x="948155" y="2986084"/>
            <a:ext cx="1103565" cy="1090987"/>
          </a:xfrm>
          <a:prstGeom prst="flowChartConnec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6" name="Текстово поле 5"/>
          <p:cNvSpPr txBox="1"/>
          <p:nvPr/>
        </p:nvSpPr>
        <p:spPr>
          <a:xfrm>
            <a:off x="2753009" y="1960059"/>
            <a:ext cx="3096344" cy="584775"/>
          </a:xfrm>
          <a:prstGeom prst="rect">
            <a:avLst/>
          </a:prstGeom>
          <a:noFill/>
        </p:spPr>
        <p:txBody>
          <a:bodyPr wrap="square" rtlCol="0">
            <a:spAutoFit/>
          </a:bodyPr>
          <a:lstStyle/>
          <a:p>
            <a:r>
              <a:rPr lang="en-US" sz="3200" b="1" dirty="0" smtClean="0">
                <a:solidFill>
                  <a:schemeClr val="accent2">
                    <a:lumMod val="50000"/>
                  </a:schemeClr>
                </a:solidFill>
                <a:ea typeface="Calibri"/>
                <a:cs typeface="Times New Roman"/>
              </a:rPr>
              <a:t>presentation</a:t>
            </a:r>
            <a:endParaRPr lang="bg-BG" sz="3200" dirty="0"/>
          </a:p>
        </p:txBody>
      </p:sp>
      <p:sp>
        <p:nvSpPr>
          <p:cNvPr id="9" name="Текстово поле 8"/>
          <p:cNvSpPr txBox="1"/>
          <p:nvPr/>
        </p:nvSpPr>
        <p:spPr>
          <a:xfrm>
            <a:off x="2783454" y="3161749"/>
            <a:ext cx="1845325" cy="584775"/>
          </a:xfrm>
          <a:prstGeom prst="rect">
            <a:avLst/>
          </a:prstGeom>
          <a:noFill/>
        </p:spPr>
        <p:txBody>
          <a:bodyPr wrap="square" rtlCol="0">
            <a:spAutoFit/>
          </a:bodyPr>
          <a:lstStyle/>
          <a:p>
            <a:r>
              <a:rPr lang="en-US" sz="3200" b="1" dirty="0" smtClean="0">
                <a:solidFill>
                  <a:schemeClr val="accent2">
                    <a:lumMod val="50000"/>
                  </a:schemeClr>
                </a:solidFill>
                <a:ea typeface="Calibri"/>
                <a:cs typeface="Times New Roman"/>
              </a:rPr>
              <a:t>practice</a:t>
            </a:r>
            <a:endParaRPr lang="bg-BG" sz="3200" dirty="0"/>
          </a:p>
        </p:txBody>
      </p:sp>
      <p:sp>
        <p:nvSpPr>
          <p:cNvPr id="10" name="Текстово поле 9"/>
          <p:cNvSpPr txBox="1"/>
          <p:nvPr/>
        </p:nvSpPr>
        <p:spPr>
          <a:xfrm>
            <a:off x="2771800" y="4797152"/>
            <a:ext cx="2061590" cy="584775"/>
          </a:xfrm>
          <a:prstGeom prst="rect">
            <a:avLst/>
          </a:prstGeom>
          <a:noFill/>
        </p:spPr>
        <p:txBody>
          <a:bodyPr wrap="none" rtlCol="0">
            <a:spAutoFit/>
          </a:bodyPr>
          <a:lstStyle/>
          <a:p>
            <a:r>
              <a:rPr lang="en-US" sz="3200" b="1" dirty="0" smtClean="0">
                <a:solidFill>
                  <a:schemeClr val="accent2">
                    <a:lumMod val="50000"/>
                  </a:schemeClr>
                </a:solidFill>
              </a:rPr>
              <a:t>production</a:t>
            </a:r>
            <a:endParaRPr lang="bg-BG" sz="3200" b="1" dirty="0">
              <a:solidFill>
                <a:schemeClr val="accent2">
                  <a:lumMod val="50000"/>
                </a:schemeClr>
              </a:solidFill>
            </a:endParaRPr>
          </a:p>
        </p:txBody>
      </p:sp>
    </p:spTree>
    <p:extLst>
      <p:ext uri="{BB962C8B-B14F-4D97-AF65-F5344CB8AC3E}">
        <p14:creationId xmlns:p14="http://schemas.microsoft.com/office/powerpoint/2010/main" val="339344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solidFill>
            <a:schemeClr val="accent6">
              <a:lumMod val="60000"/>
              <a:lumOff val="40000"/>
            </a:schemeClr>
          </a:solidFill>
          <a:ln>
            <a:solidFill>
              <a:schemeClr val="accent2"/>
            </a:solidFill>
          </a:ln>
        </p:spPr>
        <p:txBody>
          <a:bodyPr/>
          <a:lstStyle/>
          <a:p>
            <a:r>
              <a:rPr lang="bg-BG" b="1" dirty="0" smtClean="0">
                <a:solidFill>
                  <a:schemeClr val="accent2">
                    <a:lumMod val="50000"/>
                  </a:schemeClr>
                </a:solidFill>
              </a:rPr>
              <a:t>TBL</a:t>
            </a:r>
            <a:r>
              <a:rPr lang="bg-BG" dirty="0" smtClean="0">
                <a:solidFill>
                  <a:schemeClr val="accent2">
                    <a:lumMod val="50000"/>
                  </a:schemeClr>
                </a:solidFill>
              </a:rPr>
              <a:t> (</a:t>
            </a:r>
            <a:r>
              <a:rPr lang="bg-BG" b="1" dirty="0" err="1" smtClean="0">
                <a:solidFill>
                  <a:schemeClr val="accent2">
                    <a:lumMod val="50000"/>
                  </a:schemeClr>
                </a:solidFill>
              </a:rPr>
              <a:t>Task-based</a:t>
            </a:r>
            <a:r>
              <a:rPr lang="bg-BG" b="1" dirty="0" smtClean="0">
                <a:solidFill>
                  <a:schemeClr val="accent2">
                    <a:lumMod val="50000"/>
                  </a:schemeClr>
                </a:solidFill>
              </a:rPr>
              <a:t> </a:t>
            </a:r>
            <a:r>
              <a:rPr lang="bg-BG" b="1" dirty="0" err="1" smtClean="0">
                <a:solidFill>
                  <a:schemeClr val="accent2">
                    <a:lumMod val="50000"/>
                  </a:schemeClr>
                </a:solidFill>
              </a:rPr>
              <a:t>learning</a:t>
            </a:r>
            <a:r>
              <a:rPr lang="en-US" b="1" dirty="0" smtClean="0">
                <a:solidFill>
                  <a:schemeClr val="accent2">
                    <a:lumMod val="50000"/>
                  </a:schemeClr>
                </a:solidFill>
              </a:rPr>
              <a:t>)</a:t>
            </a:r>
            <a:endParaRPr lang="bg-BG" dirty="0"/>
          </a:p>
        </p:txBody>
      </p:sp>
      <p:sp>
        <p:nvSpPr>
          <p:cNvPr id="3" name="Контейнер за съдържание 2"/>
          <p:cNvSpPr>
            <a:spLocks noGrp="1"/>
          </p:cNvSpPr>
          <p:nvPr>
            <p:ph idx="1"/>
          </p:nvPr>
        </p:nvSpPr>
        <p:spPr>
          <a:ln>
            <a:solidFill>
              <a:schemeClr val="accent2"/>
            </a:solidFill>
          </a:ln>
        </p:spPr>
        <p:txBody>
          <a:bodyPr>
            <a:normAutofit fontScale="77500" lnSpcReduction="20000"/>
          </a:bodyPr>
          <a:lstStyle/>
          <a:p>
            <a:r>
              <a:rPr lang="en-US" dirty="0" smtClean="0">
                <a:solidFill>
                  <a:schemeClr val="accent2">
                    <a:lumMod val="50000"/>
                  </a:schemeClr>
                </a:solidFill>
              </a:rPr>
              <a:t>TBL focuses </a:t>
            </a:r>
            <a:r>
              <a:rPr lang="en-US" dirty="0">
                <a:solidFill>
                  <a:schemeClr val="accent2">
                    <a:lumMod val="50000"/>
                  </a:schemeClr>
                </a:solidFill>
              </a:rPr>
              <a:t>on the use of authentic language and on asking students to do meaningful tasks using the target language. Such tasks can include visiting a doctor, conducting an interview, or calling customer service for help. Assessment is primarily based on task outcome (in other words the appropriate completion of real world tasks) rather than on accuracy of prescribed language forms. This makes TBLT especially popular for developing target language fluency and student confidence. </a:t>
            </a:r>
            <a:endParaRPr lang="en-US" dirty="0" smtClean="0">
              <a:solidFill>
                <a:schemeClr val="accent2">
                  <a:lumMod val="50000"/>
                </a:schemeClr>
              </a:solidFill>
            </a:endParaRPr>
          </a:p>
          <a:p>
            <a:r>
              <a:rPr lang="en-US" dirty="0" smtClean="0">
                <a:solidFill>
                  <a:schemeClr val="accent2">
                    <a:lumMod val="50000"/>
                  </a:schemeClr>
                </a:solidFill>
              </a:rPr>
              <a:t>TBLT </a:t>
            </a:r>
            <a:r>
              <a:rPr lang="en-US" dirty="0">
                <a:solidFill>
                  <a:schemeClr val="accent2">
                    <a:lumMod val="50000"/>
                  </a:schemeClr>
                </a:solidFill>
              </a:rPr>
              <a:t>was popularized by N. </a:t>
            </a:r>
            <a:r>
              <a:rPr lang="en-US" dirty="0" err="1">
                <a:solidFill>
                  <a:schemeClr val="accent2">
                    <a:lumMod val="50000"/>
                  </a:schemeClr>
                </a:solidFill>
              </a:rPr>
              <a:t>Prabhu</a:t>
            </a:r>
            <a:r>
              <a:rPr lang="en-US" dirty="0">
                <a:solidFill>
                  <a:schemeClr val="accent2">
                    <a:lumMod val="50000"/>
                  </a:schemeClr>
                </a:solidFill>
              </a:rPr>
              <a:t> while working in Bangalore, India</a:t>
            </a:r>
            <a:r>
              <a:rPr lang="en-US" dirty="0" smtClean="0">
                <a:solidFill>
                  <a:schemeClr val="accent2">
                    <a:lumMod val="50000"/>
                  </a:schemeClr>
                </a:solidFill>
              </a:rPr>
              <a:t>. </a:t>
            </a:r>
            <a:r>
              <a:rPr lang="en-US" dirty="0" err="1">
                <a:solidFill>
                  <a:schemeClr val="accent2">
                    <a:lumMod val="50000"/>
                  </a:schemeClr>
                </a:solidFill>
              </a:rPr>
              <a:t>Prabhu</a:t>
            </a:r>
            <a:r>
              <a:rPr lang="en-US" dirty="0">
                <a:solidFill>
                  <a:schemeClr val="accent2">
                    <a:lumMod val="50000"/>
                  </a:schemeClr>
                </a:solidFill>
              </a:rPr>
              <a:t> noticed that his students could learn language just as easily with a non-linguistic problem as when they were concentrating on linguistic questions. </a:t>
            </a:r>
            <a:endParaRPr lang="en-US" dirty="0" smtClean="0">
              <a:solidFill>
                <a:schemeClr val="accent2">
                  <a:lumMod val="50000"/>
                </a:schemeClr>
              </a:solidFill>
            </a:endParaRPr>
          </a:p>
          <a:p>
            <a:r>
              <a:rPr lang="en-US" dirty="0" smtClean="0">
                <a:solidFill>
                  <a:schemeClr val="accent2">
                    <a:lumMod val="50000"/>
                  </a:schemeClr>
                </a:solidFill>
              </a:rPr>
              <a:t>Watch the video:</a:t>
            </a:r>
            <a:r>
              <a:rPr lang="en-US" u="sng" dirty="0">
                <a:hlinkClick r:id="rId2"/>
              </a:rPr>
              <a:t> https://youtu.be/T5b9gHSPiB8</a:t>
            </a:r>
            <a:endParaRPr lang="bg-BG" dirty="0"/>
          </a:p>
          <a:p>
            <a:endParaRPr lang="en-US" dirty="0" smtClean="0">
              <a:solidFill>
                <a:schemeClr val="accent2">
                  <a:lumMod val="50000"/>
                </a:schemeClr>
              </a:solidFill>
            </a:endParaRPr>
          </a:p>
          <a:p>
            <a:endParaRPr lang="bg-BG" dirty="0">
              <a:solidFill>
                <a:schemeClr val="accent2">
                  <a:lumMod val="50000"/>
                </a:schemeClr>
              </a:solidFill>
            </a:endParaRPr>
          </a:p>
        </p:txBody>
      </p:sp>
    </p:spTree>
    <p:extLst>
      <p:ext uri="{BB962C8B-B14F-4D97-AF65-F5344CB8AC3E}">
        <p14:creationId xmlns:p14="http://schemas.microsoft.com/office/powerpoint/2010/main" val="367346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23528" y="476672"/>
            <a:ext cx="8445624" cy="1143000"/>
          </a:xfrm>
          <a:solidFill>
            <a:schemeClr val="accent6">
              <a:lumMod val="40000"/>
              <a:lumOff val="60000"/>
            </a:schemeClr>
          </a:solidFill>
          <a:ln>
            <a:solidFill>
              <a:schemeClr val="accent2"/>
            </a:solidFill>
          </a:ln>
        </p:spPr>
        <p:txBody>
          <a:bodyPr>
            <a:normAutofit fontScale="90000"/>
          </a:bodyPr>
          <a:lstStyle/>
          <a:p>
            <a:r>
              <a:rPr lang="en-US" dirty="0" smtClean="0">
                <a:solidFill>
                  <a:schemeClr val="accent6">
                    <a:lumMod val="50000"/>
                  </a:schemeClr>
                </a:solidFill>
              </a:rPr>
              <a:t>Principles behind </a:t>
            </a:r>
            <a:r>
              <a:rPr lang="en-US" b="1" dirty="0" smtClean="0">
                <a:solidFill>
                  <a:schemeClr val="accent6">
                    <a:lumMod val="50000"/>
                  </a:schemeClr>
                </a:solidFill>
              </a:rPr>
              <a:t>TBL(Task based learning)</a:t>
            </a:r>
            <a:r>
              <a:rPr lang="en-US" dirty="0" smtClean="0">
                <a:solidFill>
                  <a:schemeClr val="accent6">
                    <a:lumMod val="50000"/>
                  </a:schemeClr>
                </a:solidFill>
              </a:rPr>
              <a:t>:</a:t>
            </a:r>
            <a:endParaRPr lang="bg-BG" dirty="0">
              <a:solidFill>
                <a:schemeClr val="accent6">
                  <a:lumMod val="50000"/>
                </a:schemeClr>
              </a:solidFill>
            </a:endParaRPr>
          </a:p>
        </p:txBody>
      </p:sp>
      <p:sp>
        <p:nvSpPr>
          <p:cNvPr id="3" name="Контейнер за съдържание 2"/>
          <p:cNvSpPr>
            <a:spLocks noGrp="1"/>
          </p:cNvSpPr>
          <p:nvPr>
            <p:ph idx="1"/>
          </p:nvPr>
        </p:nvSpPr>
        <p:spPr>
          <a:xfrm>
            <a:off x="323528" y="1916832"/>
            <a:ext cx="4824536" cy="4248472"/>
          </a:xfrm>
          <a:ln>
            <a:solidFill>
              <a:schemeClr val="accent2"/>
            </a:solidFill>
          </a:ln>
        </p:spPr>
        <p:txBody>
          <a:bodyPr>
            <a:normAutofit fontScale="92500" lnSpcReduction="10000"/>
          </a:bodyPr>
          <a:lstStyle/>
          <a:p>
            <a:r>
              <a:rPr lang="en-US" dirty="0" smtClean="0">
                <a:solidFill>
                  <a:schemeClr val="accent6">
                    <a:lumMod val="50000"/>
                  </a:schemeClr>
                </a:solidFill>
              </a:rPr>
              <a:t>Classwork is organized as a sequence of tasks;</a:t>
            </a:r>
          </a:p>
          <a:p>
            <a:r>
              <a:rPr lang="en-US" dirty="0" smtClean="0">
                <a:solidFill>
                  <a:schemeClr val="accent6">
                    <a:lumMod val="50000"/>
                  </a:schemeClr>
                </a:solidFill>
              </a:rPr>
              <a:t>Tasks generate the language to be used, not vice versa;</a:t>
            </a:r>
          </a:p>
          <a:p>
            <a:r>
              <a:rPr lang="en-US" dirty="0" smtClean="0">
                <a:solidFill>
                  <a:schemeClr val="accent6">
                    <a:lumMod val="50000"/>
                  </a:schemeClr>
                </a:solidFill>
              </a:rPr>
              <a:t>Main focus on final task to be done.</a:t>
            </a:r>
          </a:p>
          <a:p>
            <a:r>
              <a:rPr lang="en-US" dirty="0" smtClean="0">
                <a:solidFill>
                  <a:schemeClr val="accent6">
                    <a:lumMod val="50000"/>
                  </a:schemeClr>
                </a:solidFill>
                <a:hlinkClick r:id="rId2"/>
              </a:rPr>
              <a:t>https://youtu.be/CxNq2Hsz3Ic</a:t>
            </a:r>
            <a:endParaRPr lang="en-US" dirty="0" smtClean="0">
              <a:solidFill>
                <a:schemeClr val="accent6">
                  <a:lumMod val="50000"/>
                </a:schemeClr>
              </a:solidFill>
            </a:endParaRPr>
          </a:p>
          <a:p>
            <a:endParaRPr lang="en-US" dirty="0" smtClean="0">
              <a:solidFill>
                <a:schemeClr val="accent6">
                  <a:lumMod val="50000"/>
                </a:schemeClr>
              </a:solidFill>
            </a:endParaRPr>
          </a:p>
          <a:p>
            <a:endParaRPr lang="bg-BG"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3249" y="1971150"/>
            <a:ext cx="3651239" cy="41764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9980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0"/>
            <a:ext cx="9144000" cy="1417638"/>
          </a:xfrm>
          <a:solidFill>
            <a:schemeClr val="accent6">
              <a:lumMod val="60000"/>
              <a:lumOff val="40000"/>
            </a:schemeClr>
          </a:solidFill>
          <a:ln>
            <a:solidFill>
              <a:schemeClr val="accent2"/>
            </a:solidFill>
          </a:ln>
        </p:spPr>
        <p:txBody>
          <a:bodyPr>
            <a:normAutofit fontScale="90000"/>
          </a:bodyPr>
          <a:lstStyle/>
          <a:p>
            <a:r>
              <a:rPr lang="en-US" b="1" dirty="0" smtClean="0">
                <a:solidFill>
                  <a:schemeClr val="accent2">
                    <a:lumMod val="50000"/>
                  </a:schemeClr>
                </a:solidFill>
              </a:rPr>
              <a:t/>
            </a:r>
            <a:br>
              <a:rPr lang="en-US" b="1" dirty="0" smtClean="0">
                <a:solidFill>
                  <a:schemeClr val="accent2">
                    <a:lumMod val="50000"/>
                  </a:schemeClr>
                </a:solidFill>
              </a:rPr>
            </a:br>
            <a:r>
              <a:rPr lang="en-US" b="1" dirty="0" smtClean="0">
                <a:solidFill>
                  <a:schemeClr val="accent2">
                    <a:lumMod val="50000"/>
                  </a:schemeClr>
                </a:solidFill>
              </a:rPr>
              <a:t/>
            </a:r>
            <a:br>
              <a:rPr lang="en-US" b="1" dirty="0" smtClean="0">
                <a:solidFill>
                  <a:schemeClr val="accent2">
                    <a:lumMod val="50000"/>
                  </a:schemeClr>
                </a:solidFill>
              </a:rPr>
            </a:br>
            <a:endParaRPr lang="bg-BG" dirty="0"/>
          </a:p>
        </p:txBody>
      </p:sp>
      <p:sp>
        <p:nvSpPr>
          <p:cNvPr id="3" name="Контейнер за съдържание 2"/>
          <p:cNvSpPr>
            <a:spLocks noGrp="1"/>
          </p:cNvSpPr>
          <p:nvPr>
            <p:ph idx="1"/>
          </p:nvPr>
        </p:nvSpPr>
        <p:spPr>
          <a:xfrm>
            <a:off x="0" y="1412776"/>
            <a:ext cx="9144000" cy="5445224"/>
          </a:xfrm>
          <a:solidFill>
            <a:schemeClr val="accent6">
              <a:lumMod val="60000"/>
              <a:lumOff val="40000"/>
            </a:schemeClr>
          </a:solidFill>
          <a:ln>
            <a:solidFill>
              <a:schemeClr val="accent2"/>
            </a:solidFill>
          </a:ln>
        </p:spPr>
        <p:txBody>
          <a:bodyPr>
            <a:normAutofit fontScale="70000" lnSpcReduction="20000"/>
          </a:bodyPr>
          <a:lstStyle/>
          <a:p>
            <a:r>
              <a:rPr lang="en-US" sz="3800" dirty="0" smtClean="0"/>
              <a:t>TPR is a language teaching method developed by James Asher, a professor of psychology at San José State University. It is based on the coordination of language and physical movement. In TPR, instructors give commands to students in the target language, and students respond with whole-body actions.</a:t>
            </a:r>
            <a:endParaRPr lang="bg-BG" sz="3800" dirty="0" smtClean="0"/>
          </a:p>
          <a:p>
            <a:r>
              <a:rPr lang="en-US" sz="3800" dirty="0" smtClean="0"/>
              <a:t>The method is an example of the comprehension approach to language teaching. The listening and responding (with actions) serves two purposes: It is a means of quickly recognizing meaning in the language being learned, and a means of passively learning the structure of the language itself. Grammar is not taught explicitly, but can be learned from the language input. TPR is a valuable way to learn vocabulary, especially idiomatic terms, e.g., phrasal verbs.</a:t>
            </a:r>
            <a:endParaRPr lang="bg-BG" sz="3800" dirty="0" smtClean="0"/>
          </a:p>
          <a:p>
            <a:endParaRPr lang="bg-BG" sz="3800" dirty="0"/>
          </a:p>
        </p:txBody>
      </p:sp>
      <p:sp>
        <p:nvSpPr>
          <p:cNvPr id="5" name="Правоъгълник 4"/>
          <p:cNvSpPr/>
          <p:nvPr/>
        </p:nvSpPr>
        <p:spPr>
          <a:xfrm>
            <a:off x="0" y="0"/>
            <a:ext cx="9144000" cy="1391072"/>
          </a:xfrm>
          <a:prstGeom prst="rect">
            <a:avLst/>
          </a:prstGeom>
          <a:solidFill>
            <a:schemeClr val="accent6">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2">
                    <a:lumMod val="50000"/>
                  </a:schemeClr>
                </a:solidFill>
              </a:rPr>
              <a:t>TPR (Total Physical Response)</a:t>
            </a:r>
            <a:endParaRPr lang="bg-BG" sz="4000" dirty="0"/>
          </a:p>
        </p:txBody>
      </p:sp>
    </p:spTree>
    <p:extLst>
      <p:ext uri="{BB962C8B-B14F-4D97-AF65-F5344CB8AC3E}">
        <p14:creationId xmlns:p14="http://schemas.microsoft.com/office/powerpoint/2010/main" val="1713725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0"/>
            <a:ext cx="9144000" cy="6858000"/>
          </a:xfrm>
          <a:solidFill>
            <a:schemeClr val="accent6">
              <a:lumMod val="75000"/>
            </a:schemeClr>
          </a:solidFill>
        </p:spPr>
        <p:txBody>
          <a:bodyPr/>
          <a:lstStyle/>
          <a:p>
            <a:endParaRPr lang="bg-BG" dirty="0"/>
          </a:p>
        </p:txBody>
      </p:sp>
      <p:sp>
        <p:nvSpPr>
          <p:cNvPr id="3" name="Контейнер за съдържание 2"/>
          <p:cNvSpPr>
            <a:spLocks noGrp="1"/>
          </p:cNvSpPr>
          <p:nvPr>
            <p:ph idx="1"/>
          </p:nvPr>
        </p:nvSpPr>
        <p:spPr>
          <a:xfrm>
            <a:off x="395536" y="332656"/>
            <a:ext cx="8352928" cy="6192688"/>
          </a:xfrm>
          <a:solidFill>
            <a:schemeClr val="accent6">
              <a:lumMod val="40000"/>
              <a:lumOff val="60000"/>
            </a:schemeClr>
          </a:solidFill>
          <a:ln>
            <a:solidFill>
              <a:schemeClr val="accent2"/>
            </a:solidFill>
          </a:ln>
        </p:spPr>
        <p:txBody>
          <a:bodyPr>
            <a:normAutofit fontScale="85000" lnSpcReduction="10000"/>
          </a:bodyPr>
          <a:lstStyle/>
          <a:p>
            <a:r>
              <a:rPr lang="en-US" dirty="0" smtClean="0"/>
              <a:t>Asher developed </a:t>
            </a:r>
            <a:r>
              <a:rPr lang="en-US" b="1" dirty="0" smtClean="0"/>
              <a:t>TPR</a:t>
            </a:r>
            <a:r>
              <a:rPr lang="en-US" dirty="0" smtClean="0"/>
              <a:t> as a result of his experiences observing young children learning their first language. He noticed that interactions between parents and children often took the form of speech from the parent followed by a physical response from the child. Asher made three hypotheses based on his observations: first, that language is learned primarily by listening; second, that language learning must engage the right hemisphere of the brain; and third, that learning language should not involve any stress.</a:t>
            </a:r>
            <a:endParaRPr lang="bg-BG" dirty="0" smtClean="0"/>
          </a:p>
          <a:p>
            <a:r>
              <a:rPr lang="en-US" b="1" dirty="0" smtClean="0"/>
              <a:t>Total physical response </a:t>
            </a:r>
            <a:r>
              <a:rPr lang="en-US" dirty="0" smtClean="0"/>
              <a:t>is often used alongside other methods and techniques. It is popular with beginners and with young learners, although it can be used with students of all levels and all age groups.</a:t>
            </a:r>
          </a:p>
          <a:p>
            <a:r>
              <a:rPr lang="en-US" dirty="0" smtClean="0"/>
              <a:t>Watch the video:  </a:t>
            </a:r>
            <a:r>
              <a:rPr lang="en-US" u="sng" dirty="0" smtClean="0">
                <a:hlinkClick r:id="rId2"/>
              </a:rPr>
              <a:t>https://youtu.be/1Mk6RRf4kKs</a:t>
            </a:r>
            <a:endParaRPr lang="bg-BG" dirty="0" smtClean="0"/>
          </a:p>
          <a:p>
            <a:endParaRPr lang="bg-BG" dirty="0" smtClean="0"/>
          </a:p>
          <a:p>
            <a:endParaRPr lang="bg-BG" dirty="0"/>
          </a:p>
        </p:txBody>
      </p:sp>
    </p:spTree>
    <p:extLst>
      <p:ext uri="{BB962C8B-B14F-4D97-AF65-F5344CB8AC3E}">
        <p14:creationId xmlns:p14="http://schemas.microsoft.com/office/powerpoint/2010/main" val="1571963562"/>
      </p:ext>
    </p:extLst>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1072</Words>
  <Application>Microsoft Office PowerPoint</Application>
  <PresentationFormat>Презентация на цял екран (4:3)</PresentationFormat>
  <Paragraphs>58</Paragraphs>
  <Slides>14</Slides>
  <Notes>1</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14</vt:i4>
      </vt:variant>
    </vt:vector>
  </HeadingPairs>
  <TitlesOfParts>
    <vt:vector size="15" baseType="lpstr">
      <vt:lpstr>Office тема</vt:lpstr>
      <vt:lpstr>Начално училище «Отец Паисий» гр. Харманли </vt:lpstr>
      <vt:lpstr>Структуриран обучителен курс:  “ Английски език и методология на 21 век“”  1-12 август 2016 г. гр. Лийдс, Англия. </vt:lpstr>
      <vt:lpstr>Different approaches to language presentation</vt:lpstr>
      <vt:lpstr>PPP (Presentation, Practice, Production)</vt:lpstr>
      <vt:lpstr>Are all P`s equal?</vt:lpstr>
      <vt:lpstr>TBL (Task-based learning)</vt:lpstr>
      <vt:lpstr>Principles behind TBL(Task based learning):</vt:lpstr>
      <vt:lpstr>  </vt:lpstr>
      <vt:lpstr>Презентация на PowerPoint</vt:lpstr>
      <vt:lpstr>                 </vt:lpstr>
      <vt:lpstr>Презентация на PowerPoint</vt:lpstr>
      <vt:lpstr>CLIL/content and language integrated learning/ </vt:lpstr>
      <vt:lpstr>Blended Learning </vt:lpstr>
      <vt:lpstr>Games-“zip, zap, zop”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Начално училище «Отец Паисий» гр. Харманли</dc:title>
  <dc:creator>Teacher</dc:creator>
  <cp:lastModifiedBy>Teacher</cp:lastModifiedBy>
  <cp:revision>12</cp:revision>
  <dcterms:created xsi:type="dcterms:W3CDTF">2016-10-13T06:29:51Z</dcterms:created>
  <dcterms:modified xsi:type="dcterms:W3CDTF">2016-10-13T08:23:56Z</dcterms:modified>
</cp:coreProperties>
</file>