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9"/>
  </p:notesMasterIdLst>
  <p:sldIdLst>
    <p:sldId id="263" r:id="rId2"/>
    <p:sldId id="257" r:id="rId3"/>
    <p:sldId id="264" r:id="rId4"/>
    <p:sldId id="265" r:id="rId5"/>
    <p:sldId id="266" r:id="rId6"/>
    <p:sldId id="268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98359A-A8BA-4024-8BD6-965B59EFCC7C}" type="datetimeFigureOut">
              <a:rPr lang="bg-BG" smtClean="0"/>
              <a:pPr/>
              <a:t>19.10.2015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2044D7-63D2-49F7-A1DB-4ABF1F4903A4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pic>
        <p:nvPicPr>
          <p:cNvPr id="19458" name="Picture 2" descr="&amp;Scy;&amp;lcy;&amp;hardcy;&amp;ncy;&amp;chcy;&amp;ocy;&amp;gcy;&amp;lcy;&amp;iecy;&amp;dcy;, &amp;TScy;&amp;vcy;&amp;iecy;&amp;tcy;&amp;iecy;, &amp;Pcy;&amp;chcy;&amp;iecy;&amp;lcy;&amp;acy;, &amp;Mcy;&amp;iecy;&amp;dcy;, &amp;ZHcy;&amp;hardcy;&amp;lcy;&amp;tcy;, &amp;Rcy;&amp;acy;&amp;zcy;&amp;tscy;&amp;vcy;&amp;iecy;&amp;tcy;, &amp;TScy;&amp;hardcy;&amp;fcy;&amp;tcy;&amp;yacy;&amp;shchcy;&amp;i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"/>
            <a:ext cx="9144001" cy="68580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 rot="19912853">
            <a:off x="-1563967" y="204035"/>
            <a:ext cx="6571736" cy="3416320"/>
          </a:xfrm>
          <a:prstGeom prst="rect">
            <a:avLst/>
          </a:prstGeom>
          <a:noFill/>
          <a:ln w="12700">
            <a:noFill/>
          </a:ln>
          <a:effectLst>
            <a:innerShdw blurRad="114300">
              <a:prstClr val="black"/>
            </a:innerShdw>
          </a:effectLst>
          <a:scene3d>
            <a:camera prst="isometricOffAxis1Right"/>
            <a:lightRig rig="threePt" dir="t"/>
          </a:scene3d>
        </p:spPr>
        <p:txBody>
          <a:bodyPr wrap="square" lIns="91440" tIns="45720" rIns="91440" bIns="45720">
            <a:spAutoFit/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bg-BG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Проект </a:t>
            </a:r>
          </a:p>
          <a:p>
            <a:pPr algn="ctr"/>
            <a:r>
              <a:rPr lang="bg-BG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“Децата на Камчийската долина”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" name="Картина 1" descr="C:\Documents and Settings\Zzz\Desktop\Logo\COIDUEM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5562600"/>
            <a:ext cx="2209800" cy="1295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9" name="Rectangle 8"/>
          <p:cNvSpPr/>
          <p:nvPr/>
        </p:nvSpPr>
        <p:spPr>
          <a:xfrm>
            <a:off x="304800" y="5943600"/>
            <a:ext cx="274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dirty="0" smtClean="0">
                <a:latin typeface="Times New Roman" pitchFamily="18" charset="0"/>
                <a:cs typeface="Times New Roman" pitchFamily="18" charset="0"/>
              </a:rPr>
              <a:t>Начално училище </a:t>
            </a:r>
          </a:p>
          <a:p>
            <a:r>
              <a:rPr lang="bg-BG" b="1" dirty="0" smtClean="0">
                <a:latin typeface="Times New Roman" pitchFamily="18" charset="0"/>
                <a:cs typeface="Times New Roman" pitchFamily="18" charset="0"/>
              </a:rPr>
              <a:t>    “Иван Вазов”</a:t>
            </a:r>
            <a:endParaRPr lang="bg-BG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19472"/>
          </a:xfrm>
        </p:spPr>
        <p:txBody>
          <a:bodyPr>
            <a:normAutofit fontScale="70000" lnSpcReduction="20000"/>
          </a:bodyPr>
          <a:lstStyle/>
          <a:p>
            <a:r>
              <a:rPr lang="bg-BG" b="1" dirty="0" smtClean="0"/>
              <a:t>Конкурсна процедура 33.</a:t>
            </a:r>
            <a:r>
              <a:rPr lang="en-US" b="1" dirty="0" smtClean="0"/>
              <a:t>14</a:t>
            </a:r>
            <a:r>
              <a:rPr lang="bg-BG" b="1" dirty="0" smtClean="0"/>
              <a:t>-201</a:t>
            </a:r>
            <a:r>
              <a:rPr lang="en-US" b="1" dirty="0" smtClean="0"/>
              <a:t>5</a:t>
            </a:r>
            <a:r>
              <a:rPr lang="bg-BG" b="1" dirty="0" smtClean="0"/>
              <a:t> </a:t>
            </a:r>
          </a:p>
          <a:p>
            <a:r>
              <a:rPr lang="bg-BG" b="1" dirty="0" smtClean="0"/>
              <a:t>Договор № БС-33.14-2-065/29.09.2015г.</a:t>
            </a:r>
          </a:p>
          <a:p>
            <a:pPr>
              <a:buNone/>
            </a:pP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>Цели на проекта: обхващане, задържане и интегриране  в образователната система на децата и учениците от етническите малцинства, чрез създаване на разнообразни форми на интеркултурно образование.</a:t>
            </a:r>
          </a:p>
          <a:p>
            <a:r>
              <a:rPr lang="bg-BG" dirty="0" smtClean="0"/>
              <a:t>Период на провеждане  01.10.2015г. – 30.06.2016г.</a:t>
            </a:r>
          </a:p>
          <a:p>
            <a:r>
              <a:rPr lang="bg-BG" dirty="0" smtClean="0"/>
              <a:t>Проектното предложение е резултат от стремежа на училищното ръководство на НУ „Иван Вазов” за създаване на привлекателна училищна среда, ангажираща вниманието на учениците, мотивираща участието им в учебния процес и задържането им в училище, постигане  на разбирателство и толерантност на междуетническа основа. </a:t>
            </a:r>
          </a:p>
          <a:p>
            <a:pPr>
              <a:buNone/>
            </a:pPr>
            <a:r>
              <a:rPr lang="bg-BG" dirty="0" smtClean="0"/>
              <a:t>     Реализирането на проекта се състои в осъществяване на следните дейности:</a:t>
            </a:r>
          </a:p>
          <a:p>
            <a:pPr lvl="0">
              <a:buNone/>
            </a:pPr>
            <a:r>
              <a:rPr lang="bg-BG" dirty="0" smtClean="0"/>
              <a:t>     Учредяване и функциониране на 4 ученически клуба по интереси с  минимум 13 участници от различни етноси. Децата ще имат възможност да се изявят в областта, в която са най-добри.</a:t>
            </a:r>
          </a:p>
          <a:p>
            <a:pPr lvl="0">
              <a:buNone/>
            </a:pPr>
            <a:endParaRPr lang="bg-BG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>
                <a:solidFill>
                  <a:schemeClr val="accent2">
                    <a:lumMod val="75000"/>
                  </a:schemeClr>
                </a:solidFill>
              </a:rPr>
              <a:t>Проект “Децата на Камчийската долина”</a:t>
            </a:r>
            <a:endParaRPr lang="bg-BG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Картина 1" descr="C:\Documents and Settings\Zzz\Desktop\Logo\COIDUEM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914400"/>
            <a:ext cx="1295400" cy="838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72000"/>
          </a:xfrm>
        </p:spPr>
        <p:txBody>
          <a:bodyPr/>
          <a:lstStyle/>
          <a:p>
            <a:r>
              <a:rPr lang="bg-BG" dirty="0" smtClean="0"/>
              <a:t>Клуб „Танцувай с мен”- ръководител Гинка Андонова</a:t>
            </a:r>
          </a:p>
          <a:p>
            <a:pPr>
              <a:buNone/>
            </a:pPr>
            <a:r>
              <a:rPr lang="bg-BG" dirty="0" smtClean="0"/>
              <a:t>    Участниците ще издирват и заучават танци от фолклора на различните етноси, които ще бъдат представени на сцена. </a:t>
            </a:r>
          </a:p>
          <a:p>
            <a:r>
              <a:rPr lang="bg-BG" dirty="0" smtClean="0"/>
              <a:t>Клуб „Живи извори – бит и традиции”-</a:t>
            </a:r>
            <a:r>
              <a:rPr lang="bg-BG" b="1" dirty="0" smtClean="0"/>
              <a:t> </a:t>
            </a:r>
            <a:r>
              <a:rPr lang="bg-BG" dirty="0" smtClean="0"/>
              <a:t>ръководител Иванка Андонова </a:t>
            </a:r>
          </a:p>
          <a:p>
            <a:pPr>
              <a:buNone/>
            </a:pPr>
            <a:r>
              <a:rPr lang="bg-BG" dirty="0" smtClean="0"/>
              <a:t>    Учениците ще издирват легенди/приказки за своя етнос и ще споделят с другите.</a:t>
            </a:r>
          </a:p>
          <a:p>
            <a:endParaRPr lang="bg-BG" dirty="0"/>
          </a:p>
        </p:txBody>
      </p:sp>
      <p:pic>
        <p:nvPicPr>
          <p:cNvPr id="8" name="Картина 1" descr="C:\Documents and Settings\Zzz\Desktop\Logo\COIDUEM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228600"/>
            <a:ext cx="1524000" cy="990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9" name="Картина 1" descr="C:\Documents and Settings\Zzz\Desktop\images[2]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52400"/>
            <a:ext cx="838200" cy="1066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10" name="TextBox 9"/>
          <p:cNvSpPr txBox="1"/>
          <p:nvPr/>
        </p:nvSpPr>
        <p:spPr>
          <a:xfrm>
            <a:off x="-609600" y="114300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400" dirty="0" smtClean="0">
                <a:latin typeface="Arial Narrow" pitchFamily="34" charset="0"/>
                <a:cs typeface="Courier New" pitchFamily="49" charset="0"/>
              </a:rPr>
              <a:t>Начално училище </a:t>
            </a:r>
          </a:p>
          <a:p>
            <a:pPr algn="ctr"/>
            <a:r>
              <a:rPr lang="bg-BG" sz="1400" dirty="0" smtClean="0">
                <a:latin typeface="Arial Narrow" pitchFamily="34" charset="0"/>
                <a:cs typeface="Courier New" pitchFamily="49" charset="0"/>
              </a:rPr>
              <a:t>    “Иван Вазов”</a:t>
            </a:r>
            <a:endParaRPr lang="bg-BG" sz="1400" dirty="0">
              <a:latin typeface="Arial Narrow" pitchFamily="34" charset="0"/>
              <a:cs typeface="Courier New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00200" y="685800"/>
            <a:ext cx="5715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2400" b="1" dirty="0" smtClean="0">
                <a:solidFill>
                  <a:schemeClr val="accent2">
                    <a:lumMod val="75000"/>
                  </a:schemeClr>
                </a:solidFill>
              </a:rPr>
              <a:t>Проект </a:t>
            </a:r>
          </a:p>
          <a:p>
            <a:pPr algn="ctr"/>
            <a:r>
              <a:rPr lang="bg-BG" sz="2400" b="1" dirty="0" smtClean="0">
                <a:solidFill>
                  <a:schemeClr val="accent2">
                    <a:lumMod val="75000"/>
                  </a:schemeClr>
                </a:solidFill>
              </a:rPr>
              <a:t>“Децата на Камчийската долина”</a:t>
            </a:r>
            <a:endParaRPr lang="bg-BG" sz="2400" b="1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bg-BG" dirty="0" smtClean="0"/>
              <a:t>    Клуб „Стани герой от моята приказка” – ръководител Росица Йорданова</a:t>
            </a:r>
          </a:p>
          <a:p>
            <a:pPr>
              <a:buNone/>
            </a:pPr>
            <a:r>
              <a:rPr lang="bg-BG" dirty="0" smtClean="0"/>
              <a:t>    Чрез средствата на театъра, учениците ще   пресъздадат легенди/приказки и ще придобият знания за културното наследство. Участниците ще покажат своите артистични заложби и ще бъдат актьори.</a:t>
            </a:r>
          </a:p>
          <a:p>
            <a:pPr>
              <a:buNone/>
            </a:pPr>
            <a:r>
              <a:rPr lang="bg-BG" dirty="0" smtClean="0"/>
              <a:t>    Клуб „Етнопалитра – моделиране на моя свят” – ръководител Светла Иванова </a:t>
            </a:r>
          </a:p>
          <a:p>
            <a:pPr>
              <a:buNone/>
            </a:pPr>
            <a:r>
              <a:rPr lang="bg-BG" dirty="0" smtClean="0"/>
              <a:t>    Участниците ще моделират  предмети – реквизити, типични за отделните етноси и ще обсъждат тяхното предназначение; ще участват в изработване на декорите за театралните постановки на актьорите, с помощта и на родителите.</a:t>
            </a:r>
            <a:endParaRPr lang="bg-BG" dirty="0"/>
          </a:p>
        </p:txBody>
      </p:sp>
      <p:pic>
        <p:nvPicPr>
          <p:cNvPr id="4" name="Картина 1" descr="C:\Documents and Settings\Zzz\Desktop\Logo\COIDUEM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152400"/>
            <a:ext cx="1905000" cy="1066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5" name="Картина 1" descr="C:\Documents and Settings\Zzz\Desktop\images[2]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52400"/>
            <a:ext cx="762000" cy="914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6" name="Rectangle 5"/>
          <p:cNvSpPr/>
          <p:nvPr/>
        </p:nvSpPr>
        <p:spPr>
          <a:xfrm>
            <a:off x="1524000" y="685800"/>
            <a:ext cx="5410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b="1" dirty="0" smtClean="0">
                <a:solidFill>
                  <a:schemeClr val="accent2">
                    <a:lumMod val="75000"/>
                  </a:schemeClr>
                </a:solidFill>
              </a:rPr>
              <a:t>Проект </a:t>
            </a:r>
          </a:p>
          <a:p>
            <a:pPr algn="ctr"/>
            <a:r>
              <a:rPr lang="bg-BG" b="1" dirty="0" smtClean="0">
                <a:solidFill>
                  <a:schemeClr val="accent2">
                    <a:lumMod val="75000"/>
                  </a:schemeClr>
                </a:solidFill>
              </a:rPr>
              <a:t>“Децата на Камчийската долина”</a:t>
            </a:r>
            <a:endParaRPr lang="bg-BG" b="1" dirty="0"/>
          </a:p>
        </p:txBody>
      </p:sp>
      <p:sp>
        <p:nvSpPr>
          <p:cNvPr id="7" name="Rectangle 6"/>
          <p:cNvSpPr/>
          <p:nvPr/>
        </p:nvSpPr>
        <p:spPr>
          <a:xfrm>
            <a:off x="-1600200" y="106680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bg-BG" sz="1400" dirty="0" smtClean="0">
                <a:latin typeface="Arial Narrow" pitchFamily="34" charset="0"/>
                <a:cs typeface="Courier New" pitchFamily="49" charset="0"/>
              </a:rPr>
              <a:t>Начално училище </a:t>
            </a:r>
          </a:p>
          <a:p>
            <a:pPr algn="ctr"/>
            <a:r>
              <a:rPr lang="bg-BG" sz="1400" dirty="0" smtClean="0">
                <a:latin typeface="Arial Narrow" pitchFamily="34" charset="0"/>
                <a:cs typeface="Courier New" pitchFamily="49" charset="0"/>
              </a:rPr>
              <a:t>    “Иван Вазов”</a:t>
            </a:r>
            <a:endParaRPr lang="bg-BG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bg-BG" dirty="0" smtClean="0"/>
              <a:t>Проектът е на стойност 15 000 лв., коите ще бъдат използвани за:</a:t>
            </a:r>
          </a:p>
          <a:p>
            <a:pPr lvl="0"/>
            <a:r>
              <a:rPr lang="bg-BG" dirty="0" smtClean="0"/>
              <a:t>Обезпечаване дейността на клубовете;</a:t>
            </a:r>
          </a:p>
          <a:p>
            <a:pPr lvl="0"/>
            <a:r>
              <a:rPr lang="bg-BG" dirty="0" smtClean="0"/>
              <a:t>Организиране провеждане на съвместни дейности: Празник на етносите, изложби „Шарен свят”, Етноревю, театрално представление и др.;</a:t>
            </a:r>
          </a:p>
          <a:p>
            <a:pPr lvl="0"/>
            <a:r>
              <a:rPr lang="bg-BG" dirty="0" smtClean="0"/>
              <a:t>Закупуване на материали, народни носии и театрални костюми;</a:t>
            </a:r>
          </a:p>
          <a:p>
            <a:pPr lvl="0"/>
            <a:r>
              <a:rPr lang="bg-BG" dirty="0" smtClean="0"/>
              <a:t>Участие в Тринадесети общобългарски младежки фолклорен събор „С България в сърцето” Каварна 2016г.;</a:t>
            </a:r>
          </a:p>
          <a:p>
            <a:pPr lvl="0"/>
            <a:r>
              <a:rPr lang="bg-BG" dirty="0" smtClean="0"/>
              <a:t> Участие в 16-ти Международен детски етнофестивал „Децата на Балканите – с духовност в Европа” с. Минерални бани, Хасково;</a:t>
            </a:r>
          </a:p>
          <a:p>
            <a:pPr lvl="0"/>
            <a:r>
              <a:rPr lang="bg-BG" dirty="0" smtClean="0"/>
              <a:t>Посещение на културни и исторически обекти в България;</a:t>
            </a:r>
          </a:p>
          <a:p>
            <a:pPr lvl="0"/>
            <a:r>
              <a:rPr lang="bg-BG" dirty="0" smtClean="0"/>
              <a:t>Посещения на театрални постановки;</a:t>
            </a:r>
          </a:p>
          <a:p>
            <a:pPr lvl="0"/>
            <a:r>
              <a:rPr lang="bg-BG" dirty="0" smtClean="0"/>
              <a:t>Обучение на учители;</a:t>
            </a:r>
          </a:p>
          <a:p>
            <a:pPr>
              <a:buNone/>
            </a:pPr>
            <a:endParaRPr lang="bg-BG" dirty="0"/>
          </a:p>
        </p:txBody>
      </p:sp>
      <p:pic>
        <p:nvPicPr>
          <p:cNvPr id="4" name="Картина 1" descr="C:\Documents and Settings\Zzz\Desktop\Logo\COIDUEM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152400"/>
            <a:ext cx="18288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5" name="Картина 1" descr="C:\Documents and Settings\Zzz\Desktop\images[2]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52400"/>
            <a:ext cx="685800" cy="914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6" name="Rectangle 5"/>
          <p:cNvSpPr/>
          <p:nvPr/>
        </p:nvSpPr>
        <p:spPr>
          <a:xfrm>
            <a:off x="1600200" y="762000"/>
            <a:ext cx="5410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b="1" dirty="0" smtClean="0">
                <a:solidFill>
                  <a:schemeClr val="accent2">
                    <a:lumMod val="75000"/>
                  </a:schemeClr>
                </a:solidFill>
              </a:rPr>
              <a:t>Проект </a:t>
            </a:r>
          </a:p>
          <a:p>
            <a:pPr algn="ctr"/>
            <a:r>
              <a:rPr lang="bg-BG" b="1" dirty="0" smtClean="0">
                <a:solidFill>
                  <a:schemeClr val="accent2">
                    <a:lumMod val="75000"/>
                  </a:schemeClr>
                </a:solidFill>
              </a:rPr>
              <a:t>“Децата на Камчийската долина”</a:t>
            </a:r>
            <a:endParaRPr lang="bg-BG" b="1" dirty="0"/>
          </a:p>
        </p:txBody>
      </p:sp>
      <p:sp>
        <p:nvSpPr>
          <p:cNvPr id="7" name="Rectangle 6"/>
          <p:cNvSpPr/>
          <p:nvPr/>
        </p:nvSpPr>
        <p:spPr>
          <a:xfrm>
            <a:off x="-1524000" y="114300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bg-BG" sz="1400" dirty="0" smtClean="0">
                <a:latin typeface="Arial Narrow" pitchFamily="34" charset="0"/>
                <a:cs typeface="Courier New" pitchFamily="49" charset="0"/>
              </a:rPr>
              <a:t>Начално училище </a:t>
            </a:r>
          </a:p>
          <a:p>
            <a:pPr algn="ctr"/>
            <a:r>
              <a:rPr lang="bg-BG" sz="1400" dirty="0" smtClean="0">
                <a:latin typeface="Arial Narrow" pitchFamily="34" charset="0"/>
                <a:cs typeface="Courier New" pitchFamily="49" charset="0"/>
              </a:rPr>
              <a:t>    “Иван Вазов”</a:t>
            </a:r>
            <a:endParaRPr lang="bg-BG" sz="1400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Картина 1" descr="C:\Documents and Settings\Zzz\Desktop\Logo\COIDUEM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152400"/>
            <a:ext cx="16764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5" name="Картина 1" descr="C:\Documents and Settings\Zzz\Desktop\images[2]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52400"/>
            <a:ext cx="838200" cy="990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6" name="Rectangle 5"/>
          <p:cNvSpPr/>
          <p:nvPr/>
        </p:nvSpPr>
        <p:spPr>
          <a:xfrm>
            <a:off x="1676400" y="838200"/>
            <a:ext cx="5410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b="1" dirty="0" smtClean="0">
                <a:solidFill>
                  <a:schemeClr val="accent2">
                    <a:lumMod val="75000"/>
                  </a:schemeClr>
                </a:solidFill>
              </a:rPr>
              <a:t>Проект </a:t>
            </a:r>
          </a:p>
          <a:p>
            <a:pPr algn="ctr"/>
            <a:r>
              <a:rPr lang="bg-BG" b="1" dirty="0" smtClean="0">
                <a:solidFill>
                  <a:schemeClr val="accent2">
                    <a:lumMod val="75000"/>
                  </a:schemeClr>
                </a:solidFill>
              </a:rPr>
              <a:t>“Децата на Камчийската долина”</a:t>
            </a:r>
            <a:endParaRPr lang="bg-BG" b="1" dirty="0"/>
          </a:p>
        </p:txBody>
      </p:sp>
      <p:sp>
        <p:nvSpPr>
          <p:cNvPr id="7" name="Rectangle 6"/>
          <p:cNvSpPr/>
          <p:nvPr/>
        </p:nvSpPr>
        <p:spPr>
          <a:xfrm>
            <a:off x="-1447800" y="114300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bg-BG" sz="1400" dirty="0" smtClean="0">
                <a:latin typeface="Arial Narrow" pitchFamily="34" charset="0"/>
                <a:cs typeface="Courier New" pitchFamily="49" charset="0"/>
              </a:rPr>
              <a:t>Начално училище </a:t>
            </a:r>
          </a:p>
          <a:p>
            <a:pPr algn="ctr"/>
            <a:r>
              <a:rPr lang="bg-BG" sz="1400" dirty="0" smtClean="0">
                <a:latin typeface="Arial Narrow" pitchFamily="34" charset="0"/>
                <a:cs typeface="Courier New" pitchFamily="49" charset="0"/>
              </a:rPr>
              <a:t>    “Иван Вазов”</a:t>
            </a:r>
            <a:endParaRPr lang="bg-BG" sz="1400" dirty="0"/>
          </a:p>
        </p:txBody>
      </p:sp>
      <p:sp>
        <p:nvSpPr>
          <p:cNvPr id="8" name="Rectangle 7"/>
          <p:cNvSpPr/>
          <p:nvPr/>
        </p:nvSpPr>
        <p:spPr>
          <a:xfrm>
            <a:off x="533400" y="2362200"/>
            <a:ext cx="82296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bg-BG" b="1" dirty="0" smtClean="0"/>
              <a:t>Очаквани резултати:</a:t>
            </a:r>
          </a:p>
          <a:p>
            <a:pPr lvl="0"/>
            <a:r>
              <a:rPr lang="bg-BG" dirty="0" smtClean="0"/>
              <a:t>Задържане на децата и учениците в училище;</a:t>
            </a:r>
          </a:p>
          <a:p>
            <a:pPr lvl="0"/>
            <a:r>
              <a:rPr lang="bg-BG" dirty="0" smtClean="0"/>
              <a:t>Намален брой неизвинени отсъствия и отпаднали ученици; </a:t>
            </a:r>
          </a:p>
          <a:p>
            <a:pPr lvl="0"/>
            <a:r>
              <a:rPr lang="bg-BG" dirty="0" smtClean="0"/>
              <a:t>Създадени условия за по-привлекателно училище;</a:t>
            </a:r>
          </a:p>
          <a:p>
            <a:pPr lvl="0"/>
            <a:r>
              <a:rPr lang="bg-BG" dirty="0" smtClean="0"/>
              <a:t>Сформирани 4 клуба по интереси;</a:t>
            </a:r>
          </a:p>
          <a:p>
            <a:pPr lvl="0"/>
            <a:r>
              <a:rPr lang="bg-BG" dirty="0" smtClean="0"/>
              <a:t>15 учители ще преминат обучение за работа в мултикултурна среда;</a:t>
            </a:r>
          </a:p>
          <a:p>
            <a:pPr lvl="0"/>
            <a:r>
              <a:rPr lang="bg-BG" dirty="0" smtClean="0"/>
              <a:t>52 ученика ще участват в създадените форми и ще повишат своите знания за културата и историята на ромската общност;</a:t>
            </a:r>
          </a:p>
          <a:p>
            <a:pPr lvl="0"/>
            <a:r>
              <a:rPr lang="bg-BG" dirty="0" smtClean="0"/>
              <a:t>70 деца и ученици – непреки участници;</a:t>
            </a:r>
          </a:p>
          <a:p>
            <a:pPr lvl="0"/>
            <a:r>
              <a:rPr lang="bg-BG" dirty="0" smtClean="0"/>
              <a:t>Повишена родителска активност;</a:t>
            </a:r>
          </a:p>
          <a:p>
            <a:pPr lvl="0"/>
            <a:r>
              <a:rPr lang="bg-BG" dirty="0" smtClean="0"/>
              <a:t>Формирана етническа толерантност сред децата от всички етноси.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pic>
        <p:nvPicPr>
          <p:cNvPr id="4" name="Picture 2" descr="&amp;Scy;&amp;lcy;&amp;hardcy;&amp;ncy;&amp;chcy;&amp;ocy;&amp;gcy;&amp;lcy;&amp;iecy;&amp;dcy;, &amp;TScy;&amp;vcy;&amp;iecy;&amp;tcy;&amp;iecy;, &amp;Mcy;&amp;ucy;&amp;tscy;&amp;ucy;&amp;ncy;&amp;kcy;&amp;acy;, &amp;Ucy;&amp;scy;&amp;mcy;&amp;icy;&amp;vcy;&amp;kcy;&amp;a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28600" y="0"/>
            <a:ext cx="9654522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52400" y="228600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dirty="0" smtClean="0"/>
              <a:t>Благодаря за вниманието!</a:t>
            </a:r>
            <a:endParaRPr lang="bg-BG" sz="2400" dirty="0"/>
          </a:p>
        </p:txBody>
      </p:sp>
      <p:sp>
        <p:nvSpPr>
          <p:cNvPr id="7" name="Текстово поле 6"/>
          <p:cNvSpPr txBox="1"/>
          <p:nvPr/>
        </p:nvSpPr>
        <p:spPr>
          <a:xfrm>
            <a:off x="4343400" y="5657671"/>
            <a:ext cx="480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05</a:t>
            </a:r>
            <a:r>
              <a:rPr lang="bg-BG" dirty="0" smtClean="0"/>
              <a:t>.10.2015г</a:t>
            </a:r>
            <a:r>
              <a:rPr lang="bg-BG" dirty="0" smtClean="0"/>
              <a:t>.</a:t>
            </a:r>
          </a:p>
          <a:p>
            <a:pPr algn="r"/>
            <a:r>
              <a:rPr lang="bg-BG" dirty="0" smtClean="0"/>
              <a:t>НУ “Иван Вазов” – гр. Дългопол</a:t>
            </a:r>
          </a:p>
          <a:p>
            <a:pPr algn="r"/>
            <a:r>
              <a:rPr lang="bg-BG" dirty="0" smtClean="0"/>
              <a:t>Ръководител на проекта: Гинка Лазарова</a:t>
            </a:r>
          </a:p>
          <a:p>
            <a:endParaRPr lang="bg-BG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245</TotalTime>
  <Words>441</Words>
  <Application>Microsoft Office PowerPoint</Application>
  <PresentationFormat>Презентация на цял екран (4:3)</PresentationFormat>
  <Paragraphs>59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7</vt:i4>
      </vt:variant>
    </vt:vector>
  </HeadingPairs>
  <TitlesOfParts>
    <vt:vector size="8" baseType="lpstr">
      <vt:lpstr>Paper</vt:lpstr>
      <vt:lpstr>Слайд 1</vt:lpstr>
      <vt:lpstr>      Проект “Децата на Камчийската долина”</vt:lpstr>
      <vt:lpstr>Слайд 3</vt:lpstr>
      <vt:lpstr>Слайд 4</vt:lpstr>
      <vt:lpstr>Слайд 5</vt:lpstr>
      <vt:lpstr>Слайд 6</vt:lpstr>
      <vt:lpstr>Слайд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 “ДЕЦАТА  НА  КАМЧИЙСКАТА  ДОЛИНА”   </dc:title>
  <dc:creator>pc</dc:creator>
  <cp:lastModifiedBy>IV</cp:lastModifiedBy>
  <cp:revision>30</cp:revision>
  <dcterms:created xsi:type="dcterms:W3CDTF">2006-08-16T00:00:00Z</dcterms:created>
  <dcterms:modified xsi:type="dcterms:W3CDTF">2015-10-19T09:49:33Z</dcterms:modified>
</cp:coreProperties>
</file>