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63" r:id="rId2"/>
    <p:sldId id="257" r:id="rId3"/>
    <p:sldId id="269" r:id="rId4"/>
    <p:sldId id="264" r:id="rId5"/>
    <p:sldId id="270" r:id="rId6"/>
    <p:sldId id="271" r:id="rId7"/>
    <p:sldId id="274" r:id="rId8"/>
    <p:sldId id="275" r:id="rId9"/>
    <p:sldId id="276" r:id="rId10"/>
    <p:sldId id="277" r:id="rId11"/>
    <p:sldId id="278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8359A-A8BA-4024-8BD6-965B59EFCC7C}" type="datetimeFigureOut">
              <a:rPr lang="bg-BG" smtClean="0"/>
              <a:pPr/>
              <a:t>7.11.2017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44D7-63D2-49F7-A1DB-4ABF1F4903A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9527"/>
            <a:ext cx="8507976" cy="4802695"/>
          </a:xfrm>
        </p:spPr>
      </p:pic>
      <p:sp>
        <p:nvSpPr>
          <p:cNvPr id="6" name="Rectangle 5"/>
          <p:cNvSpPr/>
          <p:nvPr/>
        </p:nvSpPr>
        <p:spPr>
          <a:xfrm>
            <a:off x="-914400" y="10897"/>
            <a:ext cx="8610600" cy="304698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g-BG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bg-BG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“Аз и ти – палитра от чистота, единство и красота”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855"/>
            <a:ext cx="22098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304800" y="5943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Начално училище </a:t>
            </a:r>
          </a:p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   “Иван Вазов”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843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2432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162159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</a:t>
            </a:r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Клуб „Аз съм българче“ и доброволци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390650"/>
            <a:ext cx="7467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788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843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2432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60908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Клуб „Аз съм българче“ и доброволци</a:t>
            </a:r>
            <a:endParaRPr lang="bg-BG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9872">
            <a:off x="4483832" y="2357567"/>
            <a:ext cx="6152479" cy="4614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3999">
            <a:off x="-607517" y="1517923"/>
            <a:ext cx="4720234" cy="6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279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55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3297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28650" y="2209800"/>
            <a:ext cx="7829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000" dirty="0"/>
              <a:t>Проектът е на стойност </a:t>
            </a:r>
            <a:r>
              <a:rPr lang="bg-BG" sz="2000" b="1" dirty="0" smtClean="0"/>
              <a:t>30 946,78 </a:t>
            </a:r>
            <a:r>
              <a:rPr lang="bg-BG" sz="2000" b="1" dirty="0"/>
              <a:t>лв., </a:t>
            </a:r>
            <a:r>
              <a:rPr lang="bg-BG" sz="2000" dirty="0"/>
              <a:t>коите ще бъдат използвани за:</a:t>
            </a:r>
          </a:p>
          <a:p>
            <a:pPr lvl="0"/>
            <a:r>
              <a:rPr lang="bg-BG" sz="2000" dirty="0"/>
              <a:t>Обезпечаване </a:t>
            </a:r>
            <a:r>
              <a:rPr lang="bg-BG" sz="2000" dirty="0" smtClean="0"/>
              <a:t>на заложените дейности;</a:t>
            </a:r>
            <a:endParaRPr lang="bg-BG" sz="2000" dirty="0"/>
          </a:p>
          <a:p>
            <a:pPr lvl="0"/>
            <a:r>
              <a:rPr lang="bg-BG" sz="2000" dirty="0" smtClean="0"/>
              <a:t>Закупуване </a:t>
            </a:r>
            <a:r>
              <a:rPr lang="bg-BG" sz="2000" dirty="0"/>
              <a:t>на </a:t>
            </a:r>
            <a:r>
              <a:rPr lang="bg-BG" sz="2000" dirty="0" smtClean="0"/>
              <a:t>материали</a:t>
            </a:r>
            <a:r>
              <a:rPr lang="bg-BG" sz="2000" dirty="0"/>
              <a:t> </a:t>
            </a:r>
            <a:r>
              <a:rPr lang="bg-BG" sz="2000" dirty="0" smtClean="0"/>
              <a:t>и консумативи;</a:t>
            </a:r>
            <a:endParaRPr lang="bg-BG" sz="2000" dirty="0"/>
          </a:p>
          <a:p>
            <a:pPr lvl="0"/>
            <a:r>
              <a:rPr lang="bg-BG" sz="2000" dirty="0"/>
              <a:t>Участие в </a:t>
            </a:r>
            <a:r>
              <a:rPr lang="bg-BG" sz="2000" dirty="0" smtClean="0"/>
              <a:t>изяви;</a:t>
            </a:r>
          </a:p>
          <a:p>
            <a:pPr lvl="0"/>
            <a:r>
              <a:rPr lang="bg-BG" sz="2000" dirty="0" smtClean="0"/>
              <a:t>Транспортни услуги;</a:t>
            </a:r>
            <a:endParaRPr lang="bg-BG" sz="2000" dirty="0"/>
          </a:p>
          <a:p>
            <a:pPr lvl="0"/>
            <a:r>
              <a:rPr lang="bg-BG" sz="2000" dirty="0" smtClean="0"/>
              <a:t>Посещение </a:t>
            </a:r>
            <a:r>
              <a:rPr lang="bg-BG" sz="2000" dirty="0"/>
              <a:t>на културни и исторически обекти в България;</a:t>
            </a:r>
          </a:p>
          <a:p>
            <a:pPr lvl="0"/>
            <a:r>
              <a:rPr lang="bg-BG" sz="2000" dirty="0"/>
              <a:t>Посещения на театрални </a:t>
            </a:r>
            <a:r>
              <a:rPr lang="bg-BG" sz="2000" dirty="0" smtClean="0"/>
              <a:t>постановки</a:t>
            </a:r>
            <a:r>
              <a:rPr lang="bg-BG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98798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bg-BG" dirty="0"/>
              <a:t> </a:t>
            </a:r>
            <a:r>
              <a:rPr lang="bg-BG" b="1" dirty="0"/>
              <a:t>Очаквани резултати:</a:t>
            </a:r>
          </a:p>
          <a:p>
            <a:pPr lvl="0"/>
            <a:r>
              <a:rPr lang="bg-BG" dirty="0"/>
              <a:t>Задържане на децата и учениците в училище;</a:t>
            </a:r>
          </a:p>
          <a:p>
            <a:pPr lvl="0"/>
            <a:r>
              <a:rPr lang="bg-BG" dirty="0"/>
              <a:t>Намален брой неизвинени отсъствия и отпаднали ученици; </a:t>
            </a:r>
          </a:p>
          <a:p>
            <a:pPr lvl="0"/>
            <a:r>
              <a:rPr lang="bg-BG" dirty="0"/>
              <a:t>Създадени условия за по-привлекателно училище</a:t>
            </a:r>
            <a:r>
              <a:rPr lang="bg-BG" dirty="0" smtClean="0"/>
              <a:t>;</a:t>
            </a:r>
          </a:p>
          <a:p>
            <a:pPr lvl="0"/>
            <a:r>
              <a:rPr lang="bg-BG" dirty="0" smtClean="0"/>
              <a:t>Преодоляване на сегрегацията.</a:t>
            </a:r>
          </a:p>
          <a:p>
            <a:r>
              <a:rPr lang="bg-BG" b="1" dirty="0"/>
              <a:t>Целева група: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1.Ученици</a:t>
            </a:r>
            <a:r>
              <a:rPr lang="bg-BG" dirty="0"/>
              <a:t>:</a:t>
            </a:r>
          </a:p>
          <a:p>
            <a:pPr marL="0" indent="0">
              <a:buNone/>
            </a:pPr>
            <a:r>
              <a:rPr lang="bg-BG" dirty="0" smtClean="0"/>
              <a:t>      – </a:t>
            </a:r>
            <a:r>
              <a:rPr lang="bg-BG" dirty="0"/>
              <a:t>81- преки участници;</a:t>
            </a:r>
          </a:p>
          <a:p>
            <a:pPr marL="0" indent="0">
              <a:buNone/>
            </a:pPr>
            <a:r>
              <a:rPr lang="bg-BG" dirty="0" smtClean="0"/>
              <a:t>      - </a:t>
            </a:r>
            <a:r>
              <a:rPr lang="bg-BG" dirty="0"/>
              <a:t>25 – ученици – доброволци;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 </a:t>
            </a:r>
            <a:r>
              <a:rPr lang="bg-BG" dirty="0"/>
              <a:t>-  40 деца и ученици – непреки участници</a:t>
            </a:r>
            <a:r>
              <a:rPr lang="bg-BG" dirty="0" smtClean="0"/>
              <a:t>;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2</a:t>
            </a:r>
            <a:r>
              <a:rPr lang="bg-BG" dirty="0"/>
              <a:t>. Учители - 9 – преки участници;</a:t>
            </a:r>
          </a:p>
          <a:p>
            <a:pPr marL="0" indent="0">
              <a:buNone/>
            </a:pPr>
            <a:r>
              <a:rPr lang="bg-BG" dirty="0" smtClean="0"/>
              <a:t>      - </a:t>
            </a:r>
            <a:r>
              <a:rPr lang="bg-BG" dirty="0"/>
              <a:t>6 – непреки участници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55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3297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825357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 descr="&amp;Scy;&amp;lcy;&amp;hardcy;&amp;ncy;&amp;chcy;&amp;ocy;&amp;gcy;&amp;lcy;&amp;iecy;&amp;dcy;, &amp;TScy;&amp;vcy;&amp;iecy;&amp;tcy;&amp;iecy;, &amp;Mcy;&amp;ucy;&amp;tscy;&amp;ucy;&amp;ncy;&amp;kcy;&amp;acy;, &amp;Ucy;&amp;scy;&amp;mcy;&amp;icy;&amp;v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65452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Благодаря за вниманието!</a:t>
            </a:r>
            <a:endParaRPr lang="bg-BG" sz="24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343400" y="56576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</a:t>
            </a:r>
            <a:r>
              <a:rPr lang="bg-BG" dirty="0" smtClean="0"/>
              <a:t>8.11.2017г.</a:t>
            </a:r>
          </a:p>
          <a:p>
            <a:pPr algn="r"/>
            <a:r>
              <a:rPr lang="bg-BG" dirty="0" smtClean="0"/>
              <a:t>НУ “Иван Вазов” – гр. Дългопол</a:t>
            </a:r>
          </a:p>
          <a:p>
            <a:pPr algn="r"/>
            <a:r>
              <a:rPr lang="bg-BG" dirty="0" smtClean="0"/>
              <a:t>Ръководител на проекта: Гинка Лазарова</a:t>
            </a:r>
          </a:p>
          <a:p>
            <a:endParaRPr lang="bg-BG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Конкурсна процедура 33.</a:t>
            </a:r>
            <a:r>
              <a:rPr lang="en-US" b="1" dirty="0" smtClean="0"/>
              <a:t>1</a:t>
            </a:r>
            <a:r>
              <a:rPr lang="bg-BG" b="1" dirty="0" smtClean="0"/>
              <a:t>6-2017</a:t>
            </a:r>
          </a:p>
          <a:p>
            <a:r>
              <a:rPr lang="bg-BG" b="1" dirty="0" smtClean="0"/>
              <a:t>Договор № </a:t>
            </a:r>
            <a:r>
              <a:rPr lang="bg-BG" b="1" dirty="0"/>
              <a:t>БС – 33.16 – 2 - </a:t>
            </a:r>
            <a:r>
              <a:rPr lang="bg-BG" b="1" dirty="0" smtClean="0"/>
              <a:t>008/03.10.2017 г</a:t>
            </a:r>
            <a:r>
              <a:rPr lang="bg-BG" b="1" dirty="0"/>
              <a:t>.</a:t>
            </a:r>
            <a:endParaRPr lang="bg-BG" b="1" dirty="0" smtClean="0"/>
          </a:p>
          <a:p>
            <a:pPr>
              <a:buNone/>
            </a:pP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Цели на проекта: </a:t>
            </a:r>
          </a:p>
          <a:p>
            <a:pPr>
              <a:buNone/>
            </a:pPr>
            <a:r>
              <a:rPr lang="bg-BG" dirty="0"/>
              <a:t> </a:t>
            </a:r>
            <a:r>
              <a:rPr lang="bg-BG" dirty="0" smtClean="0"/>
              <a:t>     Обхващане </a:t>
            </a:r>
            <a:r>
              <a:rPr lang="bg-BG" dirty="0"/>
              <a:t>и задържане в образователната система на децата и учениците от етническите малцинства, чрез осигуряване на равен достъп до качествено образование в мултикултурна образователна среда.</a:t>
            </a:r>
          </a:p>
          <a:p>
            <a:endParaRPr lang="bg-BG" dirty="0" smtClean="0"/>
          </a:p>
          <a:p>
            <a:r>
              <a:rPr lang="bg-BG" dirty="0" smtClean="0"/>
              <a:t>Специфични </a:t>
            </a:r>
            <a:r>
              <a:rPr lang="bg-BG" dirty="0"/>
              <a:t>цели: </a:t>
            </a:r>
          </a:p>
          <a:p>
            <a:pPr lvl="0"/>
            <a:r>
              <a:rPr lang="bg-BG" dirty="0"/>
              <a:t>Пълноценно интегриране на децата и учениците от различните етноси;</a:t>
            </a:r>
          </a:p>
          <a:p>
            <a:pPr lvl="0"/>
            <a:r>
              <a:rPr lang="bg-BG" dirty="0"/>
              <a:t>Подобряване достъпа  до училищни и извънучилищни дейности;</a:t>
            </a:r>
          </a:p>
          <a:p>
            <a:pPr lvl="0"/>
            <a:r>
              <a:rPr lang="bg-BG" dirty="0"/>
              <a:t>Преодоляване на сегрегацията;</a:t>
            </a:r>
          </a:p>
          <a:p>
            <a:pPr lvl="0"/>
            <a:r>
              <a:rPr lang="bg-BG" dirty="0"/>
              <a:t>Стимулиране на творческите способности, въображение и умения, съобразно индивидуалните потребности; </a:t>
            </a:r>
          </a:p>
          <a:p>
            <a:pPr lvl="0"/>
            <a:r>
              <a:rPr lang="bg-BG" dirty="0" smtClean="0"/>
              <a:t>Превенция </a:t>
            </a:r>
            <a:r>
              <a:rPr lang="bg-BG" dirty="0"/>
              <a:t>на отпадане от училище;</a:t>
            </a:r>
          </a:p>
          <a:p>
            <a:pPr lvl="0"/>
            <a:r>
              <a:rPr lang="bg-BG" dirty="0"/>
              <a:t>Популяризиране на мерките за етническа интеграция по проекта, чрез довеждането им до знанието на възможно най-голяма аудитория, посредством дейностите по информиране и публичност, заложени в проектното предложение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009" y="33832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14400"/>
            <a:ext cx="1295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938528"/>
            <a:ext cx="8229600" cy="4919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bg-BG" dirty="0"/>
          </a:p>
          <a:p>
            <a:r>
              <a:rPr lang="bg-BG" dirty="0" smtClean="0"/>
              <a:t>Период на провеждане: </a:t>
            </a:r>
            <a:r>
              <a:rPr lang="bg-BG" b="1" dirty="0" smtClean="0"/>
              <a:t>22 месеца /03.10.2017г. – 31.07.2019г./</a:t>
            </a:r>
          </a:p>
          <a:p>
            <a:r>
              <a:rPr lang="bg-BG" dirty="0" smtClean="0"/>
              <a:t>Проектното предложение е резултат от стремежа на училищното ръководство на НУ „Иван Вазов” за създаване на привлекателна училищна среда, ангажираща вниманието на учениците, мотивираща участието им в учебния процес и задържането им в училище, постигане  на разбирателство и толерантност на междуетническа основа. </a:t>
            </a:r>
          </a:p>
          <a:p>
            <a:pPr>
              <a:buNone/>
            </a:pPr>
            <a:r>
              <a:rPr lang="bg-BG" dirty="0" smtClean="0">
                <a:solidFill>
                  <a:srgbClr val="FFC000"/>
                </a:solidFill>
              </a:rPr>
              <a:t>     </a:t>
            </a:r>
            <a:endParaRPr lang="bg-B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9110"/>
            <a:ext cx="609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600" dirty="0" smtClean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34202"/>
            <a:ext cx="1371600" cy="8992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-1371600" y="1312849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>
                <a:latin typeface="Arial Narrow" pitchFamily="34" charset="0"/>
                <a:cs typeface="Courier New" pitchFamily="49" charset="0"/>
              </a:rPr>
              <a:t> </a:t>
            </a:r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“</a:t>
            </a:r>
            <a:r>
              <a:rPr lang="bg-BG" sz="1400" dirty="0">
                <a:latin typeface="Arial Narrow" pitchFamily="34" charset="0"/>
                <a:cs typeface="Courier New" pitchFamily="49" charset="0"/>
              </a:rPr>
              <a:t>Иван Вазов”</a:t>
            </a:r>
          </a:p>
        </p:txBody>
      </p:sp>
    </p:spTree>
    <p:extLst>
      <p:ext uri="{BB962C8B-B14F-4D97-AF65-F5344CB8AC3E}">
        <p14:creationId xmlns:p14="http://schemas.microsoft.com/office/powerpoint/2010/main" val="40927055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Реализирането на проекта се състои в осъществяване на следните дейности</a:t>
            </a:r>
            <a:r>
              <a:rPr lang="bg-BG" sz="2400" dirty="0" smtClean="0"/>
              <a:t>:</a:t>
            </a:r>
            <a:endParaRPr lang="bg-BG" b="1" dirty="0" smtClean="0"/>
          </a:p>
          <a:p>
            <a:r>
              <a:rPr lang="bg-BG" b="1" dirty="0" smtClean="0"/>
              <a:t>„</a:t>
            </a:r>
            <a:r>
              <a:rPr lang="bg-BG" b="1" dirty="0"/>
              <a:t>Да се срещнем с теб в 7,50 ч. в училище“  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Осигуряването </a:t>
            </a:r>
            <a:r>
              <a:rPr lang="bg-BG" dirty="0"/>
              <a:t>на транспорт за децата и учениците от обособената махала до училището и обратно ще доведе до редовно присъствие на учебните занятия. </a:t>
            </a:r>
            <a:r>
              <a:rPr lang="bg-BG" dirty="0" smtClean="0"/>
              <a:t>Чрез </a:t>
            </a:r>
            <a:r>
              <a:rPr lang="bg-BG" dirty="0"/>
              <a:t>осигурения превоз учениците ще пристигат навреме в училище, след което започват съвместни дейности със съучениците. </a:t>
            </a: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55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3297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2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g-BG" b="1" dirty="0" smtClean="0"/>
              <a:t>„</a:t>
            </a:r>
            <a:r>
              <a:rPr lang="bg-BG" b="1" dirty="0"/>
              <a:t>Подай си ръката, аз ще ти помогна</a:t>
            </a:r>
            <a:r>
              <a:rPr lang="bg-BG" b="1" dirty="0" smtClean="0"/>
              <a:t>…“</a:t>
            </a:r>
            <a:endParaRPr lang="bg-BG" dirty="0"/>
          </a:p>
          <a:p>
            <a:r>
              <a:rPr lang="ru-RU" b="1" dirty="0"/>
              <a:t>Група за подготовка за НВО - 4 </a:t>
            </a:r>
            <a:r>
              <a:rPr lang="ru-RU" b="1" dirty="0" smtClean="0"/>
              <a:t>клас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формирана е група </a:t>
            </a:r>
            <a:r>
              <a:rPr lang="ru-RU" dirty="0"/>
              <a:t>от ученици, нуждаещи се от допълнителна помощ при явяване на </a:t>
            </a:r>
            <a:r>
              <a:rPr lang="ru-RU" dirty="0" smtClean="0"/>
              <a:t>НВО. Учениците </a:t>
            </a:r>
            <a:r>
              <a:rPr lang="ru-RU" dirty="0"/>
              <a:t>показали отлични резултати ще са наставници на ученици, срещащи затруднения при усвояване на учебния материал.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 за допълнителни занимания по български език и литература и математика</a:t>
            </a:r>
            <a:b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От учебната 2017/2018г. </a:t>
            </a: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НУ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„Иван Вазов</a:t>
            </a: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е  иновативно училище. Иновацията е насочена към учениците от етническите малцинства, за които усвояването на учебния материал е труден процес и те  се нуждаят от специално отношение и методи, които ще улеснят възприемането  и усвояването му. </a:t>
            </a:r>
            <a:r>
              <a:rPr lang="ru-RU" dirty="0" smtClean="0"/>
              <a:t>Сформирана е група </a:t>
            </a:r>
            <a:r>
              <a:rPr lang="ru-RU" dirty="0"/>
              <a:t>за работа с ученици, които са на едно образователо ниво. </a:t>
            </a:r>
            <a:r>
              <a:rPr lang="ru-RU" dirty="0" smtClean="0"/>
              <a:t>Ученици -доброволци </a:t>
            </a:r>
            <a:r>
              <a:rPr lang="ru-RU" dirty="0"/>
              <a:t>ще споделят своите знания при различни упражнения и заедно ще се справят с трудностите. </a:t>
            </a: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55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3297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4111775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/>
              <a:t>Клуб </a:t>
            </a:r>
            <a:r>
              <a:rPr lang="bg-BG" b="1" dirty="0"/>
              <a:t>„Аз съм българче“</a:t>
            </a:r>
            <a:endParaRPr lang="bg-BG" dirty="0"/>
          </a:p>
          <a:p>
            <a:r>
              <a:rPr lang="bg-BG" dirty="0" smtClean="0"/>
              <a:t>Чрез </a:t>
            </a:r>
            <a:r>
              <a:rPr lang="bg-BG" dirty="0"/>
              <a:t>стихотворения, приказки и драматизации, участниците с лекота ще усвояват </a:t>
            </a:r>
            <a:r>
              <a:rPr lang="bg-BG" dirty="0" smtClean="0"/>
              <a:t>българския език. </a:t>
            </a:r>
            <a:r>
              <a:rPr lang="bg-BG" dirty="0"/>
              <a:t>Ще се използват интерактивни методи за обучение</a:t>
            </a:r>
            <a:r>
              <a:rPr lang="en-US" dirty="0"/>
              <a:t>, </a:t>
            </a:r>
            <a:r>
              <a:rPr lang="en-US" dirty="0" err="1"/>
              <a:t>което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завладее</a:t>
            </a:r>
            <a:r>
              <a:rPr lang="en-US" dirty="0"/>
              <a:t> </a:t>
            </a:r>
            <a:r>
              <a:rPr lang="en-US" dirty="0" err="1"/>
              <a:t>интереса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учениците</a:t>
            </a:r>
            <a:r>
              <a:rPr lang="en-US" dirty="0"/>
              <a:t> и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допринесе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задържането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 в </a:t>
            </a:r>
            <a:r>
              <a:rPr lang="en-US" dirty="0" err="1"/>
              <a:t>училище</a:t>
            </a:r>
            <a:r>
              <a:rPr lang="en-US" dirty="0"/>
              <a:t>.</a:t>
            </a:r>
            <a:r>
              <a:rPr lang="bg-BG" dirty="0"/>
              <a:t> </a:t>
            </a:r>
            <a:r>
              <a:rPr lang="bg-BG" dirty="0" smtClean="0"/>
              <a:t>Ще участват </a:t>
            </a:r>
            <a:r>
              <a:rPr lang="bg-BG" dirty="0"/>
              <a:t>в </a:t>
            </a:r>
            <a:r>
              <a:rPr lang="bg-BG" dirty="0" smtClean="0"/>
              <a:t>изяви и екскурзии с учебна цел, ще посетят театрални постановки.</a:t>
            </a:r>
          </a:p>
          <a:p>
            <a:r>
              <a:rPr lang="bg-BG" dirty="0" smtClean="0"/>
              <a:t>Включването </a:t>
            </a:r>
            <a:r>
              <a:rPr lang="bg-BG" dirty="0"/>
              <a:t>на доброволци – такива, които са печелили награди, </a:t>
            </a:r>
            <a:r>
              <a:rPr lang="bg-BG" dirty="0" smtClean="0"/>
              <a:t>ще доведе до </a:t>
            </a:r>
            <a:r>
              <a:rPr lang="bg-BG" dirty="0"/>
              <a:t>споделяне на  ценен опит от изяви на сцена. Ще се постигне пълноценно интегриране на децата и учениците от различните етноси и развиване на творческите им способности.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55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3297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красота”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71567930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843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2432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355" y="266068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</a:t>
            </a:r>
            <a:r>
              <a:rPr lang="bg-BG" sz="12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</a:rPr>
              <a:t>Клуб „Аз съм българче“ и доброволци – </a:t>
            </a:r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</a:rPr>
              <a:t>участие в </a:t>
            </a:r>
            <a:r>
              <a:rPr lang="bg-BG" sz="1600" b="1" dirty="0">
                <a:solidFill>
                  <a:schemeClr val="accent2">
                    <a:lumMod val="75000"/>
                  </a:schemeClr>
                </a:solidFill>
              </a:rPr>
              <a:t>Националния рецитал-конкурс за поезия, проза и песен „Поезия и песен на Балкана” 2017г. в гр. </a:t>
            </a:r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</a:rPr>
              <a:t>Дряново – 19.10.2017 г.</a:t>
            </a:r>
            <a:endParaRPr lang="bg-BG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686800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319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843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2432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335282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</a:t>
            </a:r>
            <a:r>
              <a:rPr lang="bg-BG" sz="1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Клуб „Аз съм българче“ и доброволци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673366"/>
            <a:ext cx="8683336" cy="51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059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marL="0" indent="0">
              <a:buNone/>
            </a:pP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8" name="Картина 1" descr="C:\Documents and Settings\Zzz\Desktop\Logo\COIDU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Картина 1" descr="C:\Documents and Settings\Zzz\Desktop\images[2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843"/>
            <a:ext cx="838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419100" y="12432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Начално училище </a:t>
            </a:r>
          </a:p>
          <a:p>
            <a:pPr algn="ctr"/>
            <a:r>
              <a:rPr lang="bg-BG" sz="1400" dirty="0" smtClean="0">
                <a:latin typeface="Arial Narrow" pitchFamily="34" charset="0"/>
                <a:cs typeface="Courier New" pitchFamily="49" charset="0"/>
              </a:rPr>
              <a:t>    “Иван Вазов”</a:t>
            </a:r>
            <a:endParaRPr lang="bg-BG" sz="1400" dirty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2209" y="196795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Проект “Аз и ти – палитра от чистота, единство и красота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Клуб „Аз съм българче“ и доброволци</a:t>
            </a:r>
            <a:endParaRPr lang="bg-BG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5673"/>
            <a:ext cx="72263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295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639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Georgia</vt:lpstr>
      <vt:lpstr>Times New Roman</vt:lpstr>
      <vt:lpstr>Wingdings 2</vt:lpstr>
      <vt:lpstr>Paper</vt:lpstr>
      <vt:lpstr>PowerPoint Presentation</vt:lpstr>
      <vt:lpstr>      Проект “Аз и ти – палитра от чистота, единство и красота”</vt:lpstr>
      <vt:lpstr>      Проект “Аз и ти – палитра от чистота, единство и красота”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“ДЕЦАТА  НА  КАМЧИЙСКАТА  ДОЛИНА”</dc:title>
  <dc:creator>pc</dc:creator>
  <cp:lastModifiedBy>ThinkPad</cp:lastModifiedBy>
  <cp:revision>50</cp:revision>
  <dcterms:created xsi:type="dcterms:W3CDTF">2006-08-16T00:00:00Z</dcterms:created>
  <dcterms:modified xsi:type="dcterms:W3CDTF">2017-11-07T20:02:38Z</dcterms:modified>
</cp:coreProperties>
</file>