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284" r:id="rId3"/>
    <p:sldId id="258" r:id="rId4"/>
    <p:sldId id="259" r:id="rId5"/>
    <p:sldId id="261" r:id="rId6"/>
    <p:sldId id="262" r:id="rId7"/>
    <p:sldId id="263" r:id="rId8"/>
    <p:sldId id="265" r:id="rId9"/>
    <p:sldId id="267" r:id="rId10"/>
    <p:sldId id="268" r:id="rId11"/>
    <p:sldId id="269" r:id="rId12"/>
    <p:sldId id="270" r:id="rId13"/>
    <p:sldId id="272" r:id="rId14"/>
    <p:sldId id="273" r:id="rId15"/>
    <p:sldId id="279" r:id="rId16"/>
    <p:sldId id="274" r:id="rId17"/>
    <p:sldId id="277" r:id="rId18"/>
    <p:sldId id="276" r:id="rId19"/>
    <p:sldId id="281" r:id="rId20"/>
  </p:sldIdLst>
  <p:sldSz cx="9144000" cy="6858000" type="screen4x3"/>
  <p:notesSz cx="6858000" cy="9144000"/>
  <p:custDataLst>
    <p:tags r:id="rId2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135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93D28-30F3-4FA7-ABF5-27836CF79E57}" type="datetimeFigureOut">
              <a:rPr lang="bg-BG" smtClean="0"/>
              <a:pPr/>
              <a:t>7.5.2020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47414C-1FA2-43DD-A1D7-DDEB72C6BE9F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7414C-1FA2-43DD-A1D7-DDEB72C6BE9F}" type="slidenum">
              <a:rPr lang="bg-BG" smtClean="0"/>
              <a:pPr/>
              <a:t>1</a:t>
            </a:fld>
            <a:endParaRPr lang="bg-BG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77EAA-7D3F-4DBE-93A4-218DA5A2EB0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16685-E9D8-436C-8CBE-9B5B7906441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102A7-FD48-4B23-B2B2-BD6B4726865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52105-302D-4632-B324-E3117934ED0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41F2F-18A9-46F2-BB00-05C9E0BD2A3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2CF80-79C0-4780-B10D-3CA1EFBDF1D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44C95-004D-44CB-85AF-A1470B9AC20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7B86B-BFEC-4F97-8CC6-E344FA761F6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53A31-15C6-4817-A79C-C2020A22AD3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FC6B5-865D-415D-A51F-D43D389E9A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BE066-6CD6-431D-BCC3-A44E31C462D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19C99-FE54-4716-B8D5-A68314A4AB6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F0D58-4643-4DF6-BAFF-7B634D19B55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18DC0-FCB7-40F5-AD13-EBFFEF7E160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FE711-28C6-44B4-BE60-389C018CFE3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9C1F6-E932-47D6-B301-815C214CAE3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F6891-21AB-4E62-AA40-428C738F059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24FE5-7088-4F3F-A0F0-C927E243A2C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CAFE5-5855-4F4E-A811-0F590F2F859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C0131-CE2E-4ED5-995D-74CC9FE4CDE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2D33D-7004-4733-971A-CC85D888A8B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0A860-9F04-4628-ACB8-F989D6708C1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2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1CF44C6-2F6E-4443-8AF5-20FC0AA23D4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AE3CEF5-E530-4132-8E05-1A84E3DA084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edg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8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0_a378a_c8d5bbe8_XXXL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1228333">
            <a:off x="0" y="3940093"/>
            <a:ext cx="5652120" cy="2917907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179512" y="188640"/>
            <a:ext cx="8712969" cy="6480721"/>
            <a:chOff x="179512" y="188640"/>
            <a:chExt cx="8712969" cy="6480721"/>
          </a:xfrm>
        </p:grpSpPr>
        <p:pic>
          <p:nvPicPr>
            <p:cNvPr id="5" name="Рисунок 4" descr="pergament.gif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 rot="5400000">
              <a:off x="1295636" y="-927484"/>
              <a:ext cx="6480721" cy="8712969"/>
            </a:xfrm>
            <a:prstGeom prst="rect">
              <a:avLst/>
            </a:prstGeom>
          </p:spPr>
        </p:pic>
        <p:sp>
          <p:nvSpPr>
            <p:cNvPr id="11" name="Прямоугольник с двумя скругленными соседними углами 10"/>
            <p:cNvSpPr/>
            <p:nvPr/>
          </p:nvSpPr>
          <p:spPr>
            <a:xfrm>
              <a:off x="5459393" y="1063210"/>
              <a:ext cx="2943749" cy="4092449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907704" y="692696"/>
              <a:ext cx="1699122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48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autilus Pompilius" pitchFamily="50" charset="-52"/>
                </a:rPr>
                <a:t>24 МАЙ</a:t>
              </a:r>
              <a:endParaRPr lang="ru-RU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lavanskay" pitchFamily="2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51520" y="2132856"/>
              <a:ext cx="5256584" cy="446276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6000" b="1" dirty="0" smtClean="0">
                  <a:ln w="11430">
                    <a:solidFill>
                      <a:srgbClr val="C00000"/>
                    </a:solidFill>
                  </a:ln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yrillicOld" pitchFamily="2" charset="0"/>
                </a:rPr>
                <a:t>ДЕН НА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6000" b="1" dirty="0" smtClean="0">
                  <a:ln w="11430">
                    <a:solidFill>
                      <a:srgbClr val="C00000"/>
                    </a:solidFill>
                  </a:ln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yrillicOld" pitchFamily="2" charset="0"/>
                </a:rPr>
                <a:t>Славянската писменост и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6000" b="1" dirty="0" smtClean="0">
                  <a:ln w="11430">
                    <a:solidFill>
                      <a:srgbClr val="C00000"/>
                    </a:solidFill>
                  </a:ln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yrillicOld" pitchFamily="2" charset="0"/>
                </a:rPr>
                <a:t>и култура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200" b="1" dirty="0" smtClean="0">
                  <a:ln w="11430">
                    <a:solidFill>
                      <a:srgbClr val="C00000"/>
                    </a:solidFill>
                  </a:ln>
                  <a:solidFill>
                    <a:schemeClr val="accent2">
                      <a:lumMod val="7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yrillicOld" pitchFamily="2" charset="0"/>
                </a:rPr>
                <a:t>ОУ «Климент Охридски»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200" b="1" dirty="0" smtClean="0">
                  <a:ln w="11430">
                    <a:solidFill>
                      <a:srgbClr val="C00000"/>
                    </a:solidFill>
                  </a:ln>
                  <a:solidFill>
                    <a:schemeClr val="accent2">
                      <a:lumMod val="7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yrillicOld" pitchFamily="2" charset="0"/>
                </a:rPr>
                <a:t>с. Сталийска махала</a:t>
              </a:r>
              <a:endParaRPr lang="ru-RU" sz="2200" b="1" dirty="0">
                <a:ln w="11430">
                  <a:solidFill>
                    <a:srgbClr val="C0000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yrillicOld" pitchFamily="2" charset="0"/>
              </a:endParaRPr>
            </a:p>
          </p:txBody>
        </p:sp>
      </p:grpSp>
      <p:pic>
        <p:nvPicPr>
          <p:cNvPr id="12" name="Рисунок 11" descr="7794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95320" y="6309320"/>
            <a:ext cx="548680" cy="548680"/>
          </a:xfrm>
          <a:prstGeom prst="ellipse">
            <a:avLst/>
          </a:prstGeom>
        </p:spPr>
      </p:pic>
      <p:pic>
        <p:nvPicPr>
          <p:cNvPr id="13" name="Picture 12" descr="изтеглен файл (2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6446" y="1643050"/>
            <a:ext cx="2286016" cy="3232076"/>
          </a:xfrm>
          <a:prstGeom prst="rect">
            <a:avLst/>
          </a:prstGeom>
        </p:spPr>
      </p:pic>
      <p:pic>
        <p:nvPicPr>
          <p:cNvPr id="16" name="Picture 15" descr="96015987_162973055148721_2448639968747192320_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034" y="857232"/>
            <a:ext cx="1214414" cy="1137308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428728" y="285728"/>
            <a:ext cx="7439536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autilus Pompilius" pitchFamily="50" charset="-52"/>
              </a:rPr>
              <a:t>ЗА ЖИВОТА НА КИРИЛ И МЕТОДИЙ</a:t>
            </a:r>
            <a:endParaRPr lang="ru-RU" sz="3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39952" y="10527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prstClr val="black"/>
                </a:solidFill>
                <a:latin typeface="Nautilus Pompilius" pitchFamily="50" charset="-52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Nautilus Pompilius" pitchFamily="50" charset="-52"/>
              </a:rPr>
              <a:t>Андриан  </a:t>
            </a:r>
            <a:r>
              <a:rPr lang="en-US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II</a:t>
            </a:r>
            <a:endParaRPr lang="ru-RU" b="1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4509120"/>
            <a:ext cx="81369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Известен е с това, че след намесата на Константин-Кирил Философ и брат му Методий отхвърля триезичната догма и тържествено освещава през 867 г. българската азбука съставена от тях и книгите написани на нея в базиликата „Санта Мария Маджоре“ в Рим. Нарежда в римските базилики да се проведат тържествени богослужения на славянобългарски език. Ръкополага в сан десетки от учениците на светите братя, а св. Методий въздига за архиепископ на Моравия и Панония в 869 г.</a:t>
            </a:r>
            <a:endParaRPr lang="ru-RU" b="1" dirty="0"/>
          </a:p>
        </p:txBody>
      </p:sp>
      <p:pic>
        <p:nvPicPr>
          <p:cNvPr id="10" name="Рисунок 9" descr="2181074424728608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827584" y="1052736"/>
            <a:ext cx="2376265" cy="2808312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cf990945b90e72e3503e89cf82d53477.png"/>
          <p:cNvPicPr>
            <a:picLocks noChangeAspect="1"/>
          </p:cNvPicPr>
          <p:nvPr/>
        </p:nvPicPr>
        <p:blipFill>
          <a:blip r:embed="rId3" cstate="email"/>
          <a:srcRect t="11117" b="11060"/>
          <a:stretch>
            <a:fillRect/>
          </a:stretch>
        </p:blipFill>
        <p:spPr>
          <a:xfrm>
            <a:off x="4499992" y="2708920"/>
            <a:ext cx="2590800" cy="1800200"/>
          </a:xfrm>
          <a:prstGeom prst="rect">
            <a:avLst/>
          </a:prstGeom>
        </p:spPr>
      </p:pic>
      <p:pic>
        <p:nvPicPr>
          <p:cNvPr id="12" name="Рисунок 11" descr="7794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9346" y="6293346"/>
            <a:ext cx="564654" cy="564654"/>
          </a:xfrm>
          <a:prstGeom prst="ellipse">
            <a:avLst/>
          </a:prstGeom>
        </p:spPr>
      </p:pic>
      <p:pic>
        <p:nvPicPr>
          <p:cNvPr id="13" name="Picture 12" descr="96015987_162973055148721_2448639968747192320_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128712" cy="1057048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57158" y="214290"/>
            <a:ext cx="8348760" cy="120032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autilus Pompilius" pitchFamily="50" charset="-52"/>
              </a:rPr>
              <a:t>14 февруари през 869 на 42 години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autilus Pompilius" pitchFamily="50" charset="-52"/>
              </a:rPr>
              <a:t>КИРИЛ  умира в Рим</a:t>
            </a:r>
            <a:endParaRPr lang="ru-RU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251520" y="2276872"/>
            <a:ext cx="4752528" cy="4104456"/>
            <a:chOff x="251520" y="2276872"/>
            <a:chExt cx="4752528" cy="4104456"/>
          </a:xfrm>
        </p:grpSpPr>
        <p:pic>
          <p:nvPicPr>
            <p:cNvPr id="9" name="Рисунок 8" descr="pergament.gif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251520" y="2276872"/>
              <a:ext cx="4752528" cy="4104456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539552" y="2571744"/>
              <a:ext cx="4283968" cy="3416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2400" dirty="0" smtClean="0">
                  <a:cs typeface="Mongolian Baiti" pitchFamily="66" charset="0"/>
                </a:rPr>
                <a:t>«Благословен е Бог, който не ни предаде за плячка в зъбите на нашите невидими врагове, но разкъса техните примки и ни избави от тяхната гибел.» И така почина в Господа, бидейки на 42 години, на четиринадесетия ден от месец февруари.</a:t>
              </a:r>
              <a:endParaRPr lang="ru-RU" sz="2400" dirty="0">
                <a:cs typeface="Mongolian Baiti" pitchFamily="66" charset="0"/>
              </a:endParaRPr>
            </a:p>
          </p:txBody>
        </p:sp>
      </p:grpSp>
      <p:pic>
        <p:nvPicPr>
          <p:cNvPr id="8" name="Рисунок 7" descr="1_76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292080" y="1484784"/>
            <a:ext cx="3469827" cy="4680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7794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9346" y="6293346"/>
            <a:ext cx="564654" cy="564654"/>
          </a:xfrm>
          <a:prstGeom prst="ellipse">
            <a:avLst/>
          </a:prstGeom>
        </p:spPr>
      </p:pic>
      <p:pic>
        <p:nvPicPr>
          <p:cNvPr id="12" name="Picture 11" descr="96015987_162973055148721_2448639968747192320_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28670"/>
            <a:ext cx="1128712" cy="1057048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Прямоугольник 5"/>
          <p:cNvSpPr>
            <a:spLocks noChangeArrowheads="1"/>
          </p:cNvSpPr>
          <p:nvPr/>
        </p:nvSpPr>
        <p:spPr bwMode="auto">
          <a:xfrm>
            <a:off x="4355976" y="1916832"/>
            <a:ext cx="457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prstClr val="black"/>
                </a:solidFill>
                <a:latin typeface="Nautilus Pompilius" pitchFamily="50" charset="-52"/>
              </a:rPr>
              <a:t>«Не се страхувах да мълча и бях на пост»</a:t>
            </a:r>
            <a:endParaRPr lang="ru-RU" sz="2000" dirty="0">
              <a:solidFill>
                <a:prstClr val="black"/>
              </a:solidFill>
              <a:latin typeface="Nautilus Pompilius" pitchFamily="50" charset="-5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38760" y="188640"/>
            <a:ext cx="7615996" cy="181588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autilus Pompilius" pitchFamily="50" charset="-52"/>
              </a:rPr>
              <a:t>След СМЪРТТА на брат си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autilus Pompilius" pitchFamily="50" charset="-52"/>
              </a:rPr>
              <a:t> МЕТОДИЙ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autilus Pompilius" pitchFamily="50" charset="-52"/>
              </a:rPr>
              <a:t>продължил да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autilus Pompilius" pitchFamily="50" charset="-52"/>
              </a:rPr>
              <a:t> разпространява  славянската писменост</a:t>
            </a:r>
            <a:endParaRPr lang="ru-RU" sz="3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3851920" y="2708920"/>
            <a:ext cx="5040560" cy="3672408"/>
            <a:chOff x="3923928" y="2924944"/>
            <a:chExt cx="5040560" cy="3672408"/>
          </a:xfrm>
        </p:grpSpPr>
        <p:pic>
          <p:nvPicPr>
            <p:cNvPr id="11" name="Рисунок 10" descr="pergament.gif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3923928" y="2924944"/>
              <a:ext cx="5040560" cy="3672408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4211960" y="3144958"/>
              <a:ext cx="4572000" cy="3416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Font typeface="Arial" charset="0"/>
                <a:buNone/>
              </a:pPr>
              <a:r>
                <a:rPr lang="ru-RU" sz="2400" dirty="0" smtClean="0"/>
                <a:t>Благодарение на дейността на </a:t>
              </a:r>
              <a:r>
                <a:rPr lang="ru-RU" sz="2400" dirty="0" smtClean="0">
                  <a:solidFill>
                    <a:srgbClr val="FF0000"/>
                  </a:solidFill>
                </a:rPr>
                <a:t>св. МЕТОДИЙ</a:t>
              </a:r>
              <a:r>
                <a:rPr lang="ru-RU" sz="2400" dirty="0" smtClean="0"/>
                <a:t>, както чехите, така и поляците влизат във военен съюз с Моравия, противопоставяйки се на влиянието на германците.</a:t>
              </a:r>
            </a:p>
            <a:p>
              <a:pPr algn="ctr">
                <a:buFont typeface="Arial" charset="0"/>
                <a:buNone/>
              </a:pPr>
              <a:r>
                <a:rPr lang="ru-RU" sz="2400" dirty="0" smtClean="0">
                  <a:solidFill>
                    <a:srgbClr val="FF0000"/>
                  </a:solidFill>
                </a:rPr>
                <a:t>Методий</a:t>
              </a:r>
              <a:r>
                <a:rPr lang="ru-RU" sz="2400" dirty="0" smtClean="0"/>
                <a:t> предсказва деня на смъртта си и починал.</a:t>
              </a:r>
            </a:p>
            <a:p>
              <a:pPr algn="ctr">
                <a:buFont typeface="Arial" charset="0"/>
                <a:buNone/>
              </a:pPr>
              <a:r>
                <a:rPr lang="ru-RU" sz="2400" dirty="0" smtClean="0">
                  <a:solidFill>
                    <a:srgbClr val="FF0000"/>
                  </a:solidFill>
                </a:rPr>
                <a:t>6 април 885 г.</a:t>
              </a:r>
              <a:r>
                <a:rPr lang="ru-RU" sz="24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 </a:t>
              </a:r>
            </a:p>
          </p:txBody>
        </p:sp>
      </p:grpSp>
      <p:pic>
        <p:nvPicPr>
          <p:cNvPr id="10" name="Рисунок 9" descr="user450231_pic138821_1375822812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11560" y="2060848"/>
            <a:ext cx="2754546" cy="4032448"/>
          </a:xfrm>
          <a:prstGeom prst="roundRect">
            <a:avLst>
              <a:gd name="adj" fmla="val 5842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7794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9346" y="6293346"/>
            <a:ext cx="564654" cy="564654"/>
          </a:xfrm>
          <a:prstGeom prst="ellipse">
            <a:avLst/>
          </a:prstGeom>
        </p:spPr>
      </p:pic>
      <p:pic>
        <p:nvPicPr>
          <p:cNvPr id="9" name="Picture 8" descr="96015987_162973055148721_2448639968747192320_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214290"/>
            <a:ext cx="1128712" cy="1057048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Содержимое 6"/>
          <p:cNvSpPr>
            <a:spLocks noGrp="1"/>
          </p:cNvSpPr>
          <p:nvPr>
            <p:ph sz="half" idx="4294967295"/>
          </p:nvPr>
        </p:nvSpPr>
        <p:spPr>
          <a:xfrm>
            <a:off x="1331640" y="2348880"/>
            <a:ext cx="1412404" cy="3951287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Aa</a:t>
            </a: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Bb</a:t>
            </a: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Gg</a:t>
            </a: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Dd</a:t>
            </a: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Ee</a:t>
            </a: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Kk</a:t>
            </a: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</a:t>
            </a: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Mm</a:t>
            </a:r>
            <a:endParaRPr lang="ru-RU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70" name="Содержимое 8"/>
          <p:cNvSpPr>
            <a:spLocks noGrp="1"/>
          </p:cNvSpPr>
          <p:nvPr>
            <p:ph sz="quarter" idx="4294967295"/>
          </p:nvPr>
        </p:nvSpPr>
        <p:spPr>
          <a:xfrm>
            <a:off x="6516216" y="2276872"/>
            <a:ext cx="1331640" cy="3951287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Аа</a:t>
            </a:r>
            <a:b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Гг</a:t>
            </a:r>
            <a:b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Дд</a:t>
            </a:r>
            <a:b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Ее</a:t>
            </a:r>
            <a:b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Кк</a:t>
            </a:r>
            <a:b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Лл</a:t>
            </a:r>
            <a:b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Мм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27584" y="260648"/>
            <a:ext cx="8208912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autilus Pompilius" pitchFamily="50" charset="-52"/>
              </a:rPr>
              <a:t>ИСТОРИЯ НА ПИСМЕНОСТТА</a:t>
            </a:r>
            <a:endParaRPr lang="ru-RU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71600" y="1844824"/>
            <a:ext cx="228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>
                <a:solidFill>
                  <a:prstClr val="black"/>
                </a:solidFill>
                <a:latin typeface="Nautilus Pompilius" pitchFamily="50" charset="-52"/>
              </a:rPr>
              <a:t>латински букви :</a:t>
            </a:r>
            <a:endParaRPr lang="ru-RU" sz="2000" dirty="0">
              <a:latin typeface="Nautilus Pompilius" pitchFamily="50" charset="-52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24128" y="1844824"/>
            <a:ext cx="228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  <a:latin typeface="Nautilus Pompilius" pitchFamily="50" charset="-52"/>
              </a:rPr>
              <a:t>Славянски букви:  </a:t>
            </a:r>
            <a:endParaRPr lang="ru-RU" sz="2000" dirty="0">
              <a:latin typeface="Nautilus Pompilius" pitchFamily="50" charset="-52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3528" y="1052736"/>
            <a:ext cx="3600400" cy="72008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Nautilus Pompilius" pitchFamily="50" charset="-52"/>
              </a:rPr>
              <a:t>АЛФАБЕТА:  АЛФА + БЕТА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292080" y="1052736"/>
            <a:ext cx="3600400" cy="7200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Nautilus Pompilius" pitchFamily="50" charset="-52"/>
              </a:rPr>
              <a:t>АЗБУКА:    АЗ + БУКИ</a:t>
            </a:r>
          </a:p>
        </p:txBody>
      </p:sp>
      <p:pic>
        <p:nvPicPr>
          <p:cNvPr id="17" name="Рисунок 16" descr="7794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9346" y="6293346"/>
            <a:ext cx="564654" cy="564654"/>
          </a:xfrm>
          <a:prstGeom prst="ellipse">
            <a:avLst/>
          </a:prstGeom>
        </p:spPr>
      </p:pic>
      <p:pic>
        <p:nvPicPr>
          <p:cNvPr id="10" name="Picture 9" descr="96015987_162973055148721_2448639968747192320_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182" y="2857496"/>
            <a:ext cx="1857388" cy="1643074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827584" y="116632"/>
            <a:ext cx="8208912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autilus Pompilius" pitchFamily="50" charset="-52"/>
              </a:rPr>
              <a:t>Славянские азбуки: </a:t>
            </a:r>
            <a:b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autilus Pompilius" pitchFamily="50" charset="-52"/>
              </a:rPr>
            </a:b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autilus Pompilius" pitchFamily="50" charset="-52"/>
              </a:rPr>
              <a:t>КИРИЛЛИЦА и ГЛАГОЛИЦА</a:t>
            </a:r>
            <a:endParaRPr lang="ru-RU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1628800"/>
            <a:ext cx="3744416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Nautilus Pompilius" pitchFamily="50" charset="-52"/>
              </a:rPr>
              <a:t>ГЛАГОЛИЦА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004048" y="1628800"/>
            <a:ext cx="3744416" cy="64807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Nautilus Pompilius" pitchFamily="50" charset="-52"/>
              </a:rPr>
              <a:t>КИРИЛИЦА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2708920"/>
            <a:ext cx="36724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charset="0"/>
              <a:buNone/>
            </a:pP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Кирил и Методий „преместват“ звуците на славянския език върху пергамент с помощта на  ГЛАГОЛИЦАТА.</a:t>
            </a:r>
          </a:p>
          <a:p>
            <a:pPr algn="ctr">
              <a:buFont typeface="Arial" charset="0"/>
              <a:buNone/>
            </a:pP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Надписите на буквите не са запазени</a:t>
            </a:r>
            <a:endParaRPr lang="ru-RU" sz="2400" dirty="0" smtClean="0"/>
          </a:p>
        </p:txBody>
      </p:sp>
      <p:sp>
        <p:nvSpPr>
          <p:cNvPr id="17" name="Прямоугольник 16"/>
          <p:cNvSpPr/>
          <p:nvPr/>
        </p:nvSpPr>
        <p:spPr>
          <a:xfrm>
            <a:off x="5076056" y="2636912"/>
            <a:ext cx="3744416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893 г.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КИРИЛИЦА</a:t>
            </a:r>
            <a:r>
              <a:rPr lang="ru-RU" sz="2400" dirty="0" smtClean="0">
                <a:solidFill>
                  <a:srgbClr val="C00000"/>
                </a:solidFill>
              </a:rPr>
              <a:t>, </a:t>
            </a:r>
          </a:p>
          <a:p>
            <a:pPr algn="ctr"/>
            <a:r>
              <a:rPr lang="ru-RU" sz="2400" dirty="0" smtClean="0"/>
              <a:t> </a:t>
            </a:r>
            <a:r>
              <a:rPr lang="ru-RU" sz="2000" dirty="0" smtClean="0"/>
              <a:t>В наши дни кирилицата е широко разпространена както сред южните и източните славянски народи, така и сред някои неславянски народи в Русия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18" name="Рисунок 17" descr="7794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9346" y="6293346"/>
            <a:ext cx="564654" cy="564654"/>
          </a:xfrm>
          <a:prstGeom prst="ellipse">
            <a:avLst/>
          </a:prstGeom>
        </p:spPr>
      </p:pic>
      <p:pic>
        <p:nvPicPr>
          <p:cNvPr id="12" name="Picture 11" descr="96015987_162973055148721_2448639968747192320_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2" y="3857628"/>
            <a:ext cx="1128712" cy="1057048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794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9346" y="6293346"/>
            <a:ext cx="564654" cy="564654"/>
          </a:xfrm>
          <a:prstGeom prst="ellipse">
            <a:avLst/>
          </a:prstGeom>
        </p:spPr>
      </p:pic>
      <p:pic>
        <p:nvPicPr>
          <p:cNvPr id="6" name="Picture 5" descr="Hipote 24 - 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357298"/>
            <a:ext cx="8786874" cy="5357849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511397" y="260648"/>
            <a:ext cx="4599657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autilus Pompilius" pitchFamily="50" charset="-52"/>
              </a:rPr>
              <a:t>КИРИЛСКО ПИСМО</a:t>
            </a:r>
            <a:endParaRPr lang="ru-RU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20072" y="2276872"/>
            <a:ext cx="33661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/>
              <a:t>Знаците на гръцката  азбука  са послужили като модел за изписване на буквите на кирилицата.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067944" y="4286256"/>
            <a:ext cx="46805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УСТАВ</a:t>
            </a:r>
            <a:r>
              <a:rPr lang="ru-RU" sz="1600" dirty="0" smtClean="0">
                <a:solidFill>
                  <a:prstClr val="black"/>
                </a:solidFill>
              </a:rPr>
              <a:t> - </a:t>
            </a:r>
            <a:r>
              <a:rPr lang="ru-RU" sz="1600" dirty="0" smtClean="0"/>
              <a:t>ясни и четливи, правилни очертания на буквите, отличава със старателно изписване на буквените елементи, така че буквеният знак сам за себе си да може да бъде вписан в квадрат (ромб), правоъгълник (ромбоид) или окръжност. Подобно на унциала и маюскула уставното писмо може да бъде право или наклонено на дясно, като във втория случай се наблюдава “заостряне”, “счупване под ъгъл”, пренесено и в някои кирилски букви</a:t>
            </a:r>
            <a:r>
              <a:rPr lang="ru-RU" sz="2400" dirty="0" smtClean="0"/>
              <a:t>.</a:t>
            </a:r>
            <a:endParaRPr lang="ru-RU" sz="2400" dirty="0">
              <a:solidFill>
                <a:prstClr val="black"/>
              </a:solidFill>
            </a:endParaRPr>
          </a:p>
        </p:txBody>
      </p:sp>
      <p:pic>
        <p:nvPicPr>
          <p:cNvPr id="5122" name="Picture 2" descr="Черноризец Храбр. Сказание о письменах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836712"/>
            <a:ext cx="4032448" cy="5832648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5868144" y="1340768"/>
            <a:ext cx="1771639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autilus Pompilius" pitchFamily="50" charset="-52"/>
              </a:rPr>
              <a:t>УСТАВ</a:t>
            </a:r>
            <a:endParaRPr lang="ru-RU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" name="Рисунок 12" descr="7794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9346" y="6293346"/>
            <a:ext cx="564654" cy="564654"/>
          </a:xfrm>
          <a:prstGeom prst="ellipse">
            <a:avLst/>
          </a:prstGeom>
        </p:spPr>
      </p:pic>
      <p:pic>
        <p:nvPicPr>
          <p:cNvPr id="9" name="Picture 8" descr="96015987_162973055148721_2448639968747192320_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0"/>
            <a:ext cx="1128712" cy="1057048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11560" y="260648"/>
            <a:ext cx="37444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charset="0"/>
              <a:buNone/>
            </a:pPr>
            <a:r>
              <a:rPr lang="ru-RU" sz="2400" dirty="0" smtClean="0">
                <a:latin typeface="Nautilus Pompilius" pitchFamily="50" charset="-52"/>
              </a:rPr>
              <a:t>Най-старата българска  книга </a:t>
            </a:r>
            <a:r>
              <a:rPr lang="bg-BG" sz="2400" cap="all" dirty="0" smtClean="0"/>
              <a:t> ”ВАТИКАНСКИЯТ ПАЛИМПСЕСТ“</a:t>
            </a:r>
            <a:endParaRPr lang="ru-RU" sz="2400" dirty="0" smtClean="0">
              <a:latin typeface="Nautilus Pompilius" pitchFamily="50" charset="-52"/>
            </a:endParaRPr>
          </a:p>
        </p:txBody>
      </p:sp>
      <p:pic>
        <p:nvPicPr>
          <p:cNvPr id="11" name="Рисунок 10" descr="7794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9346" y="6293346"/>
            <a:ext cx="564654" cy="564654"/>
          </a:xfrm>
          <a:prstGeom prst="ellipse">
            <a:avLst/>
          </a:prstGeom>
        </p:spPr>
      </p:pic>
      <p:pic>
        <p:nvPicPr>
          <p:cNvPr id="17" name="Рисунок 16" descr="0_9d804_1f858c54_X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4077072"/>
            <a:ext cx="3109234" cy="1971165"/>
          </a:xfrm>
          <a:prstGeom prst="rect">
            <a:avLst/>
          </a:prstGeom>
        </p:spPr>
      </p:pic>
      <p:pic>
        <p:nvPicPr>
          <p:cNvPr id="13" name="Picture 12" descr="banner-vat-palimp2_678x410_crop_478b24840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62" y="2214554"/>
            <a:ext cx="3885634" cy="3749040"/>
          </a:xfrm>
          <a:prstGeom prst="rect">
            <a:avLst/>
          </a:prstGeom>
        </p:spPr>
      </p:pic>
      <p:pic>
        <p:nvPicPr>
          <p:cNvPr id="6" name="Picture 5" descr="96015987_162973055148721_2448639968747192320_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3636" y="1928802"/>
            <a:ext cx="2030534" cy="1901612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51520" y="4725144"/>
            <a:ext cx="85689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prstClr val="black"/>
                </a:solidFill>
              </a:rPr>
              <a:t>Ръкописите, написани с този шрифт, се отличават с последователното изписване на съседни букви. Накратко, всяка буква има много правописи.</a:t>
            </a:r>
            <a:endParaRPr lang="ru-RU" sz="2800" dirty="0">
              <a:solidFill>
                <a:prstClr val="black"/>
              </a:solidFill>
            </a:endParaRPr>
          </a:p>
        </p:txBody>
      </p:sp>
      <p:pic>
        <p:nvPicPr>
          <p:cNvPr id="10" name="Рисунок 9" descr="skoropys_text.gif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35896" y="764704"/>
            <a:ext cx="5256584" cy="3168352"/>
          </a:xfrm>
          <a:prstGeom prst="rect">
            <a:avLst/>
          </a:prstGeom>
        </p:spPr>
      </p:pic>
      <p:pic>
        <p:nvPicPr>
          <p:cNvPr id="3074" name="Picture 2" descr="Кириллица. Скоропись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1142984"/>
            <a:ext cx="1714500" cy="2428875"/>
          </a:xfrm>
          <a:prstGeom prst="rect">
            <a:avLst/>
          </a:prstGeom>
          <a:noFill/>
        </p:spPr>
      </p:pic>
      <p:pic>
        <p:nvPicPr>
          <p:cNvPr id="13" name="Рисунок 12" descr="7794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9346" y="6293346"/>
            <a:ext cx="564654" cy="564654"/>
          </a:xfrm>
          <a:prstGeom prst="ellipse">
            <a:avLst/>
          </a:prstGeom>
        </p:spPr>
      </p:pic>
      <p:pic>
        <p:nvPicPr>
          <p:cNvPr id="12" name="Picture 11" descr="96015987_162973055148721_2448639968747192320_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142852"/>
            <a:ext cx="1128712" cy="1057048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7794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9346" y="6293346"/>
            <a:ext cx="564654" cy="564654"/>
          </a:xfrm>
          <a:prstGeom prst="ellipse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28596" y="214290"/>
            <a:ext cx="857256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2563" algn="ctr">
              <a:buClr>
                <a:srgbClr val="C00000"/>
              </a:buClr>
              <a:buFont typeface="Wingdings" pitchFamily="2" charset="2"/>
              <a:buChar char="§"/>
            </a:pPr>
            <a:r>
              <a:rPr lang="bg-BG" sz="3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ЧЕСТИТ ПРАЗНИК!!!</a:t>
            </a:r>
          </a:p>
          <a:p>
            <a:pPr indent="182563" algn="ctr">
              <a:buClr>
                <a:srgbClr val="C00000"/>
              </a:buClr>
              <a:buFont typeface="Wingdings" pitchFamily="2" charset="2"/>
              <a:buChar char="§"/>
            </a:pPr>
            <a:r>
              <a:rPr lang="bg-BG" sz="3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ОУ”КЛИМЕНТ ОХРИДСКИ” – </a:t>
            </a:r>
            <a:r>
              <a:rPr lang="en-US" sz="3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VI </a:t>
            </a:r>
            <a:r>
              <a:rPr lang="bg-BG" sz="3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 клас</a:t>
            </a:r>
          </a:p>
          <a:p>
            <a:pPr indent="182563" algn="ctr">
              <a:buClr>
                <a:srgbClr val="C00000"/>
              </a:buClr>
              <a:buFont typeface="Wingdings" pitchFamily="2" charset="2"/>
              <a:buChar char="§"/>
            </a:pPr>
            <a:r>
              <a:rPr lang="bg-BG" sz="3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БЛАГОДАРИМ ЗА ВНИМАНИЕТО!</a:t>
            </a:r>
          </a:p>
          <a:p>
            <a:pPr indent="182563">
              <a:buClr>
                <a:srgbClr val="C00000"/>
              </a:buClr>
              <a:buFont typeface="Wingdings" pitchFamily="2" charset="2"/>
              <a:buChar char="§"/>
            </a:pPr>
            <a:endParaRPr lang="bg-BG" sz="2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autilus Pompilius" pitchFamily="50" charset="-52"/>
            </a:endParaRPr>
          </a:p>
          <a:p>
            <a:pPr indent="182563">
              <a:buClr>
                <a:srgbClr val="C00000"/>
              </a:buClr>
              <a:buFont typeface="Wingdings" pitchFamily="2" charset="2"/>
              <a:buChar char="§"/>
            </a:pPr>
            <a:endParaRPr lang="ru-RU" sz="2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autilus Pompilius" pitchFamily="50" charset="-52"/>
            </a:endParaRPr>
          </a:p>
        </p:txBody>
      </p:sp>
      <p:pic>
        <p:nvPicPr>
          <p:cNvPr id="15" name="Picture 14" descr="96015987_162973055148721_2448639968747192320_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36" y="3143248"/>
            <a:ext cx="2857520" cy="2676091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4420655-e40d4dc862998a9d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1142984"/>
            <a:ext cx="9144000" cy="5157192"/>
          </a:xfrm>
          <a:prstGeom prst="rect">
            <a:avLst/>
          </a:prstGeom>
        </p:spPr>
      </p:pic>
      <p:pic>
        <p:nvPicPr>
          <p:cNvPr id="9" name="Рисунок 8" descr="7794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9346" y="6293346"/>
            <a:ext cx="564654" cy="564654"/>
          </a:xfrm>
          <a:prstGeom prst="ellipse">
            <a:avLst/>
          </a:prstGeom>
        </p:spPr>
      </p:pic>
      <p:pic>
        <p:nvPicPr>
          <p:cNvPr id="6" name="Picture 5" descr="96015987_162973055148721_2448639968747192320_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96755" cy="1214422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24 мая - День славянской письменности и культуры - Новости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" y="188640"/>
            <a:ext cx="4211960" cy="5914628"/>
          </a:xfrm>
          <a:prstGeom prst="rect">
            <a:avLst/>
          </a:prstGeom>
          <a:noFill/>
        </p:spPr>
      </p:pic>
      <p:grpSp>
        <p:nvGrpSpPr>
          <p:cNvPr id="2" name="Группа 10"/>
          <p:cNvGrpSpPr/>
          <p:nvPr/>
        </p:nvGrpSpPr>
        <p:grpSpPr>
          <a:xfrm>
            <a:off x="4283968" y="116632"/>
            <a:ext cx="4689632" cy="6336704"/>
            <a:chOff x="4283968" y="116632"/>
            <a:chExt cx="4689632" cy="6336704"/>
          </a:xfrm>
        </p:grpSpPr>
        <p:pic>
          <p:nvPicPr>
            <p:cNvPr id="6" name="Рисунок 5" descr="pergament.gif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4283968" y="116632"/>
              <a:ext cx="4689632" cy="6336704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499992" y="1124744"/>
              <a:ext cx="4464496" cy="5078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36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autilus Pompilius" pitchFamily="50" charset="-52"/>
                </a:rPr>
                <a:t>ДЕН НА ПАМЕТ </a:t>
              </a:r>
              <a:r>
                <a:rPr lang="ru-RU" sz="3600" b="1" dirty="0" smtClean="0">
                  <a:solidFill>
                    <a:prstClr val="black"/>
                  </a:solidFill>
                </a:rPr>
                <a:t>първоучители на славянските народи–светите равноапостоли  братята</a:t>
              </a:r>
              <a:br>
                <a:rPr lang="ru-RU" sz="3600" b="1" dirty="0" smtClean="0">
                  <a:solidFill>
                    <a:prstClr val="black"/>
                  </a:solidFill>
                </a:rPr>
              </a:br>
              <a:r>
                <a:rPr lang="ru-RU" sz="36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autilus Pompilius" pitchFamily="50" charset="-52"/>
                </a:rPr>
                <a:t>КИРИЛ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3600" b="1" dirty="0" smtClean="0">
                  <a:solidFill>
                    <a:prstClr val="black"/>
                  </a:solidFill>
                </a:rPr>
                <a:t>и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36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autilus Pompilius" pitchFamily="50" charset="-52"/>
                </a:rPr>
                <a:t> МЕТОДИЙ</a:t>
              </a:r>
              <a:endPara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endParaRPr>
            </a:p>
          </p:txBody>
        </p:sp>
      </p:grpSp>
      <p:pic>
        <p:nvPicPr>
          <p:cNvPr id="7" name="Рисунок 6" descr="7794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9346" y="6293346"/>
            <a:ext cx="564654" cy="564654"/>
          </a:xfrm>
          <a:prstGeom prst="ellipse">
            <a:avLst/>
          </a:prstGeom>
        </p:spPr>
      </p:pic>
      <p:pic>
        <p:nvPicPr>
          <p:cNvPr id="8" name="Picture 7" descr="96015987_162973055148721_2448639968747192320_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71588" cy="1190852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43608" y="260648"/>
            <a:ext cx="7344816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autilus Pompilius" pitchFamily="50" charset="-52"/>
              </a:rPr>
              <a:t>ИСТОРИЯ  НА ПРАЗНИКА</a:t>
            </a:r>
            <a:endParaRPr lang="ru-RU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autilus Pompilius" pitchFamily="50" charset="-52"/>
            </a:endParaRPr>
          </a:p>
        </p:txBody>
      </p:sp>
      <p:grpSp>
        <p:nvGrpSpPr>
          <p:cNvPr id="2" name="Группа 8"/>
          <p:cNvGrpSpPr/>
          <p:nvPr/>
        </p:nvGrpSpPr>
        <p:grpSpPr>
          <a:xfrm>
            <a:off x="214282" y="1175980"/>
            <a:ext cx="8496944" cy="5682020"/>
            <a:chOff x="251520" y="980728"/>
            <a:chExt cx="8496944" cy="5682020"/>
          </a:xfrm>
        </p:grpSpPr>
        <p:pic>
          <p:nvPicPr>
            <p:cNvPr id="7" name="Рисунок 6" descr="pergament.gif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 rot="5400000">
              <a:off x="1658982" y="-426734"/>
              <a:ext cx="5682020" cy="849694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827584" y="1412776"/>
              <a:ext cx="77768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 smtClean="0">
                <a:solidFill>
                  <a:prstClr val="black"/>
                </a:solidFill>
                <a:latin typeface="Nautilus Pompilius" pitchFamily="50" charset="-52"/>
              </a:endParaRPr>
            </a:p>
          </p:txBody>
        </p:sp>
      </p:grpSp>
      <p:pic>
        <p:nvPicPr>
          <p:cNvPr id="9" name="Рисунок 8" descr="7794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9346" y="6293346"/>
            <a:ext cx="564654" cy="564654"/>
          </a:xfrm>
          <a:prstGeom prst="ellipse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928662" y="1714488"/>
            <a:ext cx="707236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24 май е един от най-светлите български национални празници. На тази дата честваме Деня на славянската просвета и култура. Това е празникът, който се чества от най-дълго време в близката ни история. Денят на светите братя Кирил и Методий – създателите на славянската азбука бил отбелязван като църковен празник (на 11 май) още преди XII век, но за първи път е бил честван като национален Ден на просветата през 1851 година</a:t>
            </a:r>
            <a:r>
              <a:rPr lang="ru-RU" sz="2000" b="1" dirty="0" smtClean="0"/>
              <a:t>. </a:t>
            </a:r>
            <a:endParaRPr lang="bg-BG" sz="2000" b="1" dirty="0"/>
          </a:p>
        </p:txBody>
      </p:sp>
      <p:pic>
        <p:nvPicPr>
          <p:cNvPr id="10" name="Picture 9" descr="96015987_162973055148721_2448639968747192320_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0"/>
            <a:ext cx="1200150" cy="112395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95536" y="260648"/>
            <a:ext cx="8496944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autilus Pompilius" pitchFamily="50" charset="-52"/>
              </a:rPr>
              <a:t>ЗА </a:t>
            </a:r>
            <a:r>
              <a:rPr lang="bg-BG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autilus Pompilius" pitchFamily="50" charset="-52"/>
              </a:rPr>
              <a:t>ЖИВОТА НА КИРИЛ И МЕТОДИЙ</a:t>
            </a:r>
            <a:endParaRPr lang="ru-RU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autilus Pompilius" pitchFamily="50" charset="-52"/>
            </a:endParaRPr>
          </a:p>
        </p:txBody>
      </p:sp>
      <p:grpSp>
        <p:nvGrpSpPr>
          <p:cNvPr id="2" name="Группа 9"/>
          <p:cNvGrpSpPr/>
          <p:nvPr/>
        </p:nvGrpSpPr>
        <p:grpSpPr>
          <a:xfrm>
            <a:off x="4355976" y="980728"/>
            <a:ext cx="4608512" cy="5256584"/>
            <a:chOff x="323528" y="908720"/>
            <a:chExt cx="4608512" cy="5616624"/>
          </a:xfrm>
        </p:grpSpPr>
        <p:pic>
          <p:nvPicPr>
            <p:cNvPr id="9" name="Рисунок 8" descr="pergament.gif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323528" y="908720"/>
              <a:ext cx="4608512" cy="561662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899592" y="1916832"/>
              <a:ext cx="4032448" cy="44395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4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КИРИЛ</a:t>
              </a:r>
              <a:r>
                <a:rPr lang="ru-RU" sz="2400" dirty="0" smtClean="0">
                  <a:solidFill>
                    <a:prstClr val="black"/>
                  </a:solidFill>
                  <a:latin typeface="Nautilus Pompilius" pitchFamily="50" charset="-52"/>
                </a:rPr>
                <a:t> ( роден през 827 г.)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4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autilus Pompilius" pitchFamily="50" charset="-52"/>
                </a:rPr>
                <a:t>МЕТОДИЙ  </a:t>
              </a:r>
              <a:r>
                <a:rPr lang="ru-RU" sz="2400" dirty="0" smtClean="0">
                  <a:solidFill>
                    <a:prstClr val="black"/>
                  </a:solidFill>
                  <a:latin typeface="Nautilus Pompilius" pitchFamily="50" charset="-52"/>
                </a:rPr>
                <a:t>( роден през 815 г.)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400" dirty="0" smtClean="0"/>
                <a:t>Двамата братя произлизат от многочислено семейство. Баща им,който се казвал Лъв, бил високопоставен военен управител, а майка им се казвала Мария. </a:t>
              </a:r>
              <a:r>
                <a:rPr lang="ru-RU" sz="24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autilus Pompilius" pitchFamily="50" charset="-52"/>
                </a:rPr>
                <a:t>гр.Солун</a:t>
              </a:r>
              <a:r>
                <a:rPr lang="ru-RU" sz="2400" dirty="0" smtClean="0">
                  <a:solidFill>
                    <a:prstClr val="black"/>
                  </a:solidFill>
                  <a:latin typeface="Nautilus Pompilius" pitchFamily="50" charset="-52"/>
                </a:rPr>
                <a:t>(Гърция)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>
                <a:solidFill>
                  <a:prstClr val="black"/>
                </a:solidFill>
                <a:latin typeface="Nautilus Pompilius" pitchFamily="50" charset="-52"/>
              </a:endParaRPr>
            </a:p>
          </p:txBody>
        </p:sp>
      </p:grpSp>
      <p:pic>
        <p:nvPicPr>
          <p:cNvPr id="11" name="Рисунок 10" descr="3591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3528" y="1124744"/>
            <a:ext cx="3672408" cy="5256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7794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9346" y="6293346"/>
            <a:ext cx="564654" cy="564654"/>
          </a:xfrm>
          <a:prstGeom prst="ellipse">
            <a:avLst/>
          </a:prstGeom>
        </p:spPr>
      </p:pic>
      <p:pic>
        <p:nvPicPr>
          <p:cNvPr id="12" name="Picture 11" descr="96015987_162973055148721_2448639968747192320_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8082" y="5800952"/>
            <a:ext cx="1128712" cy="1057048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0"/>
          <p:cNvGrpSpPr/>
          <p:nvPr/>
        </p:nvGrpSpPr>
        <p:grpSpPr>
          <a:xfrm>
            <a:off x="179512" y="1052736"/>
            <a:ext cx="4824536" cy="5616624"/>
            <a:chOff x="179512" y="1052736"/>
            <a:chExt cx="4824536" cy="5616624"/>
          </a:xfrm>
        </p:grpSpPr>
        <p:pic>
          <p:nvPicPr>
            <p:cNvPr id="9" name="Рисунок 8" descr="pergament.gif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179512" y="1052736"/>
              <a:ext cx="4824536" cy="5616624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67544" y="1556792"/>
              <a:ext cx="4464496" cy="4401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000" dirty="0" smtClean="0">
                  <a:solidFill>
                    <a:prstClr val="black"/>
                  </a:solidFill>
                  <a:latin typeface="Nautilus Pompilius" pitchFamily="50" charset="-52"/>
                </a:rPr>
                <a:t>Просветителят на </a:t>
              </a:r>
              <a:r>
                <a:rPr lang="ru-RU" sz="2000" b="1" dirty="0" smtClean="0">
                  <a:solidFill>
                    <a:schemeClr val="accent2">
                      <a:lumMod val="75000"/>
                    </a:schemeClr>
                  </a:solidFill>
                </a:rPr>
                <a:t>славяните</a:t>
              </a:r>
              <a:r>
                <a:rPr lang="ru-RU" sz="2000" dirty="0" smtClean="0">
                  <a:solidFill>
                    <a:prstClr val="black"/>
                  </a:solidFill>
                  <a:latin typeface="Nautilus Pompilius" pitchFamily="50" charset="-52"/>
                </a:rPr>
                <a:t> свети Методий е роден около 815 г. в Солун - един от най-големите и богати градове на Византия. Около 833 г. МЕТОДИЙ започва военна служба и я провежда в столицата при император Теофил. На 20-годишна възраст е назначен за архонт (управител) на малко славянско княжество, тогава под гръцко управление. През този период той вече добре е изучил славянския език и славянските обичаи.</a:t>
              </a:r>
              <a:endParaRPr lang="ru-RU" sz="2000" dirty="0">
                <a:solidFill>
                  <a:prstClr val="black"/>
                </a:solidFill>
                <a:latin typeface="Nautilus Pompilius" pitchFamily="50" charset="-52"/>
              </a:endParaRPr>
            </a:p>
          </p:txBody>
        </p:sp>
      </p:grpSp>
      <p:pic>
        <p:nvPicPr>
          <p:cNvPr id="8" name="Рисунок 7" descr="0_84ca8_b84a4864_XL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148064" y="908720"/>
            <a:ext cx="3802380" cy="5328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2843808" y="188640"/>
            <a:ext cx="4338111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autilus Pompilius" pitchFamily="50" charset="-52"/>
              </a:rPr>
              <a:t>СВЕТИ  МЕТОДИЙ</a:t>
            </a:r>
            <a:endParaRPr lang="ru-RU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11" name="Рисунок 10" descr="7794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9346" y="6293346"/>
            <a:ext cx="564654" cy="564654"/>
          </a:xfrm>
          <a:prstGeom prst="ellipse">
            <a:avLst/>
          </a:prstGeom>
        </p:spPr>
      </p:pic>
      <p:pic>
        <p:nvPicPr>
          <p:cNvPr id="12" name="Picture 11" descr="96015987_162973055148721_2448639968747192320_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128712" cy="1057048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907704" y="188640"/>
            <a:ext cx="3607078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autilus Pompilius" pitchFamily="50" charset="-52"/>
              </a:rPr>
              <a:t>СВЕТИ  КИРИЛ</a:t>
            </a:r>
            <a:endParaRPr lang="ru-RU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  <p:grpSp>
        <p:nvGrpSpPr>
          <p:cNvPr id="2" name="Группа 10"/>
          <p:cNvGrpSpPr/>
          <p:nvPr/>
        </p:nvGrpSpPr>
        <p:grpSpPr>
          <a:xfrm>
            <a:off x="4211960" y="836712"/>
            <a:ext cx="4752528" cy="5616624"/>
            <a:chOff x="3779912" y="1052736"/>
            <a:chExt cx="5184576" cy="5616624"/>
          </a:xfrm>
        </p:grpSpPr>
        <p:pic>
          <p:nvPicPr>
            <p:cNvPr id="10" name="Рисунок 9" descr="pergament.gif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3779912" y="1052736"/>
              <a:ext cx="5184576" cy="561662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094129" y="1340768"/>
              <a:ext cx="4608512" cy="5324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Свети</a:t>
              </a:r>
              <a:r>
                <a:rPr lang="ru-RU" sz="20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autilus Pompilius" pitchFamily="50" charset="-52"/>
                </a:rPr>
                <a:t> КИРИЛ </a:t>
              </a:r>
              <a:r>
                <a:rPr lang="ru-RU" sz="2000" dirty="0" smtClean="0"/>
                <a:t>наречен в монашеството </a:t>
              </a:r>
              <a:r>
                <a:rPr lang="ru-RU" sz="2000" b="1" dirty="0" smtClean="0"/>
                <a:t>Кирил</a:t>
              </a:r>
              <a:r>
                <a:rPr lang="ru-RU" sz="2000" dirty="0" smtClean="0"/>
                <a:t>. Високото положение на бащата и богатите дарования на момчето отворили вратите на знаменитата Магнаурска школа в Цариград, където Константин учил заедно с децата на византийските царе и боляри под ръководството на известни учители и на учения Фотий, бъдещия цариградски патриарх.</a:t>
              </a:r>
            </a:p>
            <a:p>
              <a:r>
                <a:rPr lang="ru-RU" sz="2000" dirty="0" smtClean="0"/>
                <a:t>Завършил образованието си с прозвището </a:t>
              </a:r>
              <a:r>
                <a:rPr lang="ru-RU" sz="2000" i="1" dirty="0" smtClean="0"/>
                <a:t>Философ</a:t>
              </a:r>
              <a:r>
                <a:rPr lang="ru-RU" sz="2000" dirty="0" smtClean="0"/>
                <a:t>, той бил назначен за патриаршески библиотекар и преподавател по философия.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000" dirty="0" smtClean="0">
                  <a:solidFill>
                    <a:prstClr val="black"/>
                  </a:solidFill>
                  <a:latin typeface="Nautilus Pompilius" pitchFamily="50" charset="-52"/>
                </a:rPr>
                <a:t>. </a:t>
              </a:r>
            </a:p>
          </p:txBody>
        </p:sp>
      </p:grpSp>
      <p:pic>
        <p:nvPicPr>
          <p:cNvPr id="12" name="Рисунок 11" descr="CA25B949-0AF5-9809-B745-9BC75AAC75DB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9512" y="1124744"/>
            <a:ext cx="3933825" cy="523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7794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9346" y="6293346"/>
            <a:ext cx="564654" cy="564654"/>
          </a:xfrm>
          <a:prstGeom prst="ellipse">
            <a:avLst/>
          </a:prstGeom>
        </p:spPr>
      </p:pic>
      <p:pic>
        <p:nvPicPr>
          <p:cNvPr id="11" name="Picture 10" descr="96015987_162973055148721_2448639968747192320_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7166"/>
            <a:ext cx="1128712" cy="1057048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357290" y="214290"/>
            <a:ext cx="7439536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autilus Pompilius" pitchFamily="50" charset="-52"/>
              </a:rPr>
              <a:t>ЗА ЖИВОТА НА КИРИЛ И МЕТОДИЙ</a:t>
            </a:r>
            <a:endParaRPr lang="ru-RU" sz="3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179512" y="1124744"/>
            <a:ext cx="4392488" cy="5616624"/>
            <a:chOff x="179512" y="1124744"/>
            <a:chExt cx="4573016" cy="5616624"/>
          </a:xfrm>
        </p:grpSpPr>
        <p:pic>
          <p:nvPicPr>
            <p:cNvPr id="13" name="Рисунок 12" descr="pergament.gif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179512" y="1124744"/>
              <a:ext cx="4573016" cy="5616624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39552" y="1628800"/>
              <a:ext cx="4138008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dirty="0" smtClean="0">
                  <a:latin typeface="+mj-lt"/>
                </a:rPr>
                <a:t>В началото на 860-та г. един от най-мощните славянски владетели - моравският княз </a:t>
              </a:r>
              <a:r>
                <a:rPr lang="ru-RU" dirty="0" smtClean="0">
                  <a:solidFill>
                    <a:srgbClr val="FF0000"/>
                  </a:solidFill>
                  <a:latin typeface="+mj-lt"/>
                </a:rPr>
                <a:t>РОСТИСЛАВ</a:t>
              </a:r>
              <a:r>
                <a:rPr lang="ru-RU" dirty="0" smtClean="0">
                  <a:latin typeface="+mj-lt"/>
                </a:rPr>
                <a:t> помолил византийския император </a:t>
              </a:r>
              <a:r>
                <a:rPr lang="ru-RU" dirty="0" smtClean="0">
                  <a:solidFill>
                    <a:srgbClr val="FF0000"/>
                  </a:solidFill>
                  <a:latin typeface="+mj-lt"/>
                </a:rPr>
                <a:t>Михаил III </a:t>
              </a:r>
              <a:r>
                <a:rPr lang="ru-RU" dirty="0" smtClean="0">
                  <a:latin typeface="+mj-lt"/>
                </a:rPr>
                <a:t>да му </a:t>
              </a:r>
              <a:r>
                <a:rPr lang="ru-RU" dirty="0" smtClean="0"/>
                <a:t>изпрати</a:t>
              </a:r>
              <a:r>
                <a:rPr lang="ru-RU" dirty="0" smtClean="0">
                  <a:latin typeface="+mj-lt"/>
                </a:rPr>
                <a:t> християнски учители. На двамата братя – славянски просветители се наложило да се отправят в Рим и да защитят своето дело от враговете пред самия римски папа.</a:t>
              </a:r>
              <a:endParaRPr lang="ru-RU" dirty="0">
                <a:latin typeface="+mj-lt"/>
              </a:endParaRPr>
            </a:p>
          </p:txBody>
        </p:sp>
      </p:grpSp>
      <p:pic>
        <p:nvPicPr>
          <p:cNvPr id="16" name="Рисунок 15" descr="6036.detailed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88024" y="1124744"/>
            <a:ext cx="4176464" cy="5040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 descr="7794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9346" y="6293346"/>
            <a:ext cx="564654" cy="564654"/>
          </a:xfrm>
          <a:prstGeom prst="ellipse">
            <a:avLst/>
          </a:prstGeom>
        </p:spPr>
      </p:pic>
      <p:pic>
        <p:nvPicPr>
          <p:cNvPr id="10" name="Picture 9" descr="96015987_162973055148721_2448639968747192320_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128712" cy="1057048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28728" y="214290"/>
            <a:ext cx="7439536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autilus Pompilius" pitchFamily="50" charset="-52"/>
              </a:rPr>
              <a:t>ЗА ЖИВОТА НА КИРИЛ И МЕТОДИЙ</a:t>
            </a:r>
            <a:endParaRPr lang="ru-RU" sz="3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4149080"/>
            <a:ext cx="85689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С помощта на брат си </a:t>
            </a:r>
            <a:r>
              <a:rPr lang="ru-RU" sz="2800" dirty="0" smtClean="0">
                <a:solidFill>
                  <a:srgbClr val="FF0000"/>
                </a:solidFill>
              </a:rPr>
              <a:t>МЕТОДИЙ</a:t>
            </a:r>
            <a:r>
              <a:rPr lang="ru-RU" sz="2800" dirty="0" smtClean="0"/>
              <a:t>,  </a:t>
            </a:r>
            <a:r>
              <a:rPr lang="ru-RU" sz="2800" dirty="0" smtClean="0">
                <a:solidFill>
                  <a:srgbClr val="FF0000"/>
                </a:solidFill>
              </a:rPr>
              <a:t>КИРИЛ</a:t>
            </a:r>
            <a:r>
              <a:rPr lang="ru-RU" sz="2800" dirty="0" smtClean="0"/>
              <a:t> в продъл-жение на 6 месеца съставя славянската азбука (така наречената глаголица) и превежда в славянски книги, без които Божествената служба не би могла да бъде извършена.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429124" y="1214422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prstClr val="black"/>
                </a:solidFill>
              </a:rPr>
              <a:t>«…С радост ще отида за християнската вяра. Защото има ли за мене на този свят нещо по-сладко от това-да живея и да умра за света Троица?»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prstClr val="black"/>
                </a:solidFill>
              </a:rPr>
              <a:t>Свети Кирил</a:t>
            </a:r>
            <a:endParaRPr lang="ru-RU" sz="2000" dirty="0">
              <a:solidFill>
                <a:prstClr val="black"/>
              </a:solidFill>
            </a:endParaRPr>
          </a:p>
        </p:txBody>
      </p:sp>
      <p:pic>
        <p:nvPicPr>
          <p:cNvPr id="11" name="Рисунок 10" descr="7794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9346" y="6293346"/>
            <a:ext cx="564654" cy="564654"/>
          </a:xfrm>
          <a:prstGeom prst="ellipse">
            <a:avLst/>
          </a:prstGeom>
        </p:spPr>
      </p:pic>
      <p:pic>
        <p:nvPicPr>
          <p:cNvPr id="10" name="Picture 9" descr="page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28670"/>
            <a:ext cx="4357686" cy="2714644"/>
          </a:xfrm>
          <a:prstGeom prst="rect">
            <a:avLst/>
          </a:prstGeom>
        </p:spPr>
      </p:pic>
      <p:pic>
        <p:nvPicPr>
          <p:cNvPr id="9" name="Picture 8" descr="96015987_162973055148721_2448639968747192320_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0"/>
            <a:ext cx="1128712" cy="1057048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7.0&quot;&gt;&lt;object type=&quot;1&quot; unique_id=&quot;10001&quot;&gt;&lt;object type=&quot;8&quot; unique_id=&quot;10119&quot;&gt;&lt;/object&gt;&lt;object type=&quot;2&quot; unique_id=&quot;10120&quot;&gt;&lt;object type=&quot;3&quot; unique_id=&quot;10121&quot;&gt;&lt;property id=&quot;20148&quot; value=&quot;5&quot;/&gt;&lt;property id=&quot;20300&quot; value=&quot;Slide 1&quot;/&gt;&lt;property id=&quot;20307&quot; value=&quot;257&quot;/&gt;&lt;/object&gt;&lt;object type=&quot;3&quot; unique_id=&quot;10122&quot;&gt;&lt;property id=&quot;20148&quot; value=&quot;5&quot;/&gt;&lt;property id=&quot;20300&quot; value=&quot;Slide 2&quot;/&gt;&lt;property id=&quot;20307&quot; value=&quot;284&quot;/&gt;&lt;/object&gt;&lt;object type=&quot;3&quot; unique_id=&quot;10123&quot;&gt;&lt;property id=&quot;20148&quot; value=&quot;5&quot;/&gt;&lt;property id=&quot;20300&quot; value=&quot;Slide 3&quot;/&gt;&lt;property id=&quot;20307&quot; value=&quot;258&quot;/&gt;&lt;/object&gt;&lt;object type=&quot;3&quot; unique_id=&quot;10124&quot;&gt;&lt;property id=&quot;20148&quot; value=&quot;5&quot;/&gt;&lt;property id=&quot;20300&quot; value=&quot;Slide 4&quot;/&gt;&lt;property id=&quot;20307&quot; value=&quot;259&quot;/&gt;&lt;/object&gt;&lt;object type=&quot;3&quot; unique_id=&quot;10126&quot;&gt;&lt;property id=&quot;20148&quot; value=&quot;5&quot;/&gt;&lt;property id=&quot;20300&quot; value=&quot;Slide 5&quot;/&gt;&lt;property id=&quot;20307&quot; value=&quot;261&quot;/&gt;&lt;/object&gt;&lt;object type=&quot;3&quot; unique_id=&quot;10127&quot;&gt;&lt;property id=&quot;20148&quot; value=&quot;5&quot;/&gt;&lt;property id=&quot;20300&quot; value=&quot;Slide 6&quot;/&gt;&lt;property id=&quot;20307&quot; value=&quot;262&quot;/&gt;&lt;/object&gt;&lt;object type=&quot;3&quot; unique_id=&quot;10128&quot;&gt;&lt;property id=&quot;20148&quot; value=&quot;5&quot;/&gt;&lt;property id=&quot;20300&quot; value=&quot;Slide 7&quot;/&gt;&lt;property id=&quot;20307&quot; value=&quot;263&quot;/&gt;&lt;/object&gt;&lt;object type=&quot;3&quot; unique_id=&quot;10129&quot;&gt;&lt;property id=&quot;20148&quot; value=&quot;5&quot;/&gt;&lt;property id=&quot;20300&quot; value=&quot;Slide 8&quot;/&gt;&lt;property id=&quot;20307&quot; value=&quot;265&quot;/&gt;&lt;/object&gt;&lt;object type=&quot;3&quot; unique_id=&quot;10130&quot;&gt;&lt;property id=&quot;20148&quot; value=&quot;5&quot;/&gt;&lt;property id=&quot;20300&quot; value=&quot;Slide 9&quot;/&gt;&lt;property id=&quot;20307&quot; value=&quot;267&quot;/&gt;&lt;/object&gt;&lt;object type=&quot;3&quot; unique_id=&quot;10131&quot;&gt;&lt;property id=&quot;20148&quot; value=&quot;5&quot;/&gt;&lt;property id=&quot;20300&quot; value=&quot;Slide 10&quot;/&gt;&lt;property id=&quot;20307&quot; value=&quot;268&quot;/&gt;&lt;/object&gt;&lt;object type=&quot;3&quot; unique_id=&quot;10132&quot;&gt;&lt;property id=&quot;20148&quot; value=&quot;5&quot;/&gt;&lt;property id=&quot;20300&quot; value=&quot;Slide 11&quot;/&gt;&lt;property id=&quot;20307&quot; value=&quot;269&quot;/&gt;&lt;/object&gt;&lt;object type=&quot;3&quot; unique_id=&quot;10133&quot;&gt;&lt;property id=&quot;20148&quot; value=&quot;5&quot;/&gt;&lt;property id=&quot;20300&quot; value=&quot;Slide 12&quot;/&gt;&lt;property id=&quot;20307&quot; value=&quot;270&quot;/&gt;&lt;/object&gt;&lt;object type=&quot;3&quot; unique_id=&quot;10135&quot;&gt;&lt;property id=&quot;20148&quot; value=&quot;5&quot;/&gt;&lt;property id=&quot;20300&quot; value=&quot;Slide 13&quot;/&gt;&lt;property id=&quot;20307&quot; value=&quot;272&quot;/&gt;&lt;/object&gt;&lt;object type=&quot;3&quot; unique_id=&quot;10136&quot;&gt;&lt;property id=&quot;20148&quot; value=&quot;5&quot;/&gt;&lt;property id=&quot;20300&quot; value=&quot;Slide 14&quot;/&gt;&lt;property id=&quot;20307&quot; value=&quot;273&quot;/&gt;&lt;/object&gt;&lt;object type=&quot;3&quot; unique_id=&quot;10137&quot;&gt;&lt;property id=&quot;20148&quot; value=&quot;5&quot;/&gt;&lt;property id=&quot;20300&quot; value=&quot;Slide 15&quot;/&gt;&lt;property id=&quot;20307&quot; value=&quot;279&quot;/&gt;&lt;/object&gt;&lt;object type=&quot;3&quot; unique_id=&quot;10138&quot;&gt;&lt;property id=&quot;20148&quot; value=&quot;5&quot;/&gt;&lt;property id=&quot;20300&quot; value=&quot;Slide 16&quot;/&gt;&lt;property id=&quot;20307&quot; value=&quot;274&quot;/&gt;&lt;/object&gt;&lt;object type=&quot;3&quot; unique_id=&quot;10139&quot;&gt;&lt;property id=&quot;20148&quot; value=&quot;5&quot;/&gt;&lt;property id=&quot;20300&quot; value=&quot;Slide 17&quot;/&gt;&lt;property id=&quot;20307&quot; value=&quot;277&quot;/&gt;&lt;/object&gt;&lt;object type=&quot;3&quot; unique_id=&quot;10141&quot;&gt;&lt;property id=&quot;20148&quot; value=&quot;5&quot;/&gt;&lt;property id=&quot;20300&quot; value=&quot;Slide 18&quot;/&gt;&lt;property id=&quot;20307&quot; value=&quot;276&quot;/&gt;&lt;/object&gt;&lt;object type=&quot;3&quot; unique_id=&quot;10144&quot;&gt;&lt;property id=&quot;20148&quot; value=&quot;5&quot;/&gt;&lt;property id=&quot;20300&quot; value=&quot;Slide 19&quot;/&gt;&lt;property id=&quot;20307&quot; value=&quot;28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3182</TotalTime>
  <Words>807</Words>
  <Application>Microsoft Office PowerPoint</Application>
  <PresentationFormat>On-screen Show (4:3)</PresentationFormat>
  <Paragraphs>65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CyrillicOld</vt:lpstr>
      <vt:lpstr>Mongolian Baiti</vt:lpstr>
      <vt:lpstr>Nautilus Pompilius</vt:lpstr>
      <vt:lpstr>Slavanskay</vt:lpstr>
      <vt:lpstr>Wingdings</vt:lpstr>
      <vt:lpstr>1_Тема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МКОУ "Лермонтовская СОШ"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«24 мая -  День славянской письменности и культуры»</dc:title>
  <dc:subject>Год  Литературы</dc:subject>
  <dc:creator>Банникова Е.П.</dc:creator>
  <cp:lastModifiedBy>Windows User</cp:lastModifiedBy>
  <cp:revision>140</cp:revision>
  <dcterms:created xsi:type="dcterms:W3CDTF">2015-01-07T13:30:55Z</dcterms:created>
  <dcterms:modified xsi:type="dcterms:W3CDTF">2020-05-07T10:35:32Z</dcterms:modified>
  <cp:category>Презентация</cp:category>
</cp:coreProperties>
</file>