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4070D-E11E-49D2-86D1-E7E6287CDFD3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0574E-D3BE-47C0-91A3-CB48830D676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8380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0574E-D3BE-47C0-91A3-CB48830D676E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354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31.1.2020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19256" cy="489654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dirty="0" smtClean="0">
                <a:solidFill>
                  <a:srgbClr val="000000"/>
                </a:solidFill>
                <a:latin typeface="TimesNewRomanPSMT"/>
              </a:rPr>
              <a:t>Икономика</a:t>
            </a:r>
            <a:r>
              <a:rPr lang="en-US" sz="7200" dirty="0" smtClean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sz="7200" dirty="0" smtClean="0">
                <a:solidFill>
                  <a:srgbClr val="000000"/>
                </a:solidFill>
                <a:latin typeface="TimesNewRomanPSMT"/>
              </a:rPr>
            </a:br>
            <a:r>
              <a:rPr lang="bg-BG" sz="4000" b="1" dirty="0" smtClean="0">
                <a:solidFill>
                  <a:schemeClr val="tx1"/>
                </a:solidFill>
                <a:latin typeface="TimesNewRomanPS-BoldMT"/>
              </a:rPr>
              <a:t>24</a:t>
            </a:r>
            <a:r>
              <a:rPr lang="bg-BG" sz="4000" b="1" dirty="0" smtClean="0">
                <a:solidFill>
                  <a:srgbClr val="FF0000"/>
                </a:solidFill>
                <a:latin typeface="TimesNewRomanPS-BoldMT"/>
              </a:rPr>
              <a:t> </a:t>
            </a:r>
            <a:r>
              <a:rPr lang="bg-BG" sz="4000" dirty="0">
                <a:solidFill>
                  <a:srgbClr val="000000"/>
                </a:solidFill>
                <a:latin typeface="TimesNewRomanPSMT"/>
              </a:rPr>
              <a:t>Фирма. Бюджет</a:t>
            </a:r>
            <a:r>
              <a:rPr lang="bg-BG" sz="4000" dirty="0" smtClean="0"/>
              <a:t> 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bg-BG" sz="6000" dirty="0" smtClean="0"/>
              <a:t/>
            </a:r>
            <a:br>
              <a:rPr lang="bg-BG" sz="6000" dirty="0" smtClean="0"/>
            </a:br>
            <a:r>
              <a:rPr lang="bg-BG" sz="1600" b="1" dirty="0" smtClean="0">
                <a:solidFill>
                  <a:schemeClr val="tx1"/>
                </a:solidFill>
              </a:rPr>
              <a:t>Цели:</a:t>
            </a:r>
            <a:r>
              <a:rPr lang="bg-BG" sz="1600" dirty="0" smtClean="0">
                <a:solidFill>
                  <a:schemeClr val="tx1"/>
                </a:solidFill>
              </a:rPr>
              <a:t/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 smtClean="0">
                <a:solidFill>
                  <a:schemeClr val="tx1"/>
                </a:solidFill>
              </a:rPr>
              <a:t>-  Усвояване на знания за предприятието като стопанска единица , за правната форма на организацията му , за процедури за създаването му .</a:t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 smtClean="0">
                <a:solidFill>
                  <a:schemeClr val="tx1"/>
                </a:solidFill>
              </a:rPr>
              <a:t>- Запознаване с маркетинга и рекламата .</a:t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 smtClean="0">
                <a:solidFill>
                  <a:schemeClr val="tx1"/>
                </a:solidFill>
              </a:rPr>
              <a:t>- Формиране наумения за генериране на  идеи , за учредяване на ученическа фирма .</a:t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b="1" dirty="0" smtClean="0">
                <a:solidFill>
                  <a:schemeClr val="tx1"/>
                </a:solidFill>
              </a:rPr>
              <a:t>Очаквани резултати : </a:t>
            </a:r>
            <a:r>
              <a:rPr lang="bg-BG" sz="1600" dirty="0" smtClean="0">
                <a:solidFill>
                  <a:schemeClr val="tx1"/>
                </a:solidFill>
              </a:rPr>
              <a:t/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 smtClean="0">
                <a:solidFill>
                  <a:schemeClr val="tx1"/>
                </a:solidFill>
              </a:rPr>
              <a:t>- Разпознава фирмата като стопанска единица за производство .</a:t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>
                <a:solidFill>
                  <a:schemeClr val="tx1"/>
                </a:solidFill>
              </a:rPr>
              <a:t> </a:t>
            </a:r>
            <a:r>
              <a:rPr lang="bg-BG" sz="1600" dirty="0" smtClean="0">
                <a:solidFill>
                  <a:schemeClr val="tx1"/>
                </a:solidFill>
              </a:rPr>
              <a:t>- Описва най – често срещаните форми на организация на фирмата .</a:t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 smtClean="0">
                <a:solidFill>
                  <a:schemeClr val="tx1"/>
                </a:solidFill>
              </a:rPr>
              <a:t>- Извършва маркетингово проучване и разработва рекламни материали за представянето на фирмата </a:t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bg-BG" sz="6000" dirty="0" err="1" smtClean="0"/>
              <a:t>юджет</a:t>
            </a:r>
            <a:endParaRPr lang="bg-BG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8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850872" cy="576064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bg-BG" sz="2200" dirty="0" smtClean="0">
                <a:latin typeface="Calibri"/>
                <a:ea typeface="Calibri"/>
                <a:cs typeface="Times New Roman"/>
              </a:rPr>
              <a:t/>
            </a:r>
            <a:br>
              <a:rPr lang="bg-BG" sz="2200" dirty="0" smtClean="0">
                <a:latin typeface="Calibri"/>
                <a:ea typeface="Calibri"/>
                <a:cs typeface="Times New Roman"/>
              </a:rPr>
            </a:br>
            <a:r>
              <a:rPr lang="bg-BG" sz="2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Приходите </a:t>
            </a: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и разходите оформят бюджета на фирмата .</a:t>
            </a:r>
            <a:b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Той </a:t>
            </a: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представлява списък от две или повече колони  с всички приходи и разходи на фирмата за даден период </a:t>
            </a:r>
            <a:r>
              <a:rPr lang="bg-BG" sz="2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</a:t>
            </a: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Бюджета се планира от собственика на фирмата или мениджъра .</a:t>
            </a:r>
            <a:b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При </a:t>
            </a:r>
            <a:r>
              <a:rPr lang="bg-BG" sz="2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изготвяне  </a:t>
            </a: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на бюджета може да се разбере дали фирмата има печалба  или е на загуба .</a:t>
            </a:r>
            <a:r>
              <a:rPr lang="bg-BG" sz="2200" dirty="0">
                <a:latin typeface="Calibri"/>
                <a:ea typeface="Calibri"/>
                <a:cs typeface="Times New Roman"/>
              </a:rPr>
              <a:t/>
            </a:r>
            <a:br>
              <a:rPr lang="bg-BG" sz="2200" dirty="0">
                <a:latin typeface="Calibri"/>
                <a:ea typeface="Calibri"/>
                <a:cs typeface="Times New Roman"/>
              </a:rPr>
            </a:br>
            <a:r>
              <a:rPr lang="bg-BG" sz="2200" dirty="0"/>
              <a:t/>
            </a:r>
            <a:br>
              <a:rPr lang="bg-BG" sz="2200" dirty="0"/>
            </a:br>
            <a:endParaRPr lang="bg-BG" sz="2200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 flipV="1">
            <a:off x="1187624" y="332656"/>
            <a:ext cx="6597475" cy="288033"/>
          </a:xfrm>
        </p:spPr>
        <p:txBody>
          <a:bodyPr>
            <a:normAutofit fontScale="400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=</a:t>
            </a:r>
            <a:endParaRPr lang="bg-BG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90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252028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Балансиран бюджет :</a:t>
            </a:r>
            <a:r>
              <a:rPr lang="bg-BG" dirty="0">
                <a:latin typeface="Calibri"/>
                <a:ea typeface="Calibri"/>
                <a:cs typeface="Times New Roman"/>
              </a:rPr>
              <a:t/>
            </a:r>
            <a:br>
              <a:rPr lang="bg-BG" dirty="0">
                <a:latin typeface="Calibri"/>
                <a:ea typeface="Calibri"/>
                <a:cs typeface="Times New Roman"/>
              </a:rPr>
            </a:br>
            <a:r>
              <a:rPr lang="bg-BG" sz="1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След изчисляването на приходите и разходите  сумата е равна , тогава бюджета е балансиран .</a:t>
            </a:r>
            <a:br>
              <a:rPr lang="bg-BG" sz="1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16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Тогава нямаме печалба .</a:t>
            </a:r>
            <a:r>
              <a:rPr lang="bg-BG" dirty="0">
                <a:latin typeface="Calibri"/>
                <a:ea typeface="Calibri"/>
                <a:cs typeface="Times New Roman"/>
              </a:rPr>
              <a:t/>
            </a:r>
            <a:br>
              <a:rPr lang="bg-BG" dirty="0">
                <a:latin typeface="Calibri"/>
                <a:ea typeface="Calibri"/>
                <a:cs typeface="Times New Roman"/>
              </a:rPr>
            </a:br>
            <a:endParaRPr lang="bg-BG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20752"/>
              </p:ext>
            </p:extLst>
          </p:nvPr>
        </p:nvGraphicFramePr>
        <p:xfrm>
          <a:off x="827583" y="2852937"/>
          <a:ext cx="6840760" cy="2016223"/>
        </p:xfrm>
        <a:graphic>
          <a:graphicData uri="http://schemas.openxmlformats.org/drawingml/2006/table">
            <a:tbl>
              <a:tblPr firstRow="1" firstCol="1" bandRow="1"/>
              <a:tblGrid>
                <a:gridCol w="1710190"/>
                <a:gridCol w="1710190"/>
                <a:gridCol w="1710190"/>
                <a:gridCol w="1710190"/>
              </a:tblGrid>
              <a:tr h="36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Период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Приходи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Разходи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Печалба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36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г.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 flipV="1">
            <a:off x="9828584" y="4509121"/>
            <a:ext cx="57606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pic>
        <p:nvPicPr>
          <p:cNvPr id="3074" name="Picture 2" descr="C:\Users\LENOVO\Desktop\j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829175"/>
            <a:ext cx="35909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750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11154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Бюджетен излишък  / печалба /</a:t>
            </a: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Ако приходите са по –големи от разходите  , тогава е налице бюджетен излишък . </a:t>
            </a:r>
            <a:b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Този излишък е печалбата .</a:t>
            </a:r>
            <a:r>
              <a:rPr lang="bg-BG" dirty="0">
                <a:latin typeface="Calibri"/>
                <a:ea typeface="Calibri"/>
                <a:cs typeface="Times New Roman"/>
              </a:rPr>
              <a:t/>
            </a:r>
            <a:br>
              <a:rPr lang="bg-BG" dirty="0">
                <a:latin typeface="Calibri"/>
                <a:ea typeface="Calibri"/>
                <a:cs typeface="Times New Roman"/>
              </a:rPr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110178"/>
              </p:ext>
            </p:extLst>
          </p:nvPr>
        </p:nvGraphicFramePr>
        <p:xfrm>
          <a:off x="827584" y="2924942"/>
          <a:ext cx="7078325" cy="1861180"/>
        </p:xfrm>
        <a:graphic>
          <a:graphicData uri="http://schemas.openxmlformats.org/drawingml/2006/table">
            <a:tbl>
              <a:tblPr firstRow="1" firstCol="1" bandRow="1"/>
              <a:tblGrid>
                <a:gridCol w="1769582"/>
                <a:gridCol w="1769581"/>
                <a:gridCol w="1769581"/>
                <a:gridCol w="1769581"/>
              </a:tblGrid>
              <a:tr h="465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Период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Приходи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Разходи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Печалба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г.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LENOVO\Desktop\Без им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97153"/>
            <a:ext cx="2952328" cy="189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67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Бюджетен дефицит :</a:t>
            </a: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Ако разходите са по –големи от приходите  , тогава е налице бюджетен дефицит .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Фирмата работи на загуба .</a:t>
            </a:r>
            <a:r>
              <a:rPr lang="bg-BG" dirty="0">
                <a:latin typeface="Calibri"/>
                <a:ea typeface="Calibri"/>
                <a:cs typeface="Times New Roman"/>
              </a:rPr>
              <a:t/>
            </a:r>
            <a:br>
              <a:rPr lang="bg-BG" dirty="0">
                <a:latin typeface="Calibri"/>
                <a:ea typeface="Calibri"/>
                <a:cs typeface="Times New Roman"/>
              </a:rPr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29204"/>
              </p:ext>
            </p:extLst>
          </p:nvPr>
        </p:nvGraphicFramePr>
        <p:xfrm>
          <a:off x="683569" y="2996950"/>
          <a:ext cx="6624736" cy="1872212"/>
        </p:xfrm>
        <a:graphic>
          <a:graphicData uri="http://schemas.openxmlformats.org/drawingml/2006/table">
            <a:tbl>
              <a:tblPr firstRow="1" firstCol="1" bandRow="1"/>
              <a:tblGrid>
                <a:gridCol w="1656184"/>
                <a:gridCol w="1656184"/>
                <a:gridCol w="1656184"/>
                <a:gridCol w="1656184"/>
              </a:tblGrid>
              <a:tr h="468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Период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Приходи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Разходи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Печалба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 г</a:t>
                      </a:r>
                      <a:r>
                        <a:rPr lang="bg-BG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2017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-7000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2018 г.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-8000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C:\Users\LENOVO\Desktop\j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84" y="4941168"/>
            <a:ext cx="2544663" cy="179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02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338328"/>
            <a:ext cx="8363272" cy="532292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Основната форма на организация на бизнеса е </a:t>
            </a:r>
            <a:r>
              <a:rPr lang="bg-BG" sz="28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фирмата</a:t>
            </a:r>
            <a: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. </a:t>
            </a:r>
            <a:b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Дейностите  , осъществявани от  фирмата са свързани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bg-BG" sz="2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 :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bg-BG" sz="2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bg-BG" sz="2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8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Осигуряване </a:t>
            </a:r>
            <a: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на ресурси .</a:t>
            </a:r>
            <a:b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Организиране на производство .</a:t>
            </a:r>
            <a:b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8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Продажба на готови продукти .</a:t>
            </a:r>
            <a:r>
              <a:rPr lang="bg-BG" sz="2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bg-BG" sz="2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endParaRPr lang="bg-BG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17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-1188640" y="188640"/>
            <a:ext cx="12241360" cy="8064896"/>
          </a:xfrm>
        </p:spPr>
        <p:txBody>
          <a:bodyPr>
            <a:normAutofit/>
          </a:bodyPr>
          <a:lstStyle/>
          <a:p>
            <a:pPr algn="l"/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idx="1"/>
          </p:nvPr>
        </p:nvSpPr>
        <p:spPr>
          <a:xfrm>
            <a:off x="467544" y="332656"/>
            <a:ext cx="7317555" cy="108011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Най  често срещани форми на организация на фирмата :</a:t>
            </a:r>
          </a:p>
          <a:p>
            <a:endParaRPr lang="bg-BG" sz="32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678470"/>
              </p:ext>
            </p:extLst>
          </p:nvPr>
        </p:nvGraphicFramePr>
        <p:xfrm>
          <a:off x="467543" y="1916832"/>
          <a:ext cx="8136904" cy="3960439"/>
        </p:xfrm>
        <a:graphic>
          <a:graphicData uri="http://schemas.openxmlformats.org/drawingml/2006/table">
            <a:tbl>
              <a:tblPr firstRow="1" firstCol="1" bandRow="1"/>
              <a:tblGrid>
                <a:gridCol w="2034226"/>
                <a:gridCol w="2034226"/>
                <a:gridCol w="2034226"/>
                <a:gridCol w="2034226"/>
              </a:tblGrid>
              <a:tr h="88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Според формата на собственост 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Според предмет на дейност 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Според мащабите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Според формата на организацията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Частни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Промишленост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Малки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Еднолични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Кооперативни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Строителство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Дружества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Общински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Селско стопанство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Големи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Корпорации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Държавни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Транспорт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Фирми на обществени организации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Услуги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Смесени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Финанси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50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772400" cy="3456384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15000"/>
              </a:lnSpc>
              <a:spcAft>
                <a:spcPts val="0"/>
              </a:spcAft>
            </a:pPr>
            <a:r>
              <a:rPr lang="ru-RU" sz="2000" dirty="0"/>
              <a:t>	</a:t>
            </a:r>
            <a:r>
              <a:rPr lang="ru-RU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-  </a:t>
            </a:r>
            <a:r>
              <a:rPr lang="bg-BG" sz="27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Да </a:t>
            </a:r>
            <a:r>
              <a:rPr lang="bg-BG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се определи предмета на дейност .</a:t>
            </a:r>
            <a:br>
              <a:rPr lang="bg-BG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7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- Наличен </a:t>
            </a:r>
            <a:r>
              <a:rPr lang="bg-BG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начален капитал . Капиталът трябва да бъде внесен по банкова сметка .</a:t>
            </a:r>
            <a:br>
              <a:rPr lang="bg-BG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7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 - Регистрация </a:t>
            </a:r>
            <a:r>
              <a:rPr lang="bg-BG" sz="27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 Търговския регистър .  посочва се адрес на фирмата  / седалище / .</a:t>
            </a:r>
            <a:r>
              <a:rPr lang="bg-BG" sz="2000" dirty="0">
                <a:latin typeface="Calibri"/>
                <a:ea typeface="Calibri"/>
                <a:cs typeface="Times New Roman"/>
              </a:rPr>
              <a:t/>
            </a:r>
            <a:br>
              <a:rPr lang="bg-BG" sz="2000" dirty="0">
                <a:latin typeface="Calibri"/>
                <a:ea typeface="Calibri"/>
                <a:cs typeface="Times New Roman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  </a:t>
            </a:r>
            <a:endParaRPr lang="bg-BG" sz="2000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539552" y="332656"/>
            <a:ext cx="7245547" cy="158417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Регистрация на фирма </a:t>
            </a:r>
            <a:endParaRPr lang="bg-BG" sz="4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bg-BG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05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3701744"/>
          </a:xfrm>
        </p:spPr>
        <p:txBody>
          <a:bodyPr>
            <a:normAutofit/>
          </a:bodyPr>
          <a:lstStyle/>
          <a:p>
            <a:pPr algn="l"/>
            <a:r>
              <a:rPr lang="ru-RU" sz="1400" dirty="0"/>
              <a:t>	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83568" y="476673"/>
            <a:ext cx="7101531" cy="136815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/>
              <a:t>	</a:t>
            </a:r>
            <a:r>
              <a:rPr lang="bg-BG" sz="3200" b="1" dirty="0">
                <a:latin typeface="Calibri"/>
                <a:ea typeface="Calibri"/>
                <a:cs typeface="Times New Roman"/>
              </a:rPr>
              <a:t>Рекламна дейност на фирмата  :  </a:t>
            </a:r>
            <a:endParaRPr lang="bg-BG" sz="3200" dirty="0">
              <a:latin typeface="Calibri"/>
              <a:ea typeface="Calibri"/>
              <a:cs typeface="Times New Roman"/>
            </a:endParaRPr>
          </a:p>
          <a:p>
            <a:r>
              <a:rPr lang="bg-BG" sz="3200" dirty="0">
                <a:latin typeface="Calibri"/>
                <a:ea typeface="Calibri"/>
                <a:cs typeface="Times New Roman"/>
              </a:rPr>
              <a:t>Брошури  </a:t>
            </a:r>
            <a:r>
              <a:rPr lang="bg-BG" sz="3200" dirty="0" smtClean="0">
                <a:latin typeface="Calibri"/>
                <a:ea typeface="Calibri"/>
                <a:cs typeface="Times New Roman"/>
              </a:rPr>
              <a:t>,  </a:t>
            </a:r>
            <a:r>
              <a:rPr lang="bg-BG" sz="3200" dirty="0" err="1">
                <a:latin typeface="Calibri"/>
                <a:ea typeface="Calibri"/>
                <a:cs typeface="Times New Roman"/>
              </a:rPr>
              <a:t>дипляни</a:t>
            </a:r>
            <a:r>
              <a:rPr lang="bg-BG" sz="3200" dirty="0">
                <a:latin typeface="Calibri"/>
                <a:ea typeface="Calibri"/>
                <a:cs typeface="Times New Roman"/>
              </a:rPr>
              <a:t> </a:t>
            </a:r>
            <a:endParaRPr lang="bg-BG" sz="3200" dirty="0">
              <a:solidFill>
                <a:schemeClr val="tx1"/>
              </a:solidFill>
            </a:endParaRPr>
          </a:p>
        </p:txBody>
      </p:sp>
      <p:pic>
        <p:nvPicPr>
          <p:cNvPr id="4" name="Картина 3" descr="Резултат с изображение за „брошури хипо ленд“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416823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89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0032" y="980728"/>
            <a:ext cx="7772400" cy="5040560"/>
          </a:xfrm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tx1"/>
                </a:solidFill>
              </a:rPr>
              <a:t>Чрез маркетинга производителят проучва търсенето на потребителите , създава и поддържа взаимоотношенията с тях </a:t>
            </a:r>
            <a:r>
              <a:rPr lang="bg-BG" sz="2400" dirty="0" smtClean="0">
                <a:solidFill>
                  <a:schemeClr val="tx1"/>
                </a:solidFill>
              </a:rPr>
              <a:t>.</a:t>
            </a:r>
            <a:r>
              <a:rPr lang="bg-BG" sz="2400" dirty="0">
                <a:solidFill>
                  <a:schemeClr val="tx1"/>
                </a:solidFill>
              </a:rPr>
              <a:t/>
            </a:r>
            <a:br>
              <a:rPr lang="bg-BG" sz="2400" dirty="0">
                <a:solidFill>
                  <a:schemeClr val="tx1"/>
                </a:solidFill>
              </a:rPr>
            </a:br>
            <a:r>
              <a:rPr lang="bg-BG" sz="2400" dirty="0">
                <a:solidFill>
                  <a:schemeClr val="tx1"/>
                </a:solidFill>
              </a:rPr>
              <a:t>Колкото повече клиенти и продажби ,  толкова повече ще са печалбите на една фирма </a:t>
            </a:r>
            <a:r>
              <a:rPr lang="bg-BG" sz="2400" dirty="0" smtClean="0">
                <a:solidFill>
                  <a:schemeClr val="tx1"/>
                </a:solidFill>
              </a:rPr>
              <a:t>.</a:t>
            </a:r>
            <a:r>
              <a:rPr lang="bg-BG" sz="2400" dirty="0" smtClean="0"/>
              <a:t/>
            </a:r>
            <a:br>
              <a:rPr lang="bg-BG" sz="2400" dirty="0" smtClean="0"/>
            </a:br>
            <a:r>
              <a:rPr lang="bg-BG" sz="2400" dirty="0"/>
              <a:t/>
            </a:r>
            <a:br>
              <a:rPr lang="bg-BG" sz="2400" dirty="0"/>
            </a:b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31640" y="692696"/>
            <a:ext cx="6417734" cy="9398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4000" dirty="0">
                <a:solidFill>
                  <a:schemeClr val="tx1"/>
                </a:solidFill>
              </a:rPr>
              <a:t>	</a:t>
            </a:r>
            <a:r>
              <a:rPr lang="bg-BG" sz="4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Маркетинг </a:t>
            </a:r>
            <a:r>
              <a:rPr lang="bg-BG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endParaRPr lang="bg-BG" sz="4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bg-BG" sz="4000" dirty="0">
              <a:solidFill>
                <a:schemeClr val="tx1"/>
              </a:solidFill>
            </a:endParaRPr>
          </a:p>
        </p:txBody>
      </p:sp>
      <p:pic>
        <p:nvPicPr>
          <p:cNvPr id="4" name="Картина 3" descr="Резултат с изображение за маркетинг микс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40968"/>
            <a:ext cx="4464496" cy="294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249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312568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•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187624" y="620688"/>
            <a:ext cx="6984776" cy="93980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Всяка </a:t>
            </a:r>
            <a:r>
              <a:rPr lang="bg-BG" sz="4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фирма има свое лице , с което се представя . </a:t>
            </a:r>
            <a:r>
              <a:rPr lang="bg-BG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Фирмен </a:t>
            </a:r>
            <a:r>
              <a:rPr lang="bg-BG" sz="40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знак – лого , емблема .</a:t>
            </a:r>
            <a:endParaRPr lang="bg-BG" sz="4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bg-BG" sz="4000" dirty="0">
              <a:solidFill>
                <a:schemeClr val="tx1"/>
              </a:solidFill>
            </a:endParaRPr>
          </a:p>
        </p:txBody>
      </p:sp>
      <p:pic>
        <p:nvPicPr>
          <p:cNvPr id="4" name="Картина 3" descr="Резултат с изображение за „фирмено лого“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32684"/>
            <a:ext cx="5616624" cy="35886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64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0032" y="1124744"/>
            <a:ext cx="7772400" cy="4752528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Основната цел на всяка фирма е да реализира печалба . Печалбата е разликата  между всички приходи и разходи .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За да има печалба  , приходите на фирмата трябва да бъдат по –големи от направените разходи </a:t>
            </a:r>
            <a:r>
              <a:rPr lang="bg-BG" sz="2000" dirty="0">
                <a:latin typeface="Calibri"/>
                <a:ea typeface="Calibri"/>
                <a:cs typeface="Times New Roman"/>
              </a:rPr>
              <a:t> </a:t>
            </a:r>
            <a:r>
              <a:rPr lang="bg-BG" sz="2000" dirty="0" smtClean="0">
                <a:latin typeface="Calibri"/>
                <a:ea typeface="Calibri"/>
                <a:cs typeface="Times New Roman"/>
              </a:rPr>
              <a:t>.</a:t>
            </a:r>
            <a:br>
              <a:rPr lang="bg-BG" sz="2000" dirty="0" smtClean="0">
                <a:latin typeface="Calibri"/>
                <a:ea typeface="Calibri"/>
                <a:cs typeface="Times New Roman"/>
              </a:rPr>
            </a:br>
            <a:r>
              <a:rPr lang="bg-BG" sz="2000" dirty="0" smtClean="0">
                <a:latin typeface="Calibri"/>
                <a:ea typeface="Calibri"/>
                <a:cs typeface="Times New Roman"/>
              </a:rPr>
              <a:t>Пример</a:t>
            </a:r>
            <a:r>
              <a:rPr lang="bg-BG" sz="2800" dirty="0">
                <a:latin typeface="Calibri"/>
                <a:ea typeface="Calibri"/>
                <a:cs typeface="Times New Roman"/>
              </a:rPr>
              <a:t/>
            </a:r>
            <a:br>
              <a:rPr lang="bg-BG" sz="2800" dirty="0">
                <a:latin typeface="Calibri"/>
                <a:ea typeface="Calibri"/>
                <a:cs typeface="Times New Roman"/>
              </a:rPr>
            </a:br>
            <a:r>
              <a:rPr lang="bg-BG" sz="28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Ако една фирма е производител на обувки , то за нея </a:t>
            </a:r>
            <a:r>
              <a:rPr lang="bg-BG" sz="28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:</a:t>
            </a:r>
            <a:br>
              <a:rPr lang="bg-BG" sz="28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Приходи  - това са парите от продажбата на произведените обувки .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Разходи  -  това е сумата вложена в производството на обувки / Материали  , суровини , труд и </a:t>
            </a:r>
            <a:r>
              <a:rPr lang="bg-BG" sz="2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други ./</a:t>
            </a: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Пример : 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Ако един чифт обувки струва 50 лв. ,  а за един месец са продадени 1000 чифта .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50 Х 1000 = 50000  приход за месеца .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800" dirty="0">
                <a:latin typeface="Calibri"/>
                <a:ea typeface="Calibri"/>
                <a:cs typeface="Times New Roman"/>
              </a:rPr>
              <a:t/>
            </a:r>
            <a:br>
              <a:rPr lang="bg-BG" sz="2800" dirty="0">
                <a:latin typeface="Calibri"/>
                <a:ea typeface="Calibri"/>
                <a:cs typeface="Times New Roman"/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31640" y="764704"/>
            <a:ext cx="6417734" cy="9398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dirty="0"/>
              <a:t>	</a:t>
            </a:r>
            <a:r>
              <a:rPr lang="bg-BG" sz="32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Бюджет на фирмата </a:t>
            </a:r>
            <a:r>
              <a:rPr lang="bg-BG" sz="32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endParaRPr lang="bg-BG" sz="32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bg-BG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31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706856" cy="2448272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Външни -  кредити ,  земи , рента и др. </a:t>
            </a:r>
            <a:b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bg-BG" sz="20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Вътрешни  - собствени средства в резултат на натрупана печалба .</a:t>
            </a:r>
            <a:r>
              <a:rPr lang="bg-BG" sz="2000" dirty="0">
                <a:latin typeface="Calibri"/>
                <a:ea typeface="Calibri"/>
                <a:cs typeface="Times New Roman"/>
              </a:rPr>
              <a:t/>
            </a:r>
            <a:br>
              <a:rPr lang="bg-BG" sz="2000" dirty="0">
                <a:latin typeface="Calibri"/>
                <a:ea typeface="Calibri"/>
                <a:cs typeface="Times New Roman"/>
              </a:rPr>
            </a:br>
            <a:r>
              <a:rPr lang="ru-RU" sz="2000" dirty="0">
                <a:solidFill>
                  <a:schemeClr val="tx1"/>
                </a:solidFill>
              </a:rPr>
              <a:t>	</a:t>
            </a:r>
            <a:br>
              <a:rPr lang="ru-RU" sz="2000" dirty="0">
                <a:solidFill>
                  <a:schemeClr val="tx1"/>
                </a:solidFill>
              </a:rPr>
            </a:br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259632" y="476672"/>
            <a:ext cx="6417734" cy="216024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sz="2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Източници </a:t>
            </a:r>
            <a:r>
              <a:rPr lang="bg-BG" sz="2400" b="1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на финансиране на фирмата :</a:t>
            </a:r>
            <a:endParaRPr lang="bg-BG" sz="2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bg-BG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096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ълна">
  <a:themeElements>
    <a:clrScheme name="Въ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ъ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ъ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114</TotalTime>
  <Words>209</Words>
  <Application>Microsoft Office PowerPoint</Application>
  <PresentationFormat>Презентация на цял екран (4:3)</PresentationFormat>
  <Paragraphs>98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4" baseType="lpstr">
      <vt:lpstr>Вълна</vt:lpstr>
      <vt:lpstr>Икономика 24 Фирма. Бюджет   Цели: -  Усвояване на знания за предприятието като стопанска единица , за правната форма на организацията му , за процедури за създаването му . - Запознаване с маркетинга и рекламата . - Формиране наумения за генериране на  идеи , за учредяване на ученическа фирма . Очаквани резултати :  - Разпознава фирмата като стопанска единица за производство .  - Описва най – често срещаните форми на организация на фирмата . - Извършва маркетингово проучване и разработва рекламни материали за представянето на фирмата   юджет</vt:lpstr>
      <vt:lpstr>Основната форма на организация на бизнеса е фирмата .  Дейностите  , осъществявани от  фирмата са свързани  с :    Осигуряване на ресурси . Организиране на производство . Продажба на готови продукти . </vt:lpstr>
      <vt:lpstr>Презентация на PowerPoint</vt:lpstr>
      <vt:lpstr>     -  Да се определи предмета на дейност .     - Наличен начален капитал . Капиталът трябва да бъде внесен по банкова сметка .      - Регистрация в Търговския регистър .  посочва се адрес на фирмата  / седалище / .    </vt:lpstr>
      <vt:lpstr>  </vt:lpstr>
      <vt:lpstr>Чрез маркетинга производителят проучва търсенето на потребителите , създава и поддържа взаимоотношенията с тях . Колкото повече клиенти и продажби ,  толкова повече ще са печалбите на една фирма .  </vt:lpstr>
      <vt:lpstr>•</vt:lpstr>
      <vt:lpstr>Основната цел на всяка фирма е да реализира печалба . Печалбата е разликата  между всички приходи и разходи . За да има печалба  , приходите на фирмата трябва да бъдат по –големи от направените разходи  . Пример Ако една фирма е производител на обувки , то за нея : Приходи  - това са парите от продажбата на произведените обувки . Разходи  -  това е сумата вложена в производството на обувки / Материали  , суровини , труд и други ./ Пример :  Ако един чифт обувки струва 50 лв. ,  а за един месец са продадени 1000 чифта . 50 Х 1000 = 50000  приход за месеца .   </vt:lpstr>
      <vt:lpstr>Външни -  кредити ,  земи , рента и др.  Вътрешни  - собствени средства в резултат на натрупана печалба .   </vt:lpstr>
      <vt:lpstr> Приходите и разходите оформят бюджета на фирмата .    Той представлява списък от две или повече колони  с всички приходи и разходи на фирмата за даден период . Бюджета се планира от собственика на фирмата или мениджъра . При изготвяне  на бюджета може да се разбере дали фирмата има печалба  или е на загуба .  </vt:lpstr>
      <vt:lpstr>Балансиран бюджет : След изчисляването на приходите и разходите  сумата е равна , тогава бюджета е балансиран . Тогава нямаме печалба . </vt:lpstr>
      <vt:lpstr>Бюджетен излишък  / печалба / Ако приходите са по –големи от разходите  , тогава е налице бюджетен излишък .  Този излишък е печалбата . </vt:lpstr>
      <vt:lpstr>Бюджетен дефицит : Ако разходите са по –големи от приходите  , тогава е налице бюджетен дефицит . Фирмата работи на загуба 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план</dc:title>
  <dc:creator>LENOVO</dc:creator>
  <cp:lastModifiedBy>LENOVO</cp:lastModifiedBy>
  <cp:revision>32</cp:revision>
  <dcterms:created xsi:type="dcterms:W3CDTF">2018-12-10T19:12:22Z</dcterms:created>
  <dcterms:modified xsi:type="dcterms:W3CDTF">2020-01-31T08:34:49Z</dcterms:modified>
</cp:coreProperties>
</file>