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74" r:id="rId4"/>
    <p:sldId id="260" r:id="rId5"/>
    <p:sldId id="263" r:id="rId6"/>
    <p:sldId id="264" r:id="rId7"/>
    <p:sldId id="265" r:id="rId8"/>
    <p:sldId id="266" r:id="rId9"/>
    <p:sldId id="267" r:id="rId10"/>
    <p:sldId id="276" r:id="rId11"/>
    <p:sldId id="275" r:id="rId12"/>
    <p:sldId id="268" r:id="rId13"/>
    <p:sldId id="269" r:id="rId14"/>
    <p:sldId id="270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02A"/>
    <a:srgbClr val="308F3D"/>
    <a:srgbClr val="FFFFCC"/>
    <a:srgbClr val="689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5" d="100"/>
          <a:sy n="75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4027-4D5F-4773-A34D-6F8E7C3894A4}" type="datetimeFigureOut">
              <a:rPr lang="bg-BG" smtClean="0"/>
              <a:t>22.11.2019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955FB-116C-42D7-9FBA-525ED5D3CA8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070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4027-4D5F-4773-A34D-6F8E7C3894A4}" type="datetimeFigureOut">
              <a:rPr lang="bg-BG" smtClean="0"/>
              <a:t>22.11.2019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955FB-116C-42D7-9FBA-525ED5D3CA8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34386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4027-4D5F-4773-A34D-6F8E7C3894A4}" type="datetimeFigureOut">
              <a:rPr lang="bg-BG" smtClean="0"/>
              <a:t>22.11.2019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955FB-116C-42D7-9FBA-525ED5D3CA8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41478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4027-4D5F-4773-A34D-6F8E7C3894A4}" type="datetimeFigureOut">
              <a:rPr lang="bg-BG" smtClean="0"/>
              <a:t>22.11.2019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955FB-116C-42D7-9FBA-525ED5D3CA8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5071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4027-4D5F-4773-A34D-6F8E7C3894A4}" type="datetimeFigureOut">
              <a:rPr lang="bg-BG" smtClean="0"/>
              <a:t>22.11.2019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955FB-116C-42D7-9FBA-525ED5D3CA8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504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4027-4D5F-4773-A34D-6F8E7C3894A4}" type="datetimeFigureOut">
              <a:rPr lang="bg-BG" smtClean="0"/>
              <a:t>22.11.2019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955FB-116C-42D7-9FBA-525ED5D3CA8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7721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4027-4D5F-4773-A34D-6F8E7C3894A4}" type="datetimeFigureOut">
              <a:rPr lang="bg-BG" smtClean="0"/>
              <a:t>22.11.2019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955FB-116C-42D7-9FBA-525ED5D3CA8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47008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4027-4D5F-4773-A34D-6F8E7C3894A4}" type="datetimeFigureOut">
              <a:rPr lang="bg-BG" smtClean="0"/>
              <a:t>22.11.2019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955FB-116C-42D7-9FBA-525ED5D3CA8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9282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4027-4D5F-4773-A34D-6F8E7C3894A4}" type="datetimeFigureOut">
              <a:rPr lang="bg-BG" smtClean="0"/>
              <a:t>22.11.2019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955FB-116C-42D7-9FBA-525ED5D3CA8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4861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4027-4D5F-4773-A34D-6F8E7C3894A4}" type="datetimeFigureOut">
              <a:rPr lang="bg-BG" smtClean="0"/>
              <a:t>22.11.2019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955FB-116C-42D7-9FBA-525ED5D3CA8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16804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4027-4D5F-4773-A34D-6F8E7C3894A4}" type="datetimeFigureOut">
              <a:rPr lang="bg-BG" smtClean="0"/>
              <a:t>22.11.2019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955FB-116C-42D7-9FBA-525ED5D3CA8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2983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A4027-4D5F-4773-A34D-6F8E7C3894A4}" type="datetimeFigureOut">
              <a:rPr lang="bg-BG" smtClean="0"/>
              <a:t>22.11.2019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955FB-116C-42D7-9FBA-525ED5D3CA86}" type="slidenum">
              <a:rPr lang="bg-BG" smtClean="0"/>
              <a:t>‹#›</a:t>
            </a:fld>
            <a:endParaRPr lang="bg-BG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9DDCD70-7A85-4714-ACE4-6B52BAF81519}"/>
              </a:ext>
            </a:extLst>
          </p:cNvPr>
          <p:cNvSpPr/>
          <p:nvPr userDrawn="1"/>
        </p:nvSpPr>
        <p:spPr>
          <a:xfrm>
            <a:off x="18256" y="22312"/>
            <a:ext cx="9144000" cy="6858000"/>
          </a:xfrm>
          <a:prstGeom prst="rect">
            <a:avLst/>
          </a:prstGeom>
          <a:solidFill>
            <a:srgbClr val="FFFFCC"/>
          </a:solidFill>
          <a:ln w="76200">
            <a:solidFill>
              <a:srgbClr val="2E8E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bg-BG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8" name="Picture 7" descr="E:\it_3_klas\kartinkizadiska\dolenbaner.png">
            <a:extLst>
              <a:ext uri="{FF2B5EF4-FFF2-40B4-BE49-F238E27FC236}">
                <a16:creationId xmlns="" xmlns:a16="http://schemas.microsoft.com/office/drawing/2014/main" id="{ADAAC97A-A6EE-41B5-BA02-F414DF09AD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" y="6331632"/>
            <a:ext cx="9144000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E:\it_3_klas\kartinkizadiska\slunce.png">
            <a:extLst>
              <a:ext uri="{FF2B5EF4-FFF2-40B4-BE49-F238E27FC236}">
                <a16:creationId xmlns="" xmlns:a16="http://schemas.microsoft.com/office/drawing/2014/main" id="{BFC00E8C-5C6B-4A81-993C-9A05D8909A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664" y="6331632"/>
            <a:ext cx="899592" cy="56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E:\it_3_klas\kartinkizadiska\logo.png">
            <a:extLst>
              <a:ext uri="{FF2B5EF4-FFF2-40B4-BE49-F238E27FC236}">
                <a16:creationId xmlns="" xmlns:a16="http://schemas.microsoft.com/office/drawing/2014/main" id="{985FADE3-C390-4222-9B76-C8A17C8732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60" y="6361980"/>
            <a:ext cx="410058" cy="545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E:\it_3_klas\kartinkizadiska\dolenbaner.png">
            <a:extLst>
              <a:ext uri="{FF2B5EF4-FFF2-40B4-BE49-F238E27FC236}">
                <a16:creationId xmlns="" xmlns:a16="http://schemas.microsoft.com/office/drawing/2014/main" id="{142D7F2F-B130-4E6F-8C21-7315D7A013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" y="62653"/>
            <a:ext cx="9144000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>
            <a:extLst>
              <a:ext uri="{FF2B5EF4-FFF2-40B4-BE49-F238E27FC236}">
                <a16:creationId xmlns="" xmlns:a16="http://schemas.microsoft.com/office/drawing/2014/main" id="{DA93F0DB-182A-47C2-B473-3A98E9BAFCC0}"/>
              </a:ext>
            </a:extLst>
          </p:cNvPr>
          <p:cNvSpPr txBox="1">
            <a:spLocks/>
          </p:cNvSpPr>
          <p:nvPr userDrawn="1"/>
        </p:nvSpPr>
        <p:spPr>
          <a:xfrm>
            <a:off x="704056" y="-49696"/>
            <a:ext cx="7772400" cy="692696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bg-BG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g-BG" sz="4800" b="1" dirty="0">
                <a:ln w="31550" cmpd="sng">
                  <a:solidFill>
                    <a:srgbClr val="2E8E3D"/>
                  </a:solidFill>
                  <a:prstDash val="solid"/>
                </a:ln>
                <a:solidFill>
                  <a:srgbClr val="FFFFCC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Урок 6</a:t>
            </a:r>
            <a:endParaRPr lang="en-GB" sz="4800" b="1" dirty="0">
              <a:ln w="31550" cmpd="sng">
                <a:solidFill>
                  <a:srgbClr val="2E8E3D"/>
                </a:solidFill>
                <a:prstDash val="solid"/>
              </a:ln>
              <a:solidFill>
                <a:srgbClr val="FFFFCC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034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5102" y="3208453"/>
            <a:ext cx="5112568" cy="936104"/>
          </a:xfrm>
        </p:spPr>
        <p:txBody>
          <a:bodyPr>
            <a:normAutofit/>
          </a:bodyPr>
          <a:lstStyle/>
          <a:p>
            <a:r>
              <a:rPr lang="bg-BG" b="1" dirty="0">
                <a:solidFill>
                  <a:srgbClr val="2E8E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за безопасно </a:t>
            </a:r>
            <a:r>
              <a:rPr lang="bg-BG" b="1" dirty="0" smtClean="0">
                <a:solidFill>
                  <a:srgbClr val="2E8E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използване </a:t>
            </a:r>
            <a:r>
              <a:rPr lang="bg-BG" b="1" dirty="0">
                <a:solidFill>
                  <a:srgbClr val="2E8E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интернет</a:t>
            </a:r>
            <a:endParaRPr lang="en-GB" b="1" dirty="0">
              <a:solidFill>
                <a:srgbClr val="2E8E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E:\it_3_klas\imageshudozhnik\Table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836712"/>
            <a:ext cx="1872208" cy="217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it_3_klas\imageshudozhnik\Bo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461097"/>
            <a:ext cx="2732057" cy="4396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:\it_3_klas\imageshudozhnik\Gir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1772816"/>
            <a:ext cx="3199093" cy="474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202994" y="6389151"/>
            <a:ext cx="7056784" cy="43815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4000" dirty="0">
                <a:solidFill>
                  <a:srgbClr val="FFFFCC"/>
                </a:solidFill>
              </a:rPr>
              <a:t>Дигитална и физическа идентичност</a:t>
            </a:r>
          </a:p>
        </p:txBody>
      </p:sp>
      <p:sp>
        <p:nvSpPr>
          <p:cNvPr id="2" name="Oval 1">
            <a:hlinkClick r:id="rId5" action="ppaction://hlinksldjump"/>
            <a:extLst>
              <a:ext uri="{FF2B5EF4-FFF2-40B4-BE49-F238E27FC236}">
                <a16:creationId xmlns="" xmlns:a16="http://schemas.microsoft.com/office/drawing/2014/main" id="{F6CEBCDC-61B8-402C-8078-2A6EDF1357D5}"/>
              </a:ext>
            </a:extLst>
          </p:cNvPr>
          <p:cNvSpPr/>
          <p:nvPr/>
        </p:nvSpPr>
        <p:spPr>
          <a:xfrm>
            <a:off x="3893127" y="4890655"/>
            <a:ext cx="1614977" cy="720436"/>
          </a:xfrm>
          <a:prstGeom prst="ellipse">
            <a:avLst/>
          </a:prstGeom>
          <a:solidFill>
            <a:srgbClr val="308F3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Старт</a:t>
            </a:r>
          </a:p>
        </p:txBody>
      </p:sp>
    </p:spTree>
    <p:extLst>
      <p:ext uri="{BB962C8B-B14F-4D97-AF65-F5344CB8AC3E}">
        <p14:creationId xmlns:p14="http://schemas.microsoft.com/office/powerpoint/2010/main" val="2695499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2">
            <a:extLst>
              <a:ext uri="{FF2B5EF4-FFF2-40B4-BE49-F238E27FC236}">
                <a16:creationId xmlns="" xmlns:a16="http://schemas.microsoft.com/office/drawing/2014/main" id="{7390CB20-48E4-40C3-85A0-B8348C3E81F0}"/>
              </a:ext>
            </a:extLst>
          </p:cNvPr>
          <p:cNvSpPr/>
          <p:nvPr/>
        </p:nvSpPr>
        <p:spPr>
          <a:xfrm>
            <a:off x="541374" y="1072778"/>
            <a:ext cx="6262874" cy="3235986"/>
          </a:xfrm>
          <a:prstGeom prst="cloudCallout">
            <a:avLst>
              <a:gd name="adj1" fmla="val 67779"/>
              <a:gd name="adj2" fmla="val 43103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Няма да </a:t>
            </a:r>
            <a:r>
              <a:rPr lang="ru-RU" sz="2400" dirty="0" smtClean="0">
                <a:solidFill>
                  <a:schemeClr val="tx1"/>
                </a:solidFill>
              </a:rPr>
              <a:t>използвам </a:t>
            </a:r>
            <a:r>
              <a:rPr lang="ru-RU" sz="2400" dirty="0">
                <a:solidFill>
                  <a:schemeClr val="tx1"/>
                </a:solidFill>
              </a:rPr>
              <a:t>интернет повече от един час на ден.</a:t>
            </a:r>
          </a:p>
          <a:p>
            <a:pPr algn="ctr"/>
            <a:endParaRPr lang="ru-RU" sz="2400" dirty="0">
              <a:solidFill>
                <a:schemeClr val="tx1"/>
              </a:solidFill>
            </a:endParaRPr>
          </a:p>
          <a:p>
            <a:pPr algn="ctr"/>
            <a:r>
              <a:rPr lang="ru-RU" sz="2400" dirty="0">
                <a:solidFill>
                  <a:schemeClr val="tx1"/>
                </a:solidFill>
              </a:rPr>
              <a:t>При работа с дигитално устройство ще </a:t>
            </a:r>
            <a:r>
              <a:rPr lang="ru-RU" sz="2400" dirty="0" smtClean="0">
                <a:solidFill>
                  <a:schemeClr val="tx1"/>
                </a:solidFill>
              </a:rPr>
              <a:t>почивам на </a:t>
            </a:r>
            <a:r>
              <a:rPr lang="ru-RU" sz="2400" dirty="0">
                <a:solidFill>
                  <a:schemeClr val="tx1"/>
                </a:solidFill>
              </a:rPr>
              <a:t>всеки 20 </a:t>
            </a:r>
            <a:r>
              <a:rPr lang="ru-RU" sz="2400" dirty="0" smtClean="0">
                <a:solidFill>
                  <a:schemeClr val="tx1"/>
                </a:solidFill>
              </a:rPr>
              <a:t>минути.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6" name="Picture 3" descr="E:\it_3_klas\imageshudozhnik\Boy.png">
            <a:extLst>
              <a:ext uri="{FF2B5EF4-FFF2-40B4-BE49-F238E27FC236}">
                <a16:creationId xmlns="" xmlns:a16="http://schemas.microsoft.com/office/drawing/2014/main" id="{828F86CC-7F6D-40EC-BFA9-AF54DE16E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461097"/>
            <a:ext cx="2732057" cy="4396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084069DC-9201-42FC-80D5-F648592F3626}"/>
              </a:ext>
            </a:extLst>
          </p:cNvPr>
          <p:cNvGrpSpPr/>
          <p:nvPr/>
        </p:nvGrpSpPr>
        <p:grpSpPr>
          <a:xfrm>
            <a:off x="7398328" y="6359237"/>
            <a:ext cx="595746" cy="526473"/>
            <a:chOff x="7398328" y="6345382"/>
            <a:chExt cx="595746" cy="526473"/>
          </a:xfrm>
        </p:grpSpPr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42F82963-969C-4ECB-BF63-4A71E7F16D3E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Arrow: Right 8">
              <a:extLst>
                <a:ext uri="{FF2B5EF4-FFF2-40B4-BE49-F238E27FC236}">
                  <a16:creationId xmlns="" xmlns:a16="http://schemas.microsoft.com/office/drawing/2014/main" id="{B0FB692F-6DF6-48CB-B96D-376FB499D0CE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0923754C-B326-4BE3-B1A7-34C842ABD6C2}"/>
              </a:ext>
            </a:extLst>
          </p:cNvPr>
          <p:cNvGrpSpPr/>
          <p:nvPr/>
        </p:nvGrpSpPr>
        <p:grpSpPr>
          <a:xfrm rot="10800000">
            <a:off x="1066801" y="6359237"/>
            <a:ext cx="595746" cy="526473"/>
            <a:chOff x="7398328" y="6345382"/>
            <a:chExt cx="595746" cy="526473"/>
          </a:xfrm>
        </p:grpSpPr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282DF4B9-B884-43B7-B8CE-A2A31E52FE7B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="" xmlns:a16="http://schemas.microsoft.com/office/drawing/2014/main" id="{D5775502-F6FF-47F1-AF42-35DC4AF57C7D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3" name="Rectangle 12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487C7E0D-6B80-4583-AF76-7C1DC223031E}"/>
              </a:ext>
            </a:extLst>
          </p:cNvPr>
          <p:cNvSpPr/>
          <p:nvPr/>
        </p:nvSpPr>
        <p:spPr>
          <a:xfrm>
            <a:off x="7398327" y="6359237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Rectangle 13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5548F454-E64D-430F-A6F4-FF68E8E61065}"/>
              </a:ext>
            </a:extLst>
          </p:cNvPr>
          <p:cNvSpPr/>
          <p:nvPr/>
        </p:nvSpPr>
        <p:spPr>
          <a:xfrm>
            <a:off x="1046020" y="6373092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FB8DE849-4B8E-410F-8F2D-B90D9C466E12}"/>
              </a:ext>
            </a:extLst>
          </p:cNvPr>
          <p:cNvSpPr/>
          <p:nvPr/>
        </p:nvSpPr>
        <p:spPr>
          <a:xfrm>
            <a:off x="2244436" y="6488668"/>
            <a:ext cx="5153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>
                <a:solidFill>
                  <a:srgbClr val="FFFFCC"/>
                </a:solidFill>
              </a:rPr>
              <a:t>Правила за безопасно </a:t>
            </a:r>
            <a:r>
              <a:rPr lang="bg-BG" dirty="0" smtClean="0">
                <a:solidFill>
                  <a:srgbClr val="FFFFCC"/>
                </a:solidFill>
              </a:rPr>
              <a:t>използване </a:t>
            </a:r>
            <a:r>
              <a:rPr lang="bg-BG" dirty="0">
                <a:solidFill>
                  <a:srgbClr val="FFFFCC"/>
                </a:solidFill>
              </a:rPr>
              <a:t>на интернет</a:t>
            </a:r>
            <a:endParaRPr lang="en-GB" dirty="0">
              <a:solidFill>
                <a:srgbClr val="FFFFCC"/>
              </a:solidFill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="" xmlns:a16="http://schemas.microsoft.com/office/drawing/2014/main" id="{88938E1F-7F56-43A6-86EA-E41CEAF2C6D5}"/>
              </a:ext>
            </a:extLst>
          </p:cNvPr>
          <p:cNvSpPr/>
          <p:nvPr/>
        </p:nvSpPr>
        <p:spPr>
          <a:xfrm>
            <a:off x="976749" y="2073170"/>
            <a:ext cx="734291" cy="775854"/>
          </a:xfrm>
          <a:prstGeom prst="triangle">
            <a:avLst/>
          </a:prstGeom>
          <a:solidFill>
            <a:srgbClr val="F9B02A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108000" rtlCol="0" anchor="b" anchorCtr="0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bg-BG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335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2">
            <a:extLst>
              <a:ext uri="{FF2B5EF4-FFF2-40B4-BE49-F238E27FC236}">
                <a16:creationId xmlns="" xmlns:a16="http://schemas.microsoft.com/office/drawing/2014/main" id="{7390CB20-48E4-40C3-85A0-B8348C3E81F0}"/>
              </a:ext>
            </a:extLst>
          </p:cNvPr>
          <p:cNvSpPr/>
          <p:nvPr/>
        </p:nvSpPr>
        <p:spPr>
          <a:xfrm>
            <a:off x="3603228" y="792235"/>
            <a:ext cx="5429935" cy="3835184"/>
          </a:xfrm>
          <a:prstGeom prst="cloudCallout">
            <a:avLst>
              <a:gd name="adj1" fmla="val -83324"/>
              <a:gd name="adj2" fmla="val 27413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Няма да давам паролите си за достъп до интернет услуги на никого (дори и на най-добрите си приятели) освен на родителите </a:t>
            </a:r>
            <a:r>
              <a:rPr lang="ru-RU" sz="2400" dirty="0" smtClean="0">
                <a:solidFill>
                  <a:schemeClr val="tx1"/>
                </a:solidFill>
              </a:rPr>
              <a:t>си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7" name="Picture 4" descr="E:\it_3_klas\imageshudozhnik\Girl.png">
            <a:extLst>
              <a:ext uri="{FF2B5EF4-FFF2-40B4-BE49-F238E27FC236}">
                <a16:creationId xmlns="" xmlns:a16="http://schemas.microsoft.com/office/drawing/2014/main" id="{53EFE928-834E-4007-9D36-49E3912DC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1772816"/>
            <a:ext cx="3199093" cy="474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37E83E77-F448-4C62-BBA1-5B5840E8B61B}"/>
              </a:ext>
            </a:extLst>
          </p:cNvPr>
          <p:cNvGrpSpPr/>
          <p:nvPr/>
        </p:nvGrpSpPr>
        <p:grpSpPr>
          <a:xfrm>
            <a:off x="7398328" y="6359237"/>
            <a:ext cx="595746" cy="526473"/>
            <a:chOff x="7398328" y="6345382"/>
            <a:chExt cx="595746" cy="526473"/>
          </a:xfrm>
        </p:grpSpPr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26AA3BC0-6742-45B8-961C-21D4533AB485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Arrow: Right 8">
              <a:extLst>
                <a:ext uri="{FF2B5EF4-FFF2-40B4-BE49-F238E27FC236}">
                  <a16:creationId xmlns="" xmlns:a16="http://schemas.microsoft.com/office/drawing/2014/main" id="{4D5EAB2E-DA38-4A03-B4D0-07F3D4C29D9C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C69E03AC-63F5-4D3F-AF53-AE237ECC7D05}"/>
              </a:ext>
            </a:extLst>
          </p:cNvPr>
          <p:cNvGrpSpPr/>
          <p:nvPr/>
        </p:nvGrpSpPr>
        <p:grpSpPr>
          <a:xfrm rot="10800000">
            <a:off x="1066801" y="6359237"/>
            <a:ext cx="595746" cy="526473"/>
            <a:chOff x="7398328" y="6345382"/>
            <a:chExt cx="595746" cy="526473"/>
          </a:xfrm>
        </p:grpSpPr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A6E544E3-17D1-4761-94CF-EA222B4510D8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="" xmlns:a16="http://schemas.microsoft.com/office/drawing/2014/main" id="{5D9A464F-3B53-4FEF-A8B0-F5B159C86F2A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3" name="Rectangle 12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06FA33EA-4E52-4F7D-A8A9-56254E5A7AD4}"/>
              </a:ext>
            </a:extLst>
          </p:cNvPr>
          <p:cNvSpPr/>
          <p:nvPr/>
        </p:nvSpPr>
        <p:spPr>
          <a:xfrm>
            <a:off x="7398327" y="6359237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Rectangle 13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84226154-5BB3-4602-8BB2-19F0234436DB}"/>
              </a:ext>
            </a:extLst>
          </p:cNvPr>
          <p:cNvSpPr/>
          <p:nvPr/>
        </p:nvSpPr>
        <p:spPr>
          <a:xfrm>
            <a:off x="1046020" y="6373092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6" name="Isosceles Triangle 15">
            <a:extLst>
              <a:ext uri="{FF2B5EF4-FFF2-40B4-BE49-F238E27FC236}">
                <a16:creationId xmlns="" xmlns:a16="http://schemas.microsoft.com/office/drawing/2014/main" id="{63B786B9-CFDF-4285-8DF3-F9562903E2AF}"/>
              </a:ext>
            </a:extLst>
          </p:cNvPr>
          <p:cNvSpPr/>
          <p:nvPr/>
        </p:nvSpPr>
        <p:spPr>
          <a:xfrm>
            <a:off x="7883236" y="1219200"/>
            <a:ext cx="734291" cy="775854"/>
          </a:xfrm>
          <a:prstGeom prst="triangle">
            <a:avLst/>
          </a:prstGeom>
          <a:solidFill>
            <a:srgbClr val="F9B02A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108000" rtlCol="0" anchor="b" anchorCtr="0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bg-BG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756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2">
            <a:extLst>
              <a:ext uri="{FF2B5EF4-FFF2-40B4-BE49-F238E27FC236}">
                <a16:creationId xmlns="" xmlns:a16="http://schemas.microsoft.com/office/drawing/2014/main" id="{7390CB20-48E4-40C3-85A0-B8348C3E81F0}"/>
              </a:ext>
            </a:extLst>
          </p:cNvPr>
          <p:cNvSpPr/>
          <p:nvPr/>
        </p:nvSpPr>
        <p:spPr>
          <a:xfrm>
            <a:off x="555228" y="944635"/>
            <a:ext cx="5256584" cy="3835184"/>
          </a:xfrm>
          <a:prstGeom prst="cloudCallout">
            <a:avLst>
              <a:gd name="adj1" fmla="val 89048"/>
              <a:gd name="adj2" fmla="val 32471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Няма да правя </a:t>
            </a:r>
            <a:r>
              <a:rPr lang="ru-RU" sz="2400" dirty="0" smtClean="0">
                <a:solidFill>
                  <a:schemeClr val="tx1"/>
                </a:solidFill>
              </a:rPr>
              <a:t>в интернет нищо, </a:t>
            </a:r>
            <a:r>
              <a:rPr lang="ru-RU" sz="2400" dirty="0">
                <a:solidFill>
                  <a:schemeClr val="tx1"/>
                </a:solidFill>
              </a:rPr>
              <a:t>което може </a:t>
            </a:r>
            <a:r>
              <a:rPr lang="ru-RU" sz="2400" dirty="0" smtClean="0">
                <a:solidFill>
                  <a:schemeClr val="tx1"/>
                </a:solidFill>
              </a:rPr>
              <a:t>да навреди </a:t>
            </a:r>
            <a:r>
              <a:rPr lang="ru-RU" sz="2400" dirty="0">
                <a:solidFill>
                  <a:schemeClr val="tx1"/>
                </a:solidFill>
              </a:rPr>
              <a:t>на някого.</a:t>
            </a:r>
          </a:p>
        </p:txBody>
      </p:sp>
      <p:pic>
        <p:nvPicPr>
          <p:cNvPr id="6" name="Picture 3" descr="E:\it_3_klas\imageshudozhnik\Boy.png">
            <a:extLst>
              <a:ext uri="{FF2B5EF4-FFF2-40B4-BE49-F238E27FC236}">
                <a16:creationId xmlns="" xmlns:a16="http://schemas.microsoft.com/office/drawing/2014/main" id="{828F86CC-7F6D-40EC-BFA9-AF54DE16E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461097"/>
            <a:ext cx="2732057" cy="4396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13573EEA-34B8-4E4B-8544-291AAED63988}"/>
              </a:ext>
            </a:extLst>
          </p:cNvPr>
          <p:cNvGrpSpPr/>
          <p:nvPr/>
        </p:nvGrpSpPr>
        <p:grpSpPr>
          <a:xfrm>
            <a:off x="7398328" y="6359237"/>
            <a:ext cx="595746" cy="526473"/>
            <a:chOff x="7398328" y="6345382"/>
            <a:chExt cx="595746" cy="526473"/>
          </a:xfrm>
        </p:grpSpPr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5898F53E-F896-48AB-83C1-096907245961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Arrow: Right 8">
              <a:extLst>
                <a:ext uri="{FF2B5EF4-FFF2-40B4-BE49-F238E27FC236}">
                  <a16:creationId xmlns="" xmlns:a16="http://schemas.microsoft.com/office/drawing/2014/main" id="{69CB3660-FD7F-4996-A149-081027944647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58897A50-2729-4713-A1CA-28F0FE5C5242}"/>
              </a:ext>
            </a:extLst>
          </p:cNvPr>
          <p:cNvGrpSpPr/>
          <p:nvPr/>
        </p:nvGrpSpPr>
        <p:grpSpPr>
          <a:xfrm rot="10800000">
            <a:off x="1066801" y="6359237"/>
            <a:ext cx="595746" cy="526473"/>
            <a:chOff x="7398328" y="6345382"/>
            <a:chExt cx="595746" cy="526473"/>
          </a:xfrm>
        </p:grpSpPr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0B94223D-5915-4CC7-8E06-F1529FF69EA0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="" xmlns:a16="http://schemas.microsoft.com/office/drawing/2014/main" id="{AA47735B-67BA-4864-9E54-F2B7795878FD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3" name="Rectangle 12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BC458EF2-52A5-4C85-B96A-1781A9F14C76}"/>
              </a:ext>
            </a:extLst>
          </p:cNvPr>
          <p:cNvSpPr/>
          <p:nvPr/>
        </p:nvSpPr>
        <p:spPr>
          <a:xfrm>
            <a:off x="7398327" y="6359237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Rectangle 13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6C371609-7492-49D3-BB61-06AF599D685B}"/>
              </a:ext>
            </a:extLst>
          </p:cNvPr>
          <p:cNvSpPr/>
          <p:nvPr/>
        </p:nvSpPr>
        <p:spPr>
          <a:xfrm>
            <a:off x="1046020" y="6373092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FA904157-CBBC-421A-B4E2-5E1145FB1C3B}"/>
              </a:ext>
            </a:extLst>
          </p:cNvPr>
          <p:cNvSpPr/>
          <p:nvPr/>
        </p:nvSpPr>
        <p:spPr>
          <a:xfrm>
            <a:off x="2244436" y="6488668"/>
            <a:ext cx="5153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>
                <a:solidFill>
                  <a:srgbClr val="FFFFCC"/>
                </a:solidFill>
              </a:rPr>
              <a:t>Правила за безопасно ползване на интернет</a:t>
            </a:r>
            <a:endParaRPr lang="en-GB" dirty="0">
              <a:solidFill>
                <a:srgbClr val="FFFFCC"/>
              </a:solidFill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="" xmlns:a16="http://schemas.microsoft.com/office/drawing/2014/main" id="{A2322E73-F124-4078-B5FD-2E4EF2EE9995}"/>
              </a:ext>
            </a:extLst>
          </p:cNvPr>
          <p:cNvSpPr/>
          <p:nvPr/>
        </p:nvSpPr>
        <p:spPr>
          <a:xfrm>
            <a:off x="699655" y="2299855"/>
            <a:ext cx="734291" cy="775854"/>
          </a:xfrm>
          <a:prstGeom prst="triangle">
            <a:avLst/>
          </a:prstGeom>
          <a:solidFill>
            <a:srgbClr val="F9B02A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108000" rtlCol="0" anchor="b" anchorCtr="0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bg-BG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989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2">
            <a:extLst>
              <a:ext uri="{FF2B5EF4-FFF2-40B4-BE49-F238E27FC236}">
                <a16:creationId xmlns="" xmlns:a16="http://schemas.microsoft.com/office/drawing/2014/main" id="{7390CB20-48E4-40C3-85A0-B8348C3E81F0}"/>
              </a:ext>
            </a:extLst>
          </p:cNvPr>
          <p:cNvSpPr/>
          <p:nvPr/>
        </p:nvSpPr>
        <p:spPr>
          <a:xfrm>
            <a:off x="3603228" y="792235"/>
            <a:ext cx="5429935" cy="3835184"/>
          </a:xfrm>
          <a:prstGeom prst="cloudCallout">
            <a:avLst>
              <a:gd name="adj1" fmla="val -83324"/>
              <a:gd name="adj2" fmla="val 27413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Ще помагам на родителите </a:t>
            </a:r>
            <a:r>
              <a:rPr lang="ru-RU" sz="2400" dirty="0" smtClean="0">
                <a:solidFill>
                  <a:schemeClr val="tx1"/>
                </a:solidFill>
              </a:rPr>
              <a:t>си </a:t>
            </a:r>
            <a:r>
              <a:rPr lang="ru-RU" sz="2400" dirty="0">
                <a:solidFill>
                  <a:schemeClr val="tx1"/>
                </a:solidFill>
              </a:rPr>
              <a:t>да разберат как се забавлявам и научавам нови неща от интернет. </a:t>
            </a:r>
          </a:p>
        </p:txBody>
      </p:sp>
      <p:pic>
        <p:nvPicPr>
          <p:cNvPr id="7" name="Picture 4" descr="E:\it_3_klas\imageshudozhnik\Girl.png">
            <a:extLst>
              <a:ext uri="{FF2B5EF4-FFF2-40B4-BE49-F238E27FC236}">
                <a16:creationId xmlns="" xmlns:a16="http://schemas.microsoft.com/office/drawing/2014/main" id="{53EFE928-834E-4007-9D36-49E3912DC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1772816"/>
            <a:ext cx="3199093" cy="474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E9058ACA-5F8F-49C5-978B-E2825559E2E6}"/>
              </a:ext>
            </a:extLst>
          </p:cNvPr>
          <p:cNvGrpSpPr/>
          <p:nvPr/>
        </p:nvGrpSpPr>
        <p:grpSpPr>
          <a:xfrm>
            <a:off x="7398328" y="6359237"/>
            <a:ext cx="595746" cy="526473"/>
            <a:chOff x="7398328" y="6345382"/>
            <a:chExt cx="595746" cy="526473"/>
          </a:xfrm>
        </p:grpSpPr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7957A8D5-091F-4718-8544-D41FE54E921F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Arrow: Right 8">
              <a:extLst>
                <a:ext uri="{FF2B5EF4-FFF2-40B4-BE49-F238E27FC236}">
                  <a16:creationId xmlns="" xmlns:a16="http://schemas.microsoft.com/office/drawing/2014/main" id="{D973F949-F3C7-4522-AB06-8DCCF3497D7C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FDE40C9F-BEA2-4ABC-8739-BD92311EFB58}"/>
              </a:ext>
            </a:extLst>
          </p:cNvPr>
          <p:cNvGrpSpPr/>
          <p:nvPr/>
        </p:nvGrpSpPr>
        <p:grpSpPr>
          <a:xfrm rot="10800000">
            <a:off x="1066801" y="6359237"/>
            <a:ext cx="595746" cy="526473"/>
            <a:chOff x="7398328" y="6345382"/>
            <a:chExt cx="595746" cy="526473"/>
          </a:xfrm>
        </p:grpSpPr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64FF3A6C-38EE-411E-897A-D66784C38EAC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="" xmlns:a16="http://schemas.microsoft.com/office/drawing/2014/main" id="{9D41D6FC-8F9D-4A9D-8176-7050E6917A31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3" name="Rectangle 12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F07E024A-4FB9-421F-A2B8-BD1F542CE32A}"/>
              </a:ext>
            </a:extLst>
          </p:cNvPr>
          <p:cNvSpPr/>
          <p:nvPr/>
        </p:nvSpPr>
        <p:spPr>
          <a:xfrm>
            <a:off x="7398327" y="6359237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Rectangle 13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671524B3-38B6-4BC5-803A-FE19B85609A0}"/>
              </a:ext>
            </a:extLst>
          </p:cNvPr>
          <p:cNvSpPr/>
          <p:nvPr/>
        </p:nvSpPr>
        <p:spPr>
          <a:xfrm>
            <a:off x="1046020" y="6373092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956C848-ACBB-4157-A241-F88BBF01B764}"/>
              </a:ext>
            </a:extLst>
          </p:cNvPr>
          <p:cNvSpPr/>
          <p:nvPr/>
        </p:nvSpPr>
        <p:spPr>
          <a:xfrm>
            <a:off x="2244436" y="6488668"/>
            <a:ext cx="5153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>
                <a:solidFill>
                  <a:srgbClr val="FFFFCC"/>
                </a:solidFill>
              </a:rPr>
              <a:t>Правила за безопасно </a:t>
            </a:r>
            <a:r>
              <a:rPr lang="bg-BG" dirty="0" smtClean="0">
                <a:solidFill>
                  <a:srgbClr val="FFFFCC"/>
                </a:solidFill>
              </a:rPr>
              <a:t>използване </a:t>
            </a:r>
            <a:r>
              <a:rPr lang="bg-BG" dirty="0">
                <a:solidFill>
                  <a:srgbClr val="FFFFCC"/>
                </a:solidFill>
              </a:rPr>
              <a:t>на интернет</a:t>
            </a:r>
            <a:endParaRPr lang="en-GB" dirty="0">
              <a:solidFill>
                <a:srgbClr val="FFFFCC"/>
              </a:solidFill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="" xmlns:a16="http://schemas.microsoft.com/office/drawing/2014/main" id="{750765CB-B92B-4664-AF77-BA7FF92E554A}"/>
              </a:ext>
            </a:extLst>
          </p:cNvPr>
          <p:cNvSpPr/>
          <p:nvPr/>
        </p:nvSpPr>
        <p:spPr>
          <a:xfrm>
            <a:off x="7626928" y="1219200"/>
            <a:ext cx="734291" cy="775854"/>
          </a:xfrm>
          <a:prstGeom prst="triangle">
            <a:avLst/>
          </a:prstGeom>
          <a:solidFill>
            <a:srgbClr val="F9B02A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108000" rtlCol="0" anchor="b" anchorCtr="0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endParaRPr lang="bg-BG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306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2">
            <a:extLst>
              <a:ext uri="{FF2B5EF4-FFF2-40B4-BE49-F238E27FC236}">
                <a16:creationId xmlns="" xmlns:a16="http://schemas.microsoft.com/office/drawing/2014/main" id="{7390CB20-48E4-40C3-85A0-B8348C3E81F0}"/>
              </a:ext>
            </a:extLst>
          </p:cNvPr>
          <p:cNvSpPr/>
          <p:nvPr/>
        </p:nvSpPr>
        <p:spPr>
          <a:xfrm>
            <a:off x="638356" y="824364"/>
            <a:ext cx="5256584" cy="3835184"/>
          </a:xfrm>
          <a:prstGeom prst="cloudCallout">
            <a:avLst>
              <a:gd name="adj1" fmla="val 86939"/>
              <a:gd name="adj2" fmla="val 34277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Ще уча родителите </a:t>
            </a:r>
            <a:r>
              <a:rPr lang="ru-RU" sz="2400" dirty="0" smtClean="0">
                <a:solidFill>
                  <a:schemeClr val="tx1"/>
                </a:solidFill>
              </a:rPr>
              <a:t>си </a:t>
            </a:r>
            <a:r>
              <a:rPr lang="ru-RU" sz="2400" dirty="0">
                <a:solidFill>
                  <a:schemeClr val="tx1"/>
                </a:solidFill>
              </a:rPr>
              <a:t>на различни </a:t>
            </a:r>
            <a:r>
              <a:rPr lang="ru-RU" sz="2400" dirty="0" smtClean="0">
                <a:solidFill>
                  <a:schemeClr val="tx1"/>
                </a:solidFill>
              </a:rPr>
              <a:t>неща, свързани </a:t>
            </a:r>
            <a:r>
              <a:rPr lang="ru-RU" sz="2400" dirty="0">
                <a:solidFill>
                  <a:schemeClr val="tx1"/>
                </a:solidFill>
              </a:rPr>
              <a:t>с </a:t>
            </a:r>
            <a:r>
              <a:rPr lang="ru-RU" sz="2400" dirty="0" smtClean="0">
                <a:solidFill>
                  <a:schemeClr val="tx1"/>
                </a:solidFill>
              </a:rPr>
              <a:t>компютрите, компютърното </a:t>
            </a:r>
            <a:r>
              <a:rPr lang="ru-RU" sz="2400" dirty="0">
                <a:solidFill>
                  <a:schemeClr val="tx1"/>
                </a:solidFill>
              </a:rPr>
              <a:t>моделиране, </a:t>
            </a:r>
            <a:r>
              <a:rPr lang="ru-RU" sz="2400" dirty="0" smtClean="0">
                <a:solidFill>
                  <a:schemeClr val="tx1"/>
                </a:solidFill>
              </a:rPr>
              <a:t>интернет и </a:t>
            </a:r>
            <a:r>
              <a:rPr lang="ru-RU" sz="2400" dirty="0">
                <a:solidFill>
                  <a:schemeClr val="tx1"/>
                </a:solidFill>
              </a:rPr>
              <a:t>технологиите.</a:t>
            </a:r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" name="Picture 3" descr="E:\it_3_klas\imageshudozhnik\Boy.png">
            <a:extLst>
              <a:ext uri="{FF2B5EF4-FFF2-40B4-BE49-F238E27FC236}">
                <a16:creationId xmlns="" xmlns:a16="http://schemas.microsoft.com/office/drawing/2014/main" id="{828F86CC-7F6D-40EC-BFA9-AF54DE16E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461097"/>
            <a:ext cx="2732057" cy="4396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ED42A47D-575E-454A-8B53-8B33FFDC17F0}"/>
              </a:ext>
            </a:extLst>
          </p:cNvPr>
          <p:cNvGrpSpPr/>
          <p:nvPr/>
        </p:nvGrpSpPr>
        <p:grpSpPr>
          <a:xfrm>
            <a:off x="7398328" y="6359237"/>
            <a:ext cx="595746" cy="526473"/>
            <a:chOff x="7398328" y="6345382"/>
            <a:chExt cx="595746" cy="526473"/>
          </a:xfrm>
        </p:grpSpPr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D8202A3C-1A11-4F52-A4D2-CB5C8D35906E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Arrow: Right 8">
              <a:extLst>
                <a:ext uri="{FF2B5EF4-FFF2-40B4-BE49-F238E27FC236}">
                  <a16:creationId xmlns="" xmlns:a16="http://schemas.microsoft.com/office/drawing/2014/main" id="{AF712374-2DBD-43D1-9845-4A92F432EB3B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E45FED88-1495-4F67-8B6F-F315E9D35EC5}"/>
              </a:ext>
            </a:extLst>
          </p:cNvPr>
          <p:cNvGrpSpPr/>
          <p:nvPr/>
        </p:nvGrpSpPr>
        <p:grpSpPr>
          <a:xfrm rot="10800000">
            <a:off x="1066801" y="6359237"/>
            <a:ext cx="595746" cy="526473"/>
            <a:chOff x="7398328" y="6345382"/>
            <a:chExt cx="595746" cy="526473"/>
          </a:xfrm>
        </p:grpSpPr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BE885A2A-4C5B-4CF2-BD7B-CDB8BAC8B4E0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="" xmlns:a16="http://schemas.microsoft.com/office/drawing/2014/main" id="{0A400FDC-9CD6-4B51-9C2E-06906DC68825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3" name="Rectangle 12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04438499-577E-40F3-867B-A3D2B1A97946}"/>
              </a:ext>
            </a:extLst>
          </p:cNvPr>
          <p:cNvSpPr/>
          <p:nvPr/>
        </p:nvSpPr>
        <p:spPr>
          <a:xfrm>
            <a:off x="7398327" y="6359237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Rectangle 13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E2EF3D21-76EE-497D-8D07-1C3A98A51326}"/>
              </a:ext>
            </a:extLst>
          </p:cNvPr>
          <p:cNvSpPr/>
          <p:nvPr/>
        </p:nvSpPr>
        <p:spPr>
          <a:xfrm>
            <a:off x="1046020" y="6373092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4460EAF0-3A8F-44DE-8E86-9D19210FBAA4}"/>
              </a:ext>
            </a:extLst>
          </p:cNvPr>
          <p:cNvSpPr/>
          <p:nvPr/>
        </p:nvSpPr>
        <p:spPr>
          <a:xfrm>
            <a:off x="2244436" y="6488668"/>
            <a:ext cx="5153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>
                <a:solidFill>
                  <a:srgbClr val="FFFFCC"/>
                </a:solidFill>
              </a:rPr>
              <a:t>Правила за безопасно </a:t>
            </a:r>
            <a:r>
              <a:rPr lang="bg-BG" dirty="0" smtClean="0">
                <a:solidFill>
                  <a:srgbClr val="FFFFCC"/>
                </a:solidFill>
              </a:rPr>
              <a:t>използване </a:t>
            </a:r>
            <a:r>
              <a:rPr lang="bg-BG" dirty="0">
                <a:solidFill>
                  <a:srgbClr val="FFFFCC"/>
                </a:solidFill>
              </a:rPr>
              <a:t>на интернет</a:t>
            </a:r>
            <a:endParaRPr lang="en-GB" dirty="0">
              <a:solidFill>
                <a:srgbClr val="FFFFCC"/>
              </a:solidFill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="" xmlns:a16="http://schemas.microsoft.com/office/drawing/2014/main" id="{F2D28956-7967-4EA6-AABC-971F307D948A}"/>
              </a:ext>
            </a:extLst>
          </p:cNvPr>
          <p:cNvSpPr/>
          <p:nvPr/>
        </p:nvSpPr>
        <p:spPr>
          <a:xfrm>
            <a:off x="810493" y="2183155"/>
            <a:ext cx="734291" cy="775854"/>
          </a:xfrm>
          <a:prstGeom prst="triangle">
            <a:avLst/>
          </a:prstGeom>
          <a:solidFill>
            <a:srgbClr val="F9B02A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108000" rtlCol="0" anchor="b" anchorCtr="0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endParaRPr lang="bg-BG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3689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it_3_klas\imageshudozhnik\Table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628800"/>
            <a:ext cx="3240360" cy="377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loud Callout 2"/>
          <p:cNvSpPr/>
          <p:nvPr/>
        </p:nvSpPr>
        <p:spPr>
          <a:xfrm>
            <a:off x="498765" y="1256628"/>
            <a:ext cx="6455505" cy="1163782"/>
          </a:xfrm>
          <a:prstGeom prst="cloudCallout">
            <a:avLst>
              <a:gd name="adj1" fmla="val 51415"/>
              <a:gd name="adj2" fmla="val 104934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5400" dirty="0">
                <a:ln w="0"/>
                <a:solidFill>
                  <a:srgbClr val="F9B02A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Довиждане!</a:t>
            </a:r>
            <a:endParaRPr lang="en-GB" sz="5400" dirty="0">
              <a:ln w="0"/>
              <a:solidFill>
                <a:srgbClr val="F9B02A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Picture 3" descr="E:\it_3_klas\imageshudozhnik\Boy.png">
            <a:extLst>
              <a:ext uri="{FF2B5EF4-FFF2-40B4-BE49-F238E27FC236}">
                <a16:creationId xmlns="" xmlns:a16="http://schemas.microsoft.com/office/drawing/2014/main" id="{6A20559C-CBEF-4979-8543-54F52259E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460" y="3279444"/>
            <a:ext cx="1806090" cy="290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E:\it_3_klas\imageshudozhnik\Girl.png">
            <a:extLst>
              <a:ext uri="{FF2B5EF4-FFF2-40B4-BE49-F238E27FC236}">
                <a16:creationId xmlns="" xmlns:a16="http://schemas.microsoft.com/office/drawing/2014/main" id="{C62AFD6C-BEDD-425C-BFF7-9EB5A7347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030" y="2978727"/>
            <a:ext cx="2114835" cy="313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7241928-313C-4024-8B04-913D77DFC9F3}"/>
              </a:ext>
            </a:extLst>
          </p:cNvPr>
          <p:cNvGrpSpPr/>
          <p:nvPr/>
        </p:nvGrpSpPr>
        <p:grpSpPr>
          <a:xfrm rot="10800000">
            <a:off x="1066801" y="6359237"/>
            <a:ext cx="595746" cy="526473"/>
            <a:chOff x="7398328" y="6345382"/>
            <a:chExt cx="595746" cy="526473"/>
          </a:xfrm>
        </p:grpSpPr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DA6D5AC7-B2D4-4C03-8687-6D3D5AC52905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="" xmlns:a16="http://schemas.microsoft.com/office/drawing/2014/main" id="{3EE45FBA-1B0A-4951-BF0F-C82F61E16B85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4" name="Rectangle 13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990B8EDE-08C5-4412-942C-61E4B22DEC8D}"/>
              </a:ext>
            </a:extLst>
          </p:cNvPr>
          <p:cNvSpPr/>
          <p:nvPr/>
        </p:nvSpPr>
        <p:spPr>
          <a:xfrm>
            <a:off x="1046020" y="6373092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A5F52640-3D33-4ACD-B2DB-82C653A9D477}"/>
              </a:ext>
            </a:extLst>
          </p:cNvPr>
          <p:cNvGrpSpPr/>
          <p:nvPr/>
        </p:nvGrpSpPr>
        <p:grpSpPr>
          <a:xfrm>
            <a:off x="7398328" y="6359237"/>
            <a:ext cx="595746" cy="526473"/>
            <a:chOff x="7398328" y="6345382"/>
            <a:chExt cx="595746" cy="526473"/>
          </a:xfrm>
        </p:grpSpPr>
        <p:sp>
          <p:nvSpPr>
            <p:cNvPr id="16" name="Oval 15">
              <a:extLst>
                <a:ext uri="{FF2B5EF4-FFF2-40B4-BE49-F238E27FC236}">
                  <a16:creationId xmlns="" xmlns:a16="http://schemas.microsoft.com/office/drawing/2014/main" id="{B9C77A9C-C43F-4177-89EF-6F6E3BD22C10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" name="Arrow: Right 16">
              <a:extLst>
                <a:ext uri="{FF2B5EF4-FFF2-40B4-BE49-F238E27FC236}">
                  <a16:creationId xmlns="" xmlns:a16="http://schemas.microsoft.com/office/drawing/2014/main" id="{A190AF4A-F76A-4D57-8F99-8380D576D8D2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8" name="Rectangle 17">
            <a:hlinkClick r:id="" action="ppaction://hlinkshowjump?jump=endshow"/>
            <a:extLst>
              <a:ext uri="{FF2B5EF4-FFF2-40B4-BE49-F238E27FC236}">
                <a16:creationId xmlns="" xmlns:a16="http://schemas.microsoft.com/office/drawing/2014/main" id="{1369C133-1BFF-4FFA-8CF9-0DE05F0C7F49}"/>
              </a:ext>
            </a:extLst>
          </p:cNvPr>
          <p:cNvSpPr/>
          <p:nvPr/>
        </p:nvSpPr>
        <p:spPr>
          <a:xfrm>
            <a:off x="7398327" y="6359237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2380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it_3_klas\imageshudozhnik\Table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628800"/>
            <a:ext cx="3240360" cy="377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loud Callout 2"/>
          <p:cNvSpPr/>
          <p:nvPr/>
        </p:nvSpPr>
        <p:spPr>
          <a:xfrm>
            <a:off x="414867" y="1235579"/>
            <a:ext cx="5597293" cy="3835184"/>
          </a:xfrm>
          <a:prstGeom prst="cloudCallout">
            <a:avLst>
              <a:gd name="adj1" fmla="val 79032"/>
              <a:gd name="adj2" fmla="val 3571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bg-BG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Запознай </a:t>
            </a:r>
            <a:r>
              <a:rPr lang="bg-BG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се с правилата за </a:t>
            </a:r>
            <a:r>
              <a:rPr lang="bg-BG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безопасно използване на интернет</a:t>
            </a:r>
            <a:r>
              <a:rPr lang="bg-BG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algn="ctr"/>
            <a:endParaRPr lang="bg-BG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bg-BG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Използвай бутоните със стрелките, за да се придвижваш напред </a:t>
            </a:r>
            <a:r>
              <a:rPr lang="bg-BG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или </a:t>
            </a:r>
            <a:r>
              <a:rPr lang="bg-BG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назад.</a:t>
            </a:r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A41AF70-CF2B-42B1-8FD9-616EFCCA828D}"/>
              </a:ext>
            </a:extLst>
          </p:cNvPr>
          <p:cNvSpPr/>
          <p:nvPr/>
        </p:nvSpPr>
        <p:spPr>
          <a:xfrm>
            <a:off x="2244436" y="6488668"/>
            <a:ext cx="5153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>
                <a:solidFill>
                  <a:srgbClr val="FFFFCC"/>
                </a:solidFill>
              </a:rPr>
              <a:t>Правила за безопасно </a:t>
            </a:r>
            <a:r>
              <a:rPr lang="bg-BG" dirty="0" smtClean="0">
                <a:solidFill>
                  <a:srgbClr val="FFFFCC"/>
                </a:solidFill>
              </a:rPr>
              <a:t>използване </a:t>
            </a:r>
            <a:r>
              <a:rPr lang="bg-BG" dirty="0">
                <a:solidFill>
                  <a:srgbClr val="FFFFCC"/>
                </a:solidFill>
              </a:rPr>
              <a:t>на интернет</a:t>
            </a:r>
            <a:endParaRPr lang="en-GB" dirty="0">
              <a:solidFill>
                <a:srgbClr val="FFFFCC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A3C18609-D3E2-403E-A358-7DCD08E38CA6}"/>
              </a:ext>
            </a:extLst>
          </p:cNvPr>
          <p:cNvGrpSpPr/>
          <p:nvPr/>
        </p:nvGrpSpPr>
        <p:grpSpPr>
          <a:xfrm>
            <a:off x="7398328" y="6359237"/>
            <a:ext cx="595746" cy="526473"/>
            <a:chOff x="7398328" y="6345382"/>
            <a:chExt cx="595746" cy="526473"/>
          </a:xfrm>
        </p:grpSpPr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2EBA1FB1-5DC6-4A3C-A9D9-A75872019B63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" name="Arrow: Right 6">
              <a:extLst>
                <a:ext uri="{FF2B5EF4-FFF2-40B4-BE49-F238E27FC236}">
                  <a16:creationId xmlns="" xmlns:a16="http://schemas.microsoft.com/office/drawing/2014/main" id="{6261EA5C-7C65-44F8-8ADE-F3F5948EC2D2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722508B9-48DD-4066-801F-6688E405DE80}"/>
              </a:ext>
            </a:extLst>
          </p:cNvPr>
          <p:cNvGrpSpPr/>
          <p:nvPr/>
        </p:nvGrpSpPr>
        <p:grpSpPr>
          <a:xfrm rot="10800000">
            <a:off x="1066801" y="6359237"/>
            <a:ext cx="595746" cy="526473"/>
            <a:chOff x="7398328" y="6345382"/>
            <a:chExt cx="595746" cy="526473"/>
          </a:xfrm>
        </p:grpSpPr>
        <p:sp>
          <p:nvSpPr>
            <p:cNvPr id="10" name="Oval 9">
              <a:extLst>
                <a:ext uri="{FF2B5EF4-FFF2-40B4-BE49-F238E27FC236}">
                  <a16:creationId xmlns="" xmlns:a16="http://schemas.microsoft.com/office/drawing/2014/main" id="{693AB8ED-65F2-4C4C-967D-3AE05890E1C9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="" xmlns:a16="http://schemas.microsoft.com/office/drawing/2014/main" id="{3CBCD61B-C3CC-4E66-A146-C83B7216D91D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2" name="Rectangle 11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4EA1FD97-159F-4C01-AAEC-E25F4EDB07D8}"/>
              </a:ext>
            </a:extLst>
          </p:cNvPr>
          <p:cNvSpPr/>
          <p:nvPr/>
        </p:nvSpPr>
        <p:spPr>
          <a:xfrm>
            <a:off x="7398327" y="6359237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3" name="Rectangle 12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BCBBB864-1252-4A54-8AB5-BD3D1F5B114F}"/>
              </a:ext>
            </a:extLst>
          </p:cNvPr>
          <p:cNvSpPr/>
          <p:nvPr/>
        </p:nvSpPr>
        <p:spPr>
          <a:xfrm>
            <a:off x="1046020" y="6373092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2078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2">
            <a:extLst>
              <a:ext uri="{FF2B5EF4-FFF2-40B4-BE49-F238E27FC236}">
                <a16:creationId xmlns="" xmlns:a16="http://schemas.microsoft.com/office/drawing/2014/main" id="{7390CB20-48E4-40C3-85A0-B8348C3E81F0}"/>
              </a:ext>
            </a:extLst>
          </p:cNvPr>
          <p:cNvSpPr/>
          <p:nvPr/>
        </p:nvSpPr>
        <p:spPr>
          <a:xfrm>
            <a:off x="2673927" y="792235"/>
            <a:ext cx="6359237" cy="4306238"/>
          </a:xfrm>
          <a:prstGeom prst="cloudCallout">
            <a:avLst>
              <a:gd name="adj1" fmla="val -67232"/>
              <a:gd name="adj2" fmla="val 20013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</a:rPr>
              <a:t>Няма да давам лична </a:t>
            </a:r>
            <a:r>
              <a:rPr lang="ru-RU" sz="2400" dirty="0" smtClean="0">
                <a:solidFill>
                  <a:schemeClr val="tx1"/>
                </a:solidFill>
              </a:rPr>
              <a:t>информация, </a:t>
            </a:r>
            <a:r>
              <a:rPr lang="ru-RU" sz="2400" dirty="0">
                <a:solidFill>
                  <a:schemeClr val="tx1"/>
                </a:solidFill>
              </a:rPr>
              <a:t>като моя адрес, телефонен номер, служебните адреси и </a:t>
            </a:r>
            <a:r>
              <a:rPr lang="ru-RU" sz="2400" dirty="0" smtClean="0">
                <a:solidFill>
                  <a:schemeClr val="tx1"/>
                </a:solidFill>
              </a:rPr>
              <a:t>телефоните </a:t>
            </a:r>
            <a:r>
              <a:rPr lang="ru-RU" sz="2400" dirty="0">
                <a:solidFill>
                  <a:schemeClr val="tx1"/>
                </a:solidFill>
              </a:rPr>
              <a:t>на родителите </a:t>
            </a:r>
            <a:r>
              <a:rPr lang="ru-RU" sz="2400" dirty="0" smtClean="0">
                <a:solidFill>
                  <a:schemeClr val="tx1"/>
                </a:solidFill>
              </a:rPr>
              <a:t>си, </a:t>
            </a:r>
            <a:r>
              <a:rPr lang="ru-RU" sz="2400" dirty="0">
                <a:solidFill>
                  <a:schemeClr val="tx1"/>
                </a:solidFill>
              </a:rPr>
              <a:t>името и адреса на </a:t>
            </a:r>
            <a:r>
              <a:rPr lang="ru-RU" sz="2400" dirty="0" smtClean="0">
                <a:solidFill>
                  <a:schemeClr val="tx1"/>
                </a:solidFill>
              </a:rPr>
              <a:t>училището, </a:t>
            </a:r>
            <a:r>
              <a:rPr lang="ru-RU" sz="2400" dirty="0">
                <a:solidFill>
                  <a:schemeClr val="tx1"/>
                </a:solidFill>
              </a:rPr>
              <a:t>без разрешението на </a:t>
            </a:r>
            <a:r>
              <a:rPr lang="ru-RU" sz="2400" dirty="0" smtClean="0">
                <a:solidFill>
                  <a:schemeClr val="tx1"/>
                </a:solidFill>
              </a:rPr>
              <a:t>моите родители.</a:t>
            </a:r>
            <a:endParaRPr lang="bg-BG" sz="2400" dirty="0">
              <a:solidFill>
                <a:schemeClr val="tx1"/>
              </a:solidFill>
            </a:endParaRPr>
          </a:p>
        </p:txBody>
      </p:sp>
      <p:pic>
        <p:nvPicPr>
          <p:cNvPr id="7" name="Picture 4" descr="E:\it_3_klas\imageshudozhnik\Girl.png">
            <a:extLst>
              <a:ext uri="{FF2B5EF4-FFF2-40B4-BE49-F238E27FC236}">
                <a16:creationId xmlns="" xmlns:a16="http://schemas.microsoft.com/office/drawing/2014/main" id="{53EFE928-834E-4007-9D36-49E3912DC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1772816"/>
            <a:ext cx="3199093" cy="474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44DCE22E-74BB-40B8-9FAC-7F7D6E9E1F88}"/>
              </a:ext>
            </a:extLst>
          </p:cNvPr>
          <p:cNvGrpSpPr/>
          <p:nvPr/>
        </p:nvGrpSpPr>
        <p:grpSpPr>
          <a:xfrm>
            <a:off x="7398328" y="6359237"/>
            <a:ext cx="595746" cy="526473"/>
            <a:chOff x="7398328" y="6345382"/>
            <a:chExt cx="595746" cy="526473"/>
          </a:xfrm>
        </p:grpSpPr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F1DF1371-3EC1-471F-BD37-7AB3431EF549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Arrow: Right 8">
              <a:extLst>
                <a:ext uri="{FF2B5EF4-FFF2-40B4-BE49-F238E27FC236}">
                  <a16:creationId xmlns="" xmlns:a16="http://schemas.microsoft.com/office/drawing/2014/main" id="{1BEB5DBF-E532-44AD-8891-52EBA0BD9EAC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02B140FC-BCE2-4CC8-8A12-6D7016267DBB}"/>
              </a:ext>
            </a:extLst>
          </p:cNvPr>
          <p:cNvGrpSpPr/>
          <p:nvPr/>
        </p:nvGrpSpPr>
        <p:grpSpPr>
          <a:xfrm rot="10800000">
            <a:off x="1066801" y="6359237"/>
            <a:ext cx="595746" cy="526473"/>
            <a:chOff x="7398328" y="6345382"/>
            <a:chExt cx="595746" cy="526473"/>
          </a:xfrm>
        </p:grpSpPr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3F06EC66-172E-43D9-BE72-BEC0545BF66C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="" xmlns:a16="http://schemas.microsoft.com/office/drawing/2014/main" id="{ACE3E17D-9578-43BA-B806-431D3FEB38EA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3" name="Rectangle 12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7A30AF8C-50F5-4AE2-90C1-01C64D1F5677}"/>
              </a:ext>
            </a:extLst>
          </p:cNvPr>
          <p:cNvSpPr/>
          <p:nvPr/>
        </p:nvSpPr>
        <p:spPr>
          <a:xfrm>
            <a:off x="7398327" y="6359237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Rectangle 13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0443E532-DDE3-4BC4-9FAE-1C6CB07C5188}"/>
              </a:ext>
            </a:extLst>
          </p:cNvPr>
          <p:cNvSpPr/>
          <p:nvPr/>
        </p:nvSpPr>
        <p:spPr>
          <a:xfrm>
            <a:off x="1046020" y="6373092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5" name="Isosceles Triangle 14">
            <a:extLst>
              <a:ext uri="{FF2B5EF4-FFF2-40B4-BE49-F238E27FC236}">
                <a16:creationId xmlns="" xmlns:a16="http://schemas.microsoft.com/office/drawing/2014/main" id="{946E81B3-1916-45BE-90DA-CDB42B36E85B}"/>
              </a:ext>
            </a:extLst>
          </p:cNvPr>
          <p:cNvSpPr/>
          <p:nvPr/>
        </p:nvSpPr>
        <p:spPr>
          <a:xfrm>
            <a:off x="7883236" y="1219200"/>
            <a:ext cx="734291" cy="775854"/>
          </a:xfrm>
          <a:prstGeom prst="triangle">
            <a:avLst/>
          </a:prstGeom>
          <a:solidFill>
            <a:srgbClr val="F9B02A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108000" rtlCol="0" anchor="b" anchorCtr="0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bg-BG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061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2">
            <a:extLst>
              <a:ext uri="{FF2B5EF4-FFF2-40B4-BE49-F238E27FC236}">
                <a16:creationId xmlns="" xmlns:a16="http://schemas.microsoft.com/office/drawing/2014/main" id="{7390CB20-48E4-40C3-85A0-B8348C3E81F0}"/>
              </a:ext>
            </a:extLst>
          </p:cNvPr>
          <p:cNvSpPr/>
          <p:nvPr/>
        </p:nvSpPr>
        <p:spPr>
          <a:xfrm>
            <a:off x="249382" y="1080655"/>
            <a:ext cx="5576285" cy="2840181"/>
          </a:xfrm>
          <a:prstGeom prst="cloudCallout">
            <a:avLst>
              <a:gd name="adj1" fmla="val 83241"/>
              <a:gd name="adj2" fmla="val 46572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dirty="0">
                <a:solidFill>
                  <a:schemeClr val="tx1"/>
                </a:solidFill>
              </a:rPr>
              <a:t>Веднага ще казвам на родителите </a:t>
            </a:r>
            <a:r>
              <a:rPr lang="bg-BG" sz="2400" dirty="0" smtClean="0">
                <a:solidFill>
                  <a:schemeClr val="tx1"/>
                </a:solidFill>
              </a:rPr>
              <a:t>си, </a:t>
            </a:r>
            <a:r>
              <a:rPr lang="bg-BG" sz="2400" dirty="0">
                <a:solidFill>
                  <a:schemeClr val="tx1"/>
                </a:solidFill>
              </a:rPr>
              <a:t>ако попад­на на информация в интернет, която ме смущава.</a:t>
            </a:r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" name="Picture 3" descr="E:\it_3_klas\imageshudozhnik\Boy.png">
            <a:extLst>
              <a:ext uri="{FF2B5EF4-FFF2-40B4-BE49-F238E27FC236}">
                <a16:creationId xmlns="" xmlns:a16="http://schemas.microsoft.com/office/drawing/2014/main" id="{828F86CC-7F6D-40EC-BFA9-AF54DE16E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461097"/>
            <a:ext cx="2732057" cy="4396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5B9EC5AC-FA99-4FA1-81F0-D808CDBAC795}"/>
              </a:ext>
            </a:extLst>
          </p:cNvPr>
          <p:cNvGrpSpPr/>
          <p:nvPr/>
        </p:nvGrpSpPr>
        <p:grpSpPr>
          <a:xfrm>
            <a:off x="7398328" y="6359237"/>
            <a:ext cx="595746" cy="526473"/>
            <a:chOff x="7398328" y="6345382"/>
            <a:chExt cx="595746" cy="526473"/>
          </a:xfrm>
        </p:grpSpPr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E52622F1-FF27-4165-AD70-9DE87E514FE0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Arrow: Right 8">
              <a:extLst>
                <a:ext uri="{FF2B5EF4-FFF2-40B4-BE49-F238E27FC236}">
                  <a16:creationId xmlns="" xmlns:a16="http://schemas.microsoft.com/office/drawing/2014/main" id="{649F9D85-F2F3-43B2-BB98-52FDA0151095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92440A26-30B5-4772-8A84-3ECFA6A82806}"/>
              </a:ext>
            </a:extLst>
          </p:cNvPr>
          <p:cNvGrpSpPr/>
          <p:nvPr/>
        </p:nvGrpSpPr>
        <p:grpSpPr>
          <a:xfrm rot="10800000">
            <a:off x="1066801" y="6359237"/>
            <a:ext cx="595746" cy="526473"/>
            <a:chOff x="7398328" y="6345382"/>
            <a:chExt cx="595746" cy="526473"/>
          </a:xfrm>
        </p:grpSpPr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8E8402DA-272F-41DD-ABCD-5356EF76D1BD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="" xmlns:a16="http://schemas.microsoft.com/office/drawing/2014/main" id="{5ABABBC8-6EE3-40C7-B262-9C7BC66C7CB8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3" name="Rectangle 12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399B3C85-A729-4AD4-BCD7-6CDA435163EB}"/>
              </a:ext>
            </a:extLst>
          </p:cNvPr>
          <p:cNvSpPr/>
          <p:nvPr/>
        </p:nvSpPr>
        <p:spPr>
          <a:xfrm>
            <a:off x="7398327" y="6359237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Rectangle 13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C81F2473-C874-4A09-A299-FF37C46EEDB4}"/>
              </a:ext>
            </a:extLst>
          </p:cNvPr>
          <p:cNvSpPr/>
          <p:nvPr/>
        </p:nvSpPr>
        <p:spPr>
          <a:xfrm>
            <a:off x="1046020" y="6373092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7A6AE9B3-501A-430E-9E71-75FB92A7B05B}"/>
              </a:ext>
            </a:extLst>
          </p:cNvPr>
          <p:cNvSpPr/>
          <p:nvPr/>
        </p:nvSpPr>
        <p:spPr>
          <a:xfrm>
            <a:off x="2244436" y="6488668"/>
            <a:ext cx="5153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>
                <a:solidFill>
                  <a:srgbClr val="FFFFCC"/>
                </a:solidFill>
              </a:rPr>
              <a:t>Правила за безопасно </a:t>
            </a:r>
            <a:r>
              <a:rPr lang="bg-BG" dirty="0" smtClean="0">
                <a:solidFill>
                  <a:srgbClr val="FFFFCC"/>
                </a:solidFill>
              </a:rPr>
              <a:t>използване </a:t>
            </a:r>
            <a:r>
              <a:rPr lang="bg-BG" dirty="0">
                <a:solidFill>
                  <a:srgbClr val="FFFFCC"/>
                </a:solidFill>
              </a:rPr>
              <a:t>на интернет</a:t>
            </a:r>
            <a:endParaRPr lang="en-GB" dirty="0">
              <a:solidFill>
                <a:srgbClr val="FFFFCC"/>
              </a:solidFill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="" xmlns:a16="http://schemas.microsoft.com/office/drawing/2014/main" id="{96762652-2970-4572-8862-EED8F255A161}"/>
              </a:ext>
            </a:extLst>
          </p:cNvPr>
          <p:cNvSpPr/>
          <p:nvPr/>
        </p:nvSpPr>
        <p:spPr>
          <a:xfrm>
            <a:off x="443348" y="2112818"/>
            <a:ext cx="734291" cy="775854"/>
          </a:xfrm>
          <a:prstGeom prst="triangle">
            <a:avLst/>
          </a:prstGeom>
          <a:solidFill>
            <a:srgbClr val="F9B02A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108000" rtlCol="0" anchor="b" anchorCtr="0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bg-BG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466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2">
            <a:extLst>
              <a:ext uri="{FF2B5EF4-FFF2-40B4-BE49-F238E27FC236}">
                <a16:creationId xmlns="" xmlns:a16="http://schemas.microsoft.com/office/drawing/2014/main" id="{7390CB20-48E4-40C3-85A0-B8348C3E81F0}"/>
              </a:ext>
            </a:extLst>
          </p:cNvPr>
          <p:cNvSpPr/>
          <p:nvPr/>
        </p:nvSpPr>
        <p:spPr>
          <a:xfrm>
            <a:off x="3603228" y="792235"/>
            <a:ext cx="5429935" cy="3835184"/>
          </a:xfrm>
          <a:prstGeom prst="cloudCallout">
            <a:avLst>
              <a:gd name="adj1" fmla="val -83324"/>
              <a:gd name="adj2" fmla="val 27413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dirty="0">
                <a:solidFill>
                  <a:schemeClr val="tx1"/>
                </a:solidFill>
              </a:rPr>
              <a:t>Няма да приемам покана за приятелство в интернет от непознати.</a:t>
            </a:r>
          </a:p>
          <a:p>
            <a:pPr algn="ctr"/>
            <a:endParaRPr lang="bg-BG" sz="2400" dirty="0">
              <a:solidFill>
                <a:schemeClr val="tx1"/>
              </a:solidFill>
            </a:endParaRPr>
          </a:p>
          <a:p>
            <a:pPr algn="ctr"/>
            <a:r>
              <a:rPr lang="bg-BG" sz="2400" dirty="0">
                <a:solidFill>
                  <a:schemeClr val="tx1"/>
                </a:solidFill>
              </a:rPr>
              <a:t>Никога няма да приемам да се срещам с някого, когото „</a:t>
            </a:r>
            <a:r>
              <a:rPr lang="bg-BG" sz="2400" dirty="0" smtClean="0">
                <a:solidFill>
                  <a:schemeClr val="tx1"/>
                </a:solidFill>
              </a:rPr>
              <a:t>познавам“ </a:t>
            </a:r>
            <a:r>
              <a:rPr lang="bg-BG" sz="2400" dirty="0">
                <a:solidFill>
                  <a:schemeClr val="tx1"/>
                </a:solidFill>
              </a:rPr>
              <a:t>от </a:t>
            </a:r>
            <a:r>
              <a:rPr lang="bg-BG" sz="2400" dirty="0" smtClean="0">
                <a:solidFill>
                  <a:schemeClr val="tx1"/>
                </a:solidFill>
              </a:rPr>
              <a:t>интернет</a:t>
            </a:r>
            <a:r>
              <a:rPr lang="bg-BG" sz="2400" dirty="0">
                <a:solidFill>
                  <a:schemeClr val="tx1"/>
                </a:solidFill>
              </a:rPr>
              <a:t>.</a:t>
            </a:r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7" name="Picture 4" descr="E:\it_3_klas\imageshudozhnik\Girl.png">
            <a:extLst>
              <a:ext uri="{FF2B5EF4-FFF2-40B4-BE49-F238E27FC236}">
                <a16:creationId xmlns="" xmlns:a16="http://schemas.microsoft.com/office/drawing/2014/main" id="{53EFE928-834E-4007-9D36-49E3912DC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1772816"/>
            <a:ext cx="3199093" cy="474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8DD1D5F-16AB-4B28-A472-60717ACEFA97}"/>
              </a:ext>
            </a:extLst>
          </p:cNvPr>
          <p:cNvSpPr/>
          <p:nvPr/>
        </p:nvSpPr>
        <p:spPr>
          <a:xfrm>
            <a:off x="2244436" y="6488668"/>
            <a:ext cx="5153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>
                <a:solidFill>
                  <a:srgbClr val="FFFFCC"/>
                </a:solidFill>
              </a:rPr>
              <a:t>Правила за безопасно </a:t>
            </a:r>
            <a:r>
              <a:rPr lang="bg-BG" dirty="0" smtClean="0">
                <a:solidFill>
                  <a:srgbClr val="FFFFCC"/>
                </a:solidFill>
              </a:rPr>
              <a:t>използване </a:t>
            </a:r>
            <a:r>
              <a:rPr lang="bg-BG" dirty="0">
                <a:solidFill>
                  <a:srgbClr val="FFFFCC"/>
                </a:solidFill>
              </a:rPr>
              <a:t>на интернет</a:t>
            </a:r>
            <a:endParaRPr lang="en-GB" dirty="0">
              <a:solidFill>
                <a:srgbClr val="FFFFCC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2EB792AC-4DBE-4122-8142-FE3E4AFE5005}"/>
              </a:ext>
            </a:extLst>
          </p:cNvPr>
          <p:cNvGrpSpPr/>
          <p:nvPr/>
        </p:nvGrpSpPr>
        <p:grpSpPr>
          <a:xfrm>
            <a:off x="7398328" y="6359237"/>
            <a:ext cx="595746" cy="526473"/>
            <a:chOff x="7398328" y="6345382"/>
            <a:chExt cx="595746" cy="526473"/>
          </a:xfrm>
        </p:grpSpPr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C6D1E675-CF8A-49A8-80EA-6F0ADF527292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="" xmlns:a16="http://schemas.microsoft.com/office/drawing/2014/main" id="{B3EF8C24-E722-4B51-94D0-FB20D70CEA5B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2B36B85B-B1B6-4399-A6A4-4880C2180C19}"/>
              </a:ext>
            </a:extLst>
          </p:cNvPr>
          <p:cNvGrpSpPr/>
          <p:nvPr/>
        </p:nvGrpSpPr>
        <p:grpSpPr>
          <a:xfrm rot="10800000">
            <a:off x="1066801" y="6359237"/>
            <a:ext cx="595746" cy="526473"/>
            <a:chOff x="7398328" y="6345382"/>
            <a:chExt cx="595746" cy="526473"/>
          </a:xfrm>
        </p:grpSpPr>
        <p:sp>
          <p:nvSpPr>
            <p:cNvPr id="14" name="Oval 13">
              <a:extLst>
                <a:ext uri="{FF2B5EF4-FFF2-40B4-BE49-F238E27FC236}">
                  <a16:creationId xmlns="" xmlns:a16="http://schemas.microsoft.com/office/drawing/2014/main" id="{15C521D3-F65E-476B-B103-9FC787A961C1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" name="Arrow: Right 14">
              <a:extLst>
                <a:ext uri="{FF2B5EF4-FFF2-40B4-BE49-F238E27FC236}">
                  <a16:creationId xmlns="" xmlns:a16="http://schemas.microsoft.com/office/drawing/2014/main" id="{B350B053-D8E2-40E5-A62D-9C5B61266CAD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6" name="Rectangle 15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8C1DB9FB-2A7A-432C-942D-CC16D92E7ADE}"/>
              </a:ext>
            </a:extLst>
          </p:cNvPr>
          <p:cNvSpPr/>
          <p:nvPr/>
        </p:nvSpPr>
        <p:spPr>
          <a:xfrm>
            <a:off x="7398327" y="6359237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7" name="Rectangle 16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A01ECD98-746D-4D63-ACC8-306B1530E95D}"/>
              </a:ext>
            </a:extLst>
          </p:cNvPr>
          <p:cNvSpPr/>
          <p:nvPr/>
        </p:nvSpPr>
        <p:spPr>
          <a:xfrm>
            <a:off x="1046020" y="6373092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9" name="Isosceles Triangle 18">
            <a:extLst>
              <a:ext uri="{FF2B5EF4-FFF2-40B4-BE49-F238E27FC236}">
                <a16:creationId xmlns="" xmlns:a16="http://schemas.microsoft.com/office/drawing/2014/main" id="{E06C0A78-2C0E-4FA3-80D0-54232CFA263B}"/>
              </a:ext>
            </a:extLst>
          </p:cNvPr>
          <p:cNvSpPr/>
          <p:nvPr/>
        </p:nvSpPr>
        <p:spPr>
          <a:xfrm>
            <a:off x="7883236" y="1219200"/>
            <a:ext cx="734291" cy="775854"/>
          </a:xfrm>
          <a:prstGeom prst="triangle">
            <a:avLst/>
          </a:prstGeom>
          <a:solidFill>
            <a:srgbClr val="F9B02A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108000" rtlCol="0" anchor="b" anchorCtr="0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bg-BG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839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2">
            <a:extLst>
              <a:ext uri="{FF2B5EF4-FFF2-40B4-BE49-F238E27FC236}">
                <a16:creationId xmlns="" xmlns:a16="http://schemas.microsoft.com/office/drawing/2014/main" id="{7390CB20-48E4-40C3-85A0-B8348C3E81F0}"/>
              </a:ext>
            </a:extLst>
          </p:cNvPr>
          <p:cNvSpPr/>
          <p:nvPr/>
        </p:nvSpPr>
        <p:spPr>
          <a:xfrm>
            <a:off x="541374" y="1072778"/>
            <a:ext cx="5256584" cy="3835184"/>
          </a:xfrm>
          <a:prstGeom prst="cloudCallout">
            <a:avLst>
              <a:gd name="adj1" fmla="val 87467"/>
              <a:gd name="adj2" fmla="val 30303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dirty="0">
                <a:solidFill>
                  <a:schemeClr val="tx1"/>
                </a:solidFill>
              </a:rPr>
              <a:t>Никога няма да изпращам моя снимка или каквото и да било, без първо да се посъветвам с родителите с</a:t>
            </a:r>
            <a:r>
              <a:rPr lang="bg-BG" sz="2400" dirty="0" smtClean="0">
                <a:solidFill>
                  <a:schemeClr val="tx1"/>
                </a:solidFill>
              </a:rPr>
              <a:t>и</a:t>
            </a:r>
            <a:r>
              <a:rPr lang="bg-BG" sz="2400" dirty="0">
                <a:solidFill>
                  <a:schemeClr val="tx1"/>
                </a:solidFill>
              </a:rPr>
              <a:t>.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6" name="Picture 3" descr="E:\it_3_klas\imageshudozhnik\Boy.png">
            <a:extLst>
              <a:ext uri="{FF2B5EF4-FFF2-40B4-BE49-F238E27FC236}">
                <a16:creationId xmlns="" xmlns:a16="http://schemas.microsoft.com/office/drawing/2014/main" id="{828F86CC-7F6D-40EC-BFA9-AF54DE16E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461097"/>
            <a:ext cx="2732057" cy="4396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3B4166C9-24F5-41F6-BA82-765FFCC1F6A3}"/>
              </a:ext>
            </a:extLst>
          </p:cNvPr>
          <p:cNvGrpSpPr/>
          <p:nvPr/>
        </p:nvGrpSpPr>
        <p:grpSpPr>
          <a:xfrm>
            <a:off x="7398328" y="6359237"/>
            <a:ext cx="595746" cy="526473"/>
            <a:chOff x="7398328" y="6345382"/>
            <a:chExt cx="595746" cy="526473"/>
          </a:xfrm>
        </p:grpSpPr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E5B80D46-8219-45D9-A337-B11BFA44D431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Arrow: Right 8">
              <a:extLst>
                <a:ext uri="{FF2B5EF4-FFF2-40B4-BE49-F238E27FC236}">
                  <a16:creationId xmlns="" xmlns:a16="http://schemas.microsoft.com/office/drawing/2014/main" id="{BBDB13BA-DBAA-4B0C-AED5-6D03DE43F03C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28FC38A8-B5DD-4A61-A3EB-00F44E840AD3}"/>
              </a:ext>
            </a:extLst>
          </p:cNvPr>
          <p:cNvGrpSpPr/>
          <p:nvPr/>
        </p:nvGrpSpPr>
        <p:grpSpPr>
          <a:xfrm rot="10800000">
            <a:off x="1066801" y="6359237"/>
            <a:ext cx="595746" cy="526473"/>
            <a:chOff x="7398328" y="6345382"/>
            <a:chExt cx="595746" cy="526473"/>
          </a:xfrm>
        </p:grpSpPr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9AF8F1C6-098C-449D-9E2A-8E3986E65661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="" xmlns:a16="http://schemas.microsoft.com/office/drawing/2014/main" id="{A335CB50-15E5-418F-81CB-48B671384874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3" name="Rectangle 12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A826F750-AFD1-4DD8-94E8-2E33892FD3D8}"/>
              </a:ext>
            </a:extLst>
          </p:cNvPr>
          <p:cNvSpPr/>
          <p:nvPr/>
        </p:nvSpPr>
        <p:spPr>
          <a:xfrm>
            <a:off x="7398327" y="6359237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Rectangle 13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86F1F940-A895-43DB-B20C-443C047B94C6}"/>
              </a:ext>
            </a:extLst>
          </p:cNvPr>
          <p:cNvSpPr/>
          <p:nvPr/>
        </p:nvSpPr>
        <p:spPr>
          <a:xfrm>
            <a:off x="1046020" y="6373092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54CD688D-54BF-4CE3-909B-C8C7F5402CAF}"/>
              </a:ext>
            </a:extLst>
          </p:cNvPr>
          <p:cNvSpPr/>
          <p:nvPr/>
        </p:nvSpPr>
        <p:spPr>
          <a:xfrm>
            <a:off x="2244436" y="6488668"/>
            <a:ext cx="5153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>
                <a:solidFill>
                  <a:srgbClr val="FFFFCC"/>
                </a:solidFill>
              </a:rPr>
              <a:t>Правила за безопасно </a:t>
            </a:r>
            <a:r>
              <a:rPr lang="bg-BG" dirty="0" smtClean="0">
                <a:solidFill>
                  <a:srgbClr val="FFFFCC"/>
                </a:solidFill>
              </a:rPr>
              <a:t>използване </a:t>
            </a:r>
            <a:r>
              <a:rPr lang="bg-BG" dirty="0">
                <a:solidFill>
                  <a:srgbClr val="FFFFCC"/>
                </a:solidFill>
              </a:rPr>
              <a:t>на интернет</a:t>
            </a:r>
            <a:endParaRPr lang="en-GB" dirty="0">
              <a:solidFill>
                <a:srgbClr val="FFFFCC"/>
              </a:solidFill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="" xmlns:a16="http://schemas.microsoft.com/office/drawing/2014/main" id="{E96ED2FC-6F2B-4C3E-9125-82C7C4924FF6}"/>
              </a:ext>
            </a:extLst>
          </p:cNvPr>
          <p:cNvSpPr/>
          <p:nvPr/>
        </p:nvSpPr>
        <p:spPr>
          <a:xfrm>
            <a:off x="810493" y="2602443"/>
            <a:ext cx="734291" cy="775854"/>
          </a:xfrm>
          <a:prstGeom prst="triangle">
            <a:avLst/>
          </a:prstGeom>
          <a:solidFill>
            <a:srgbClr val="F9B02A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108000" rtlCol="0" anchor="b" anchorCtr="0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bg-BG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265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2">
            <a:extLst>
              <a:ext uri="{FF2B5EF4-FFF2-40B4-BE49-F238E27FC236}">
                <a16:creationId xmlns="" xmlns:a16="http://schemas.microsoft.com/office/drawing/2014/main" id="{7390CB20-48E4-40C3-85A0-B8348C3E81F0}"/>
              </a:ext>
            </a:extLst>
          </p:cNvPr>
          <p:cNvSpPr/>
          <p:nvPr/>
        </p:nvSpPr>
        <p:spPr>
          <a:xfrm>
            <a:off x="3338946" y="792235"/>
            <a:ext cx="5694218" cy="3835184"/>
          </a:xfrm>
          <a:prstGeom prst="cloudCallout">
            <a:avLst>
              <a:gd name="adj1" fmla="val -83324"/>
              <a:gd name="adj2" fmla="val 27413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bg-BG" sz="2400" dirty="0">
                <a:solidFill>
                  <a:schemeClr val="tx1"/>
                </a:solidFill>
              </a:rPr>
              <a:t>Няма да </a:t>
            </a:r>
            <a:r>
              <a:rPr lang="ru-RU" sz="2400" dirty="0">
                <a:solidFill>
                  <a:schemeClr val="tx1"/>
                </a:solidFill>
              </a:rPr>
              <a:t>отговарям на </a:t>
            </a:r>
            <a:r>
              <a:rPr lang="ru-RU" sz="2400" dirty="0" smtClean="0">
                <a:solidFill>
                  <a:schemeClr val="tx1"/>
                </a:solidFill>
              </a:rPr>
              <a:t>съобщения</a:t>
            </a:r>
            <a:r>
              <a:rPr lang="ru-RU" sz="2400" dirty="0">
                <a:solidFill>
                  <a:schemeClr val="tx1"/>
                </a:solidFill>
              </a:rPr>
              <a:t>, които са обидни или ме </a:t>
            </a:r>
            <a:r>
              <a:rPr lang="ru-RU" sz="2400" dirty="0" smtClean="0">
                <a:solidFill>
                  <a:schemeClr val="tx1"/>
                </a:solidFill>
              </a:rPr>
              <a:t>смущават по </a:t>
            </a:r>
            <a:r>
              <a:rPr lang="ru-RU" sz="2400" dirty="0">
                <a:solidFill>
                  <a:schemeClr val="tx1"/>
                </a:solidFill>
              </a:rPr>
              <a:t>някакъв </a:t>
            </a:r>
            <a:r>
              <a:rPr lang="ru-RU" sz="2400" dirty="0" smtClean="0">
                <a:solidFill>
                  <a:schemeClr val="tx1"/>
                </a:solidFill>
              </a:rPr>
              <a:t>начин. </a:t>
            </a:r>
            <a:endParaRPr lang="ru-RU" sz="2400" dirty="0">
              <a:solidFill>
                <a:schemeClr val="tx1"/>
              </a:solidFill>
            </a:endParaRPr>
          </a:p>
          <a:p>
            <a:pPr algn="ctr"/>
            <a:endParaRPr lang="ru-RU" sz="2400" dirty="0">
              <a:solidFill>
                <a:schemeClr val="tx1"/>
              </a:solidFill>
            </a:endParaRPr>
          </a:p>
          <a:p>
            <a:pPr algn="ctr"/>
            <a:r>
              <a:rPr lang="ru-RU" sz="2400" dirty="0">
                <a:solidFill>
                  <a:schemeClr val="tx1"/>
                </a:solidFill>
              </a:rPr>
              <a:t>Ако получа подобно съобщение, </a:t>
            </a:r>
            <a:r>
              <a:rPr lang="ru-RU" sz="2400" dirty="0" smtClean="0">
                <a:solidFill>
                  <a:schemeClr val="tx1"/>
                </a:solidFill>
              </a:rPr>
              <a:t>веднага ще </a:t>
            </a:r>
            <a:r>
              <a:rPr lang="ru-RU" sz="2400" dirty="0">
                <a:solidFill>
                  <a:schemeClr val="tx1"/>
                </a:solidFill>
              </a:rPr>
              <a:t>кажа </a:t>
            </a:r>
            <a:r>
              <a:rPr lang="ru-RU" sz="2400" dirty="0" smtClean="0">
                <a:solidFill>
                  <a:schemeClr val="tx1"/>
                </a:solidFill>
              </a:rPr>
              <a:t>на </a:t>
            </a:r>
            <a:r>
              <a:rPr lang="ru-RU" sz="2400" dirty="0">
                <a:solidFill>
                  <a:schemeClr val="tx1"/>
                </a:solidFill>
              </a:rPr>
              <a:t>родителите </a:t>
            </a:r>
            <a:r>
              <a:rPr lang="ru-RU" sz="2400" dirty="0" smtClean="0">
                <a:solidFill>
                  <a:schemeClr val="tx1"/>
                </a:solidFill>
              </a:rPr>
              <a:t>си.</a:t>
            </a:r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7" name="Picture 4" descr="E:\it_3_klas\imageshudozhnik\Girl.png">
            <a:extLst>
              <a:ext uri="{FF2B5EF4-FFF2-40B4-BE49-F238E27FC236}">
                <a16:creationId xmlns="" xmlns:a16="http://schemas.microsoft.com/office/drawing/2014/main" id="{53EFE928-834E-4007-9D36-49E3912DC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1772816"/>
            <a:ext cx="3199093" cy="474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21331DAE-492C-4A6C-A9CC-7330B5540DAC}"/>
              </a:ext>
            </a:extLst>
          </p:cNvPr>
          <p:cNvGrpSpPr/>
          <p:nvPr/>
        </p:nvGrpSpPr>
        <p:grpSpPr>
          <a:xfrm>
            <a:off x="7398328" y="6359237"/>
            <a:ext cx="595746" cy="526473"/>
            <a:chOff x="7398328" y="6345382"/>
            <a:chExt cx="595746" cy="526473"/>
          </a:xfrm>
        </p:grpSpPr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B03B16E9-DFB1-4AD4-9C28-555DEDC56075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Arrow: Right 8">
              <a:extLst>
                <a:ext uri="{FF2B5EF4-FFF2-40B4-BE49-F238E27FC236}">
                  <a16:creationId xmlns="" xmlns:a16="http://schemas.microsoft.com/office/drawing/2014/main" id="{9DD9164C-0128-4409-80AA-767BA9AD3685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05C78FBF-5F72-4A30-B75C-5A696E8FC0A5}"/>
              </a:ext>
            </a:extLst>
          </p:cNvPr>
          <p:cNvGrpSpPr/>
          <p:nvPr/>
        </p:nvGrpSpPr>
        <p:grpSpPr>
          <a:xfrm rot="10800000">
            <a:off x="1066801" y="6359237"/>
            <a:ext cx="595746" cy="526473"/>
            <a:chOff x="7398328" y="6345382"/>
            <a:chExt cx="595746" cy="526473"/>
          </a:xfrm>
        </p:grpSpPr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2C4AA20C-B7BB-4B5E-94F6-62868F72E2C6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="" xmlns:a16="http://schemas.microsoft.com/office/drawing/2014/main" id="{EEFF3176-B857-4F95-A4BC-8CF85959C86A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3" name="Rectangle 12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3190A932-70E3-4D6D-88D5-23F4CB69D869}"/>
              </a:ext>
            </a:extLst>
          </p:cNvPr>
          <p:cNvSpPr/>
          <p:nvPr/>
        </p:nvSpPr>
        <p:spPr>
          <a:xfrm>
            <a:off x="7398327" y="6359237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Rectangle 13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A8AD3A42-DDA2-4595-8055-735489762D58}"/>
              </a:ext>
            </a:extLst>
          </p:cNvPr>
          <p:cNvSpPr/>
          <p:nvPr/>
        </p:nvSpPr>
        <p:spPr>
          <a:xfrm>
            <a:off x="1046020" y="6373092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29DEA0F-4E4A-4D8D-9D98-2C544C347C36}"/>
              </a:ext>
            </a:extLst>
          </p:cNvPr>
          <p:cNvSpPr/>
          <p:nvPr/>
        </p:nvSpPr>
        <p:spPr>
          <a:xfrm>
            <a:off x="2244436" y="6488668"/>
            <a:ext cx="5153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>
                <a:solidFill>
                  <a:srgbClr val="FFFFCC"/>
                </a:solidFill>
              </a:rPr>
              <a:t>Правила за безопасно </a:t>
            </a:r>
            <a:r>
              <a:rPr lang="bg-BG" dirty="0" smtClean="0">
                <a:solidFill>
                  <a:srgbClr val="FFFFCC"/>
                </a:solidFill>
              </a:rPr>
              <a:t>използване </a:t>
            </a:r>
            <a:r>
              <a:rPr lang="bg-BG" dirty="0">
                <a:solidFill>
                  <a:srgbClr val="FFFFCC"/>
                </a:solidFill>
              </a:rPr>
              <a:t>на интернет</a:t>
            </a:r>
            <a:endParaRPr lang="en-GB" dirty="0">
              <a:solidFill>
                <a:srgbClr val="FFFFCC"/>
              </a:solidFill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="" xmlns:a16="http://schemas.microsoft.com/office/drawing/2014/main" id="{2FE91B63-A55E-4083-B4BA-DBF382676DF9}"/>
              </a:ext>
            </a:extLst>
          </p:cNvPr>
          <p:cNvSpPr/>
          <p:nvPr/>
        </p:nvSpPr>
        <p:spPr>
          <a:xfrm>
            <a:off x="7883236" y="1219200"/>
            <a:ext cx="734291" cy="775854"/>
          </a:xfrm>
          <a:prstGeom prst="triangle">
            <a:avLst/>
          </a:prstGeom>
          <a:solidFill>
            <a:srgbClr val="F9B02A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108000" rtlCol="0" anchor="b" anchorCtr="0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bg-BG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611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2">
            <a:extLst>
              <a:ext uri="{FF2B5EF4-FFF2-40B4-BE49-F238E27FC236}">
                <a16:creationId xmlns="" xmlns:a16="http://schemas.microsoft.com/office/drawing/2014/main" id="{7390CB20-48E4-40C3-85A0-B8348C3E81F0}"/>
              </a:ext>
            </a:extLst>
          </p:cNvPr>
          <p:cNvSpPr/>
          <p:nvPr/>
        </p:nvSpPr>
        <p:spPr>
          <a:xfrm>
            <a:off x="541374" y="1072778"/>
            <a:ext cx="6262874" cy="3249840"/>
          </a:xfrm>
          <a:prstGeom prst="cloudCallout">
            <a:avLst>
              <a:gd name="adj1" fmla="val 64018"/>
              <a:gd name="adj2" fmla="val 39813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chemeClr val="tx1"/>
                </a:solidFill>
              </a:rPr>
              <a:t>Заедно</a:t>
            </a:r>
            <a:r>
              <a:rPr lang="ru-RU" sz="2400" dirty="0">
                <a:solidFill>
                  <a:schemeClr val="tx1"/>
                </a:solidFill>
              </a:rPr>
              <a:t> с </a:t>
            </a:r>
            <a:r>
              <a:rPr lang="ru-RU" sz="2400" dirty="0" err="1">
                <a:solidFill>
                  <a:schemeClr val="tx1"/>
                </a:solidFill>
              </a:rPr>
              <a:t>родителите</a:t>
            </a:r>
            <a:r>
              <a:rPr lang="ru-RU" sz="2400" dirty="0">
                <a:solidFill>
                  <a:schemeClr val="tx1"/>
                </a:solidFill>
              </a:rPr>
              <a:t> ми </a:t>
            </a:r>
            <a:r>
              <a:rPr lang="ru-RU" sz="2400" dirty="0" err="1">
                <a:solidFill>
                  <a:schemeClr val="tx1"/>
                </a:solidFill>
              </a:rPr>
              <a:t>ще</a:t>
            </a:r>
            <a:r>
              <a:rPr lang="ru-RU" sz="2400" dirty="0">
                <a:solidFill>
                  <a:schemeClr val="tx1"/>
                </a:solidFill>
              </a:rPr>
              <a:t> установим правила за </a:t>
            </a:r>
            <a:r>
              <a:rPr lang="ru-RU" sz="2400" dirty="0" err="1">
                <a:solidFill>
                  <a:schemeClr val="tx1"/>
                </a:solidFill>
              </a:rPr>
              <a:t>влизане</a:t>
            </a:r>
            <a:r>
              <a:rPr lang="ru-RU" sz="2400" dirty="0">
                <a:solidFill>
                  <a:schemeClr val="tx1"/>
                </a:solidFill>
              </a:rPr>
              <a:t> в интернет. </a:t>
            </a:r>
          </a:p>
        </p:txBody>
      </p:sp>
      <p:pic>
        <p:nvPicPr>
          <p:cNvPr id="6" name="Picture 3" descr="E:\it_3_klas\imageshudozhnik\Boy.png">
            <a:extLst>
              <a:ext uri="{FF2B5EF4-FFF2-40B4-BE49-F238E27FC236}">
                <a16:creationId xmlns="" xmlns:a16="http://schemas.microsoft.com/office/drawing/2014/main" id="{828F86CC-7F6D-40EC-BFA9-AF54DE16E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461097"/>
            <a:ext cx="2732057" cy="4396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084069DC-9201-42FC-80D5-F648592F3626}"/>
              </a:ext>
            </a:extLst>
          </p:cNvPr>
          <p:cNvGrpSpPr/>
          <p:nvPr/>
        </p:nvGrpSpPr>
        <p:grpSpPr>
          <a:xfrm>
            <a:off x="7398328" y="6359237"/>
            <a:ext cx="595746" cy="526473"/>
            <a:chOff x="7398328" y="6345382"/>
            <a:chExt cx="595746" cy="526473"/>
          </a:xfrm>
        </p:grpSpPr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42F82963-969C-4ECB-BF63-4A71E7F16D3E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Arrow: Right 8">
              <a:extLst>
                <a:ext uri="{FF2B5EF4-FFF2-40B4-BE49-F238E27FC236}">
                  <a16:creationId xmlns="" xmlns:a16="http://schemas.microsoft.com/office/drawing/2014/main" id="{B0FB692F-6DF6-48CB-B96D-376FB499D0CE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0923754C-B326-4BE3-B1A7-34C842ABD6C2}"/>
              </a:ext>
            </a:extLst>
          </p:cNvPr>
          <p:cNvGrpSpPr/>
          <p:nvPr/>
        </p:nvGrpSpPr>
        <p:grpSpPr>
          <a:xfrm rot="10800000">
            <a:off x="1066801" y="6359237"/>
            <a:ext cx="595746" cy="526473"/>
            <a:chOff x="7398328" y="6345382"/>
            <a:chExt cx="595746" cy="526473"/>
          </a:xfrm>
        </p:grpSpPr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282DF4B9-B884-43B7-B8CE-A2A31E52FE7B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="" xmlns:a16="http://schemas.microsoft.com/office/drawing/2014/main" id="{D5775502-F6FF-47F1-AF42-35DC4AF57C7D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3" name="Rectangle 12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487C7E0D-6B80-4583-AF76-7C1DC223031E}"/>
              </a:ext>
            </a:extLst>
          </p:cNvPr>
          <p:cNvSpPr/>
          <p:nvPr/>
        </p:nvSpPr>
        <p:spPr>
          <a:xfrm>
            <a:off x="7398327" y="6359237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Rectangle 13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5548F454-E64D-430F-A6F4-FF68E8E61065}"/>
              </a:ext>
            </a:extLst>
          </p:cNvPr>
          <p:cNvSpPr/>
          <p:nvPr/>
        </p:nvSpPr>
        <p:spPr>
          <a:xfrm>
            <a:off x="1046020" y="6373092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FB8DE849-4B8E-410F-8F2D-B90D9C466E12}"/>
              </a:ext>
            </a:extLst>
          </p:cNvPr>
          <p:cNvSpPr/>
          <p:nvPr/>
        </p:nvSpPr>
        <p:spPr>
          <a:xfrm>
            <a:off x="2244436" y="6488668"/>
            <a:ext cx="5153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>
                <a:solidFill>
                  <a:srgbClr val="FFFFCC"/>
                </a:solidFill>
              </a:rPr>
              <a:t>Правила за безопасно </a:t>
            </a:r>
            <a:r>
              <a:rPr lang="bg-BG" dirty="0" smtClean="0">
                <a:solidFill>
                  <a:srgbClr val="FFFFCC"/>
                </a:solidFill>
              </a:rPr>
              <a:t>използване </a:t>
            </a:r>
            <a:r>
              <a:rPr lang="bg-BG" dirty="0">
                <a:solidFill>
                  <a:srgbClr val="FFFFCC"/>
                </a:solidFill>
              </a:rPr>
              <a:t>на интернет</a:t>
            </a:r>
            <a:endParaRPr lang="en-GB" dirty="0">
              <a:solidFill>
                <a:srgbClr val="FFFFCC"/>
              </a:solidFill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="" xmlns:a16="http://schemas.microsoft.com/office/drawing/2014/main" id="{28E95CF6-A8A1-4790-A2FD-51CA6A2409B1}"/>
              </a:ext>
            </a:extLst>
          </p:cNvPr>
          <p:cNvSpPr/>
          <p:nvPr/>
        </p:nvSpPr>
        <p:spPr>
          <a:xfrm>
            <a:off x="962894" y="2309771"/>
            <a:ext cx="734291" cy="775854"/>
          </a:xfrm>
          <a:prstGeom prst="triangle">
            <a:avLst/>
          </a:prstGeom>
          <a:solidFill>
            <a:srgbClr val="F9B02A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108000" rtlCol="0" anchor="b" anchorCtr="0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bg-BG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034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2">
            <a:extLst>
              <a:ext uri="{FF2B5EF4-FFF2-40B4-BE49-F238E27FC236}">
                <a16:creationId xmlns="" xmlns:a16="http://schemas.microsoft.com/office/drawing/2014/main" id="{7390CB20-48E4-40C3-85A0-B8348C3E81F0}"/>
              </a:ext>
            </a:extLst>
          </p:cNvPr>
          <p:cNvSpPr/>
          <p:nvPr/>
        </p:nvSpPr>
        <p:spPr>
          <a:xfrm>
            <a:off x="3603228" y="792235"/>
            <a:ext cx="5429935" cy="3835184"/>
          </a:xfrm>
          <a:prstGeom prst="cloudCallout">
            <a:avLst>
              <a:gd name="adj1" fmla="val -83324"/>
              <a:gd name="adj2" fmla="val 27413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Заедно ще </a:t>
            </a:r>
            <a:r>
              <a:rPr lang="ru-RU" sz="2400" dirty="0">
                <a:solidFill>
                  <a:schemeClr val="tx1"/>
                </a:solidFill>
              </a:rPr>
              <a:t>определим часовете, в които мога да влизам в интернет, времето, </a:t>
            </a:r>
            <a:r>
              <a:rPr lang="ru-RU" sz="2400" dirty="0" smtClean="0">
                <a:solidFill>
                  <a:schemeClr val="tx1"/>
                </a:solidFill>
              </a:rPr>
              <a:t>през което </a:t>
            </a:r>
            <a:r>
              <a:rPr lang="ru-RU" sz="2400" dirty="0">
                <a:solidFill>
                  <a:schemeClr val="tx1"/>
                </a:solidFill>
              </a:rPr>
              <a:t>мога да бъда </a:t>
            </a:r>
            <a:r>
              <a:rPr lang="ru-RU" sz="2400" dirty="0" smtClean="0">
                <a:solidFill>
                  <a:schemeClr val="tx1"/>
                </a:solidFill>
              </a:rPr>
              <a:t>онлайн, </a:t>
            </a:r>
            <a:r>
              <a:rPr lang="ru-RU" sz="2400" dirty="0">
                <a:solidFill>
                  <a:schemeClr val="tx1"/>
                </a:solidFill>
              </a:rPr>
              <a:t>и кои уебадреси ще посещавам. </a:t>
            </a:r>
          </a:p>
        </p:txBody>
      </p:sp>
      <p:pic>
        <p:nvPicPr>
          <p:cNvPr id="7" name="Picture 4" descr="E:\it_3_klas\imageshudozhnik\Girl.png">
            <a:extLst>
              <a:ext uri="{FF2B5EF4-FFF2-40B4-BE49-F238E27FC236}">
                <a16:creationId xmlns="" xmlns:a16="http://schemas.microsoft.com/office/drawing/2014/main" id="{53EFE928-834E-4007-9D36-49E3912DC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1772816"/>
            <a:ext cx="3199093" cy="474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37E83E77-F448-4C62-BBA1-5B5840E8B61B}"/>
              </a:ext>
            </a:extLst>
          </p:cNvPr>
          <p:cNvGrpSpPr/>
          <p:nvPr/>
        </p:nvGrpSpPr>
        <p:grpSpPr>
          <a:xfrm>
            <a:off x="7398328" y="6359237"/>
            <a:ext cx="595746" cy="526473"/>
            <a:chOff x="7398328" y="6345382"/>
            <a:chExt cx="595746" cy="526473"/>
          </a:xfrm>
        </p:grpSpPr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26AA3BC0-6742-45B8-961C-21D4533AB485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Arrow: Right 8">
              <a:extLst>
                <a:ext uri="{FF2B5EF4-FFF2-40B4-BE49-F238E27FC236}">
                  <a16:creationId xmlns="" xmlns:a16="http://schemas.microsoft.com/office/drawing/2014/main" id="{4D5EAB2E-DA38-4A03-B4D0-07F3D4C29D9C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C69E03AC-63F5-4D3F-AF53-AE237ECC7D05}"/>
              </a:ext>
            </a:extLst>
          </p:cNvPr>
          <p:cNvGrpSpPr/>
          <p:nvPr/>
        </p:nvGrpSpPr>
        <p:grpSpPr>
          <a:xfrm rot="10800000">
            <a:off x="1066801" y="6359237"/>
            <a:ext cx="595746" cy="526473"/>
            <a:chOff x="7398328" y="6345382"/>
            <a:chExt cx="595746" cy="526473"/>
          </a:xfrm>
        </p:grpSpPr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A6E544E3-17D1-4761-94CF-EA222B4510D8}"/>
                </a:ext>
              </a:extLst>
            </p:cNvPr>
            <p:cNvSpPr/>
            <p:nvPr/>
          </p:nvSpPr>
          <p:spPr>
            <a:xfrm>
              <a:off x="7398328" y="6345382"/>
              <a:ext cx="595746" cy="526473"/>
            </a:xfrm>
            <a:prstGeom prst="ellipse">
              <a:avLst/>
            </a:prstGeom>
            <a:solidFill>
              <a:srgbClr val="FFFF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="" xmlns:a16="http://schemas.microsoft.com/office/drawing/2014/main" id="{5D9A464F-3B53-4FEF-A8B0-F5B159C86F2A}"/>
                </a:ext>
              </a:extLst>
            </p:cNvPr>
            <p:cNvSpPr/>
            <p:nvPr/>
          </p:nvSpPr>
          <p:spPr>
            <a:xfrm>
              <a:off x="7550727" y="6419393"/>
              <a:ext cx="332509" cy="369332"/>
            </a:xfrm>
            <a:prstGeom prst="rightArrow">
              <a:avLst/>
            </a:prstGeom>
            <a:solidFill>
              <a:srgbClr val="308F3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3" name="Rectangle 12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06FA33EA-4E52-4F7D-A8A9-56254E5A7AD4}"/>
              </a:ext>
            </a:extLst>
          </p:cNvPr>
          <p:cNvSpPr/>
          <p:nvPr/>
        </p:nvSpPr>
        <p:spPr>
          <a:xfrm>
            <a:off x="7398327" y="6359237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Rectangle 13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84226154-5BB3-4602-8BB2-19F0234436DB}"/>
              </a:ext>
            </a:extLst>
          </p:cNvPr>
          <p:cNvSpPr/>
          <p:nvPr/>
        </p:nvSpPr>
        <p:spPr>
          <a:xfrm>
            <a:off x="1046020" y="6373092"/>
            <a:ext cx="595747" cy="49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6" name="Isosceles Triangle 15">
            <a:extLst>
              <a:ext uri="{FF2B5EF4-FFF2-40B4-BE49-F238E27FC236}">
                <a16:creationId xmlns="" xmlns:a16="http://schemas.microsoft.com/office/drawing/2014/main" id="{CBB5CE59-21AD-4979-8E8A-004F16064C56}"/>
              </a:ext>
            </a:extLst>
          </p:cNvPr>
          <p:cNvSpPr/>
          <p:nvPr/>
        </p:nvSpPr>
        <p:spPr>
          <a:xfrm>
            <a:off x="7883236" y="1219200"/>
            <a:ext cx="734291" cy="775854"/>
          </a:xfrm>
          <a:prstGeom prst="triangle">
            <a:avLst/>
          </a:prstGeom>
          <a:solidFill>
            <a:srgbClr val="F9B02A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108000" rtlCol="0" anchor="b" anchorCtr="0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bg-BG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91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</TotalTime>
  <Words>374</Words>
  <Application>Microsoft Office PowerPoint</Application>
  <PresentationFormat>On-screen Show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Даниела Тупарова</dc:creator>
  <cp:lastModifiedBy>ghjgfhjcgjcg</cp:lastModifiedBy>
  <cp:revision>29</cp:revision>
  <dcterms:created xsi:type="dcterms:W3CDTF">2018-03-07T21:29:36Z</dcterms:created>
  <dcterms:modified xsi:type="dcterms:W3CDTF">2019-11-22T06:12:01Z</dcterms:modified>
</cp:coreProperties>
</file>