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73" r:id="rId5"/>
    <p:sldId id="258" r:id="rId6"/>
    <p:sldId id="274" r:id="rId7"/>
    <p:sldId id="259" r:id="rId8"/>
    <p:sldId id="260" r:id="rId9"/>
    <p:sldId id="262" r:id="rId10"/>
    <p:sldId id="264" r:id="rId11"/>
    <p:sldId id="263" r:id="rId12"/>
    <p:sldId id="265" r:id="rId13"/>
    <p:sldId id="266" r:id="rId14"/>
    <p:sldId id="267" r:id="rId15"/>
    <p:sldId id="268" r:id="rId16"/>
    <p:sldId id="269" r:id="rId17"/>
    <p:sldId id="271" r:id="rId18"/>
    <p:sldId id="270" r:id="rId19"/>
    <p:sldId id="272" r:id="rId20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8787C4-A9EC-457D-8228-FAF211EFDAE3}" type="datetimeFigureOut">
              <a:rPr lang="bg-BG" smtClean="0"/>
              <a:t>27.10.2015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94F1BE-EEAE-4B89-BDE9-2EFA5DE2967D}" type="slidenum">
              <a:rPr lang="bg-BG" smtClean="0"/>
              <a:t>‹#›</a:t>
            </a:fld>
            <a:endParaRPr lang="bg-B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Изображения в </a:t>
            </a:r>
            <a:r>
              <a:rPr lang="en-US" dirty="0" smtClean="0"/>
              <a:t>HTML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0909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4.АТРИБУТИ НА ТАГА ЗА ИЗОБРАЖЕНИЕ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 smtClean="0"/>
              <a:t>в</a:t>
            </a:r>
            <a:r>
              <a:rPr lang="ru-RU" dirty="0" smtClean="0"/>
              <a:t>)  </a:t>
            </a:r>
            <a:r>
              <a:rPr lang="ru-RU" b="1" dirty="0" err="1" smtClean="0"/>
              <a:t>alt</a:t>
            </a:r>
            <a:r>
              <a:rPr lang="ru-RU" dirty="0" smtClean="0"/>
              <a:t> - </a:t>
            </a:r>
            <a:r>
              <a:rPr lang="ru-RU" dirty="0" err="1" smtClean="0"/>
              <a:t>задава</a:t>
            </a:r>
            <a:r>
              <a:rPr lang="ru-RU" dirty="0" smtClean="0"/>
              <a:t> </a:t>
            </a:r>
            <a:r>
              <a:rPr lang="ru-RU" dirty="0" err="1" smtClean="0"/>
              <a:t>алтернативно</a:t>
            </a:r>
            <a:r>
              <a:rPr lang="ru-RU" dirty="0" smtClean="0"/>
              <a:t> название на </a:t>
            </a:r>
            <a:r>
              <a:rPr lang="ru-RU" dirty="0" err="1" smtClean="0"/>
              <a:t>изображението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&lt;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img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src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=“snimka.gif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" 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alt="</a:t>
            </a:r>
            <a:r>
              <a:rPr lang="bg-BG" b="1" dirty="0">
                <a:solidFill>
                  <a:srgbClr val="000000"/>
                </a:solidFill>
                <a:latin typeface="Arial"/>
              </a:rPr>
              <a:t>Описание на изображението" 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/&gt;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 </a:t>
            </a:r>
            <a:endParaRPr lang="bg-BG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058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4.АТРИБУТИ НА ТАГА ЗА ИЗОБРАЖЕНИЕ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г</a:t>
            </a:r>
            <a:r>
              <a:rPr lang="ru-RU" dirty="0" smtClean="0"/>
              <a:t>) </a:t>
            </a:r>
            <a:r>
              <a:rPr lang="ru-RU" b="1" dirty="0" err="1" smtClean="0"/>
              <a:t>border</a:t>
            </a:r>
            <a:r>
              <a:rPr lang="ru-RU" dirty="0" smtClean="0"/>
              <a:t> - </a:t>
            </a:r>
            <a:r>
              <a:rPr lang="ru-RU" dirty="0" err="1" smtClean="0"/>
              <a:t>задава</a:t>
            </a:r>
            <a:r>
              <a:rPr lang="ru-RU" dirty="0" smtClean="0"/>
              <a:t> </a:t>
            </a:r>
            <a:r>
              <a:rPr lang="ru-RU" dirty="0"/>
              <a:t>рамка около </a:t>
            </a:r>
            <a:r>
              <a:rPr lang="ru-RU" dirty="0" err="1"/>
              <a:t>изображението</a:t>
            </a:r>
            <a:r>
              <a:rPr lang="ru-RU" dirty="0"/>
              <a:t> в </a:t>
            </a:r>
            <a:r>
              <a:rPr lang="ru-RU" dirty="0" smtClean="0"/>
              <a:t>пиксели</a:t>
            </a:r>
            <a:r>
              <a:rPr lang="ru-RU" dirty="0"/>
              <a:t> 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b="1" dirty="0"/>
              <a:t>&lt;</a:t>
            </a:r>
            <a:r>
              <a:rPr lang="en-US" b="1" dirty="0" err="1"/>
              <a:t>img</a:t>
            </a:r>
            <a:r>
              <a:rPr lang="en-US" b="1" dirty="0"/>
              <a:t> </a:t>
            </a:r>
            <a:r>
              <a:rPr lang="en-US" b="1" dirty="0" err="1"/>
              <a:t>src</a:t>
            </a:r>
            <a:r>
              <a:rPr lang="en-US" b="1" dirty="0" smtClean="0"/>
              <a:t>="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snimka</a:t>
            </a:r>
            <a:r>
              <a:rPr lang="en-US" b="1" dirty="0" smtClean="0"/>
              <a:t>.gif</a:t>
            </a:r>
            <a:r>
              <a:rPr lang="en-US" b="1" dirty="0"/>
              <a:t>" border="8" /&gt;</a:t>
            </a:r>
            <a:r>
              <a:rPr lang="en-US" dirty="0"/>
              <a:t> 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2671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5.ПОДРАВНЯВАНЕ </a:t>
            </a:r>
            <a:r>
              <a:rPr lang="ru-RU" dirty="0"/>
              <a:t>НА ИЗОБРАЖЕНИЕ СПРЯМО ТЕКСТ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А) атрибута </a:t>
            </a:r>
            <a:r>
              <a:rPr lang="ru-RU" b="1" dirty="0" err="1"/>
              <a:t>align</a:t>
            </a:r>
            <a:r>
              <a:rPr lang="ru-RU" dirty="0"/>
              <a:t>, </a:t>
            </a:r>
            <a:r>
              <a:rPr lang="ru-RU" dirty="0" err="1"/>
              <a:t>който</a:t>
            </a:r>
            <a:r>
              <a:rPr lang="ru-RU" dirty="0"/>
              <a:t> </a:t>
            </a:r>
            <a:r>
              <a:rPr lang="ru-RU" dirty="0" err="1"/>
              <a:t>трябва</a:t>
            </a:r>
            <a:r>
              <a:rPr lang="ru-RU" dirty="0"/>
              <a:t> да се </a:t>
            </a:r>
            <a:r>
              <a:rPr lang="ru-RU" dirty="0" err="1"/>
              <a:t>вкара</a:t>
            </a:r>
            <a:r>
              <a:rPr lang="ru-RU" dirty="0"/>
              <a:t> в </a:t>
            </a:r>
            <a:r>
              <a:rPr lang="ru-RU" dirty="0" err="1"/>
              <a:t>тага</a:t>
            </a:r>
            <a:r>
              <a:rPr lang="ru-RU" dirty="0"/>
              <a:t> </a:t>
            </a:r>
            <a:r>
              <a:rPr lang="ru-RU" b="1" dirty="0" err="1"/>
              <a:t>img</a:t>
            </a:r>
            <a:r>
              <a:rPr lang="ru-RU" dirty="0"/>
              <a:t> и да </a:t>
            </a:r>
            <a:r>
              <a:rPr lang="ru-RU" dirty="0" err="1"/>
              <a:t>му</a:t>
            </a:r>
            <a:r>
              <a:rPr lang="ru-RU" dirty="0"/>
              <a:t> се </a:t>
            </a:r>
            <a:r>
              <a:rPr lang="ru-RU" dirty="0" err="1"/>
              <a:t>зададе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/>
              <a:t>стойност</a:t>
            </a:r>
            <a:r>
              <a:rPr lang="ru-RU" dirty="0"/>
              <a:t>. 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align</a:t>
            </a:r>
            <a:r>
              <a:rPr lang="bg-BG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=“left”</a:t>
            </a:r>
            <a:endParaRPr lang="bg-BG" dirty="0">
              <a:solidFill>
                <a:srgbClr val="000000"/>
              </a:solidFill>
              <a:latin typeface="Arial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align=“right” </a:t>
            </a:r>
            <a:endParaRPr lang="bg-BG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923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0" dirty="0" smtClean="0">
                <a:solidFill>
                  <a:srgbClr val="000000"/>
                </a:solidFill>
                <a:effectLst/>
                <a:latin typeface="Arial"/>
              </a:rPr>
              <a:t>&lt;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/>
              </a:rPr>
              <a:t>img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/>
              </a:rPr>
              <a:t>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/>
              </a:rPr>
              <a:t>src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/>
              </a:rPr>
              <a:t>=“snimka.gif" width="200" height="90" alt="</a:t>
            </a:r>
            <a:r>
              <a:rPr lang="bg-BG" b="1" i="0" dirty="0" smtClean="0">
                <a:solidFill>
                  <a:srgbClr val="000000"/>
                </a:solidFill>
                <a:effectLst/>
                <a:latin typeface="Arial"/>
              </a:rPr>
              <a:t>Описание на изображението" 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/>
              </a:rPr>
              <a:t>align="left" /&gt;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Arial"/>
              </a:rPr>
              <a:t> </a:t>
            </a:r>
            <a:endParaRPr lang="bg-BG" b="0" i="0" dirty="0" smtClean="0">
              <a:solidFill>
                <a:srgbClr val="000000"/>
              </a:solidFill>
              <a:effectLst/>
              <a:latin typeface="Arial"/>
            </a:endParaRPr>
          </a:p>
          <a:p>
            <a:pPr marL="0" indent="0">
              <a:buNone/>
            </a:pPr>
            <a:r>
              <a:rPr lang="ru-RU" dirty="0"/>
              <a:t>текст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r>
              <a:rPr lang="ru-RU" dirty="0" err="1"/>
              <a:t>текст</a:t>
            </a:r>
            <a:r>
              <a:rPr lang="ru-RU" dirty="0"/>
              <a:t> </a:t>
            </a:r>
            <a:endParaRPr lang="bg-BG" b="0" i="0" dirty="0" smtClean="0">
              <a:solidFill>
                <a:srgbClr val="000000"/>
              </a:solidFill>
              <a:effectLst/>
              <a:latin typeface="Arial"/>
            </a:endParaRPr>
          </a:p>
          <a:p>
            <a:r>
              <a:rPr lang="ru-RU" dirty="0" err="1" smtClean="0"/>
              <a:t>Изображението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е </a:t>
            </a:r>
            <a:r>
              <a:rPr lang="ru-RU" dirty="0" err="1" smtClean="0"/>
              <a:t>разположено</a:t>
            </a:r>
            <a:r>
              <a:rPr lang="ru-RU" dirty="0" smtClean="0"/>
              <a:t> в </a:t>
            </a:r>
            <a:r>
              <a:rPr lang="ru-RU" dirty="0" err="1" smtClean="0"/>
              <a:t>лявата</a:t>
            </a:r>
            <a:r>
              <a:rPr lang="ru-RU" dirty="0" smtClean="0"/>
              <a:t> част на </a:t>
            </a:r>
            <a:r>
              <a:rPr lang="ru-RU" dirty="0" err="1" smtClean="0"/>
              <a:t>страницата</a:t>
            </a:r>
            <a:r>
              <a:rPr lang="ru-RU" dirty="0" smtClean="0"/>
              <a:t>, а текста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го</a:t>
            </a:r>
            <a:r>
              <a:rPr lang="ru-RU" dirty="0" smtClean="0"/>
              <a:t> </a:t>
            </a:r>
            <a:r>
              <a:rPr lang="ru-RU" dirty="0" err="1" smtClean="0"/>
              <a:t>обтича</a:t>
            </a:r>
            <a:r>
              <a:rPr lang="ru-RU" dirty="0" smtClean="0"/>
              <a:t> </a:t>
            </a:r>
            <a:r>
              <a:rPr lang="ru-RU" dirty="0" err="1" smtClean="0"/>
              <a:t>отдясно</a:t>
            </a:r>
            <a:r>
              <a:rPr lang="ru-RU" dirty="0" smtClean="0"/>
              <a:t>:</a:t>
            </a:r>
            <a:endParaRPr lang="bg-B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149080"/>
            <a:ext cx="3895725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97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b="1" dirty="0" err="1"/>
              <a:t>align</a:t>
            </a:r>
            <a:r>
              <a:rPr lang="ru-RU" b="1" dirty="0"/>
              <a:t>="</a:t>
            </a:r>
            <a:r>
              <a:rPr lang="ru-RU" b="1" dirty="0" err="1" smtClean="0"/>
              <a:t>top</a:t>
            </a:r>
            <a:r>
              <a:rPr lang="en-US" b="1" dirty="0" smtClean="0"/>
              <a:t>”</a:t>
            </a:r>
            <a:r>
              <a:rPr lang="ru-RU" b="1" dirty="0" smtClean="0"/>
              <a:t> </a:t>
            </a:r>
            <a:r>
              <a:rPr lang="ru-RU" dirty="0" err="1"/>
              <a:t>първия</a:t>
            </a:r>
            <a:r>
              <a:rPr lang="ru-RU" dirty="0"/>
              <a:t> </a:t>
            </a:r>
            <a:r>
              <a:rPr lang="ru-RU" dirty="0" err="1"/>
              <a:t>ред</a:t>
            </a:r>
            <a:r>
              <a:rPr lang="ru-RU" dirty="0"/>
              <a:t> от текста се </a:t>
            </a:r>
            <a:r>
              <a:rPr lang="ru-RU" dirty="0" err="1"/>
              <a:t>показва</a:t>
            </a:r>
            <a:r>
              <a:rPr lang="ru-RU" dirty="0"/>
              <a:t> подравнен с </a:t>
            </a:r>
            <a:r>
              <a:rPr lang="ru-RU" dirty="0" err="1"/>
              <a:t>горната</a:t>
            </a:r>
            <a:r>
              <a:rPr lang="ru-RU" dirty="0"/>
              <a:t> част на </a:t>
            </a:r>
            <a:r>
              <a:rPr lang="ru-RU" dirty="0" err="1"/>
              <a:t>изображението</a:t>
            </a:r>
            <a:r>
              <a:rPr lang="ru-RU" dirty="0"/>
              <a:t>, а </a:t>
            </a:r>
            <a:r>
              <a:rPr lang="ru-RU" dirty="0" err="1"/>
              <a:t>останалата</a:t>
            </a:r>
            <a:r>
              <a:rPr lang="ru-RU" dirty="0"/>
              <a:t> част от текста - под </a:t>
            </a:r>
            <a:r>
              <a:rPr lang="ru-RU" dirty="0" err="1"/>
              <a:t>изображението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err="1"/>
              <a:t>align</a:t>
            </a:r>
            <a:r>
              <a:rPr lang="ru-RU" b="1" dirty="0"/>
              <a:t>="</a:t>
            </a:r>
            <a:r>
              <a:rPr lang="ru-RU" b="1" dirty="0" err="1"/>
              <a:t>middle</a:t>
            </a:r>
            <a:r>
              <a:rPr lang="ru-RU" b="1" dirty="0"/>
              <a:t>" </a:t>
            </a:r>
            <a:r>
              <a:rPr lang="ru-RU" dirty="0" err="1"/>
              <a:t>първия</a:t>
            </a:r>
            <a:r>
              <a:rPr lang="ru-RU" dirty="0"/>
              <a:t> </a:t>
            </a:r>
            <a:r>
              <a:rPr lang="ru-RU" dirty="0" err="1"/>
              <a:t>ред</a:t>
            </a:r>
            <a:r>
              <a:rPr lang="ru-RU" dirty="0"/>
              <a:t> от текста се </a:t>
            </a:r>
            <a:r>
              <a:rPr lang="ru-RU" dirty="0" err="1"/>
              <a:t>показва</a:t>
            </a:r>
            <a:r>
              <a:rPr lang="ru-RU" dirty="0"/>
              <a:t> в </a:t>
            </a:r>
            <a:r>
              <a:rPr lang="ru-RU" dirty="0" err="1"/>
              <a:t>средата</a:t>
            </a:r>
            <a:r>
              <a:rPr lang="ru-RU" dirty="0"/>
              <a:t> на </a:t>
            </a:r>
            <a:r>
              <a:rPr lang="ru-RU" dirty="0" err="1"/>
              <a:t>изображението</a:t>
            </a:r>
            <a:r>
              <a:rPr lang="ru-RU" dirty="0"/>
              <a:t>, а </a:t>
            </a:r>
            <a:r>
              <a:rPr lang="ru-RU" dirty="0" err="1"/>
              <a:t>останалата</a:t>
            </a:r>
            <a:r>
              <a:rPr lang="ru-RU" dirty="0"/>
              <a:t> част от текста - под </a:t>
            </a:r>
            <a:r>
              <a:rPr lang="ru-RU" dirty="0" err="1"/>
              <a:t>изображението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err="1"/>
              <a:t>align</a:t>
            </a:r>
            <a:r>
              <a:rPr lang="ru-RU" b="1" dirty="0"/>
              <a:t>="</a:t>
            </a:r>
            <a:r>
              <a:rPr lang="ru-RU" b="1" dirty="0" err="1"/>
              <a:t>bottom</a:t>
            </a:r>
            <a:r>
              <a:rPr lang="ru-RU" b="1" dirty="0"/>
              <a:t>" </a:t>
            </a:r>
            <a:r>
              <a:rPr lang="ru-RU" dirty="0" err="1"/>
              <a:t>ефекта</a:t>
            </a:r>
            <a:r>
              <a:rPr lang="ru-RU" dirty="0"/>
              <a:t> е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този</a:t>
            </a:r>
            <a:r>
              <a:rPr lang="ru-RU" dirty="0"/>
              <a:t> по </a:t>
            </a:r>
            <a:r>
              <a:rPr lang="ru-RU" dirty="0" err="1"/>
              <a:t>подразбиране</a:t>
            </a:r>
            <a:r>
              <a:rPr lang="ru-RU" dirty="0"/>
              <a:t> - текста </a:t>
            </a:r>
            <a:r>
              <a:rPr lang="ru-RU" dirty="0" err="1"/>
              <a:t>започва</a:t>
            </a:r>
            <a:r>
              <a:rPr lang="ru-RU" dirty="0"/>
              <a:t> да </a:t>
            </a:r>
            <a:r>
              <a:rPr lang="ru-RU" dirty="0" err="1"/>
              <a:t>тече</a:t>
            </a:r>
            <a:r>
              <a:rPr lang="ru-RU" dirty="0"/>
              <a:t> в </a:t>
            </a:r>
            <a:r>
              <a:rPr lang="ru-RU" dirty="0" err="1"/>
              <a:t>долната</a:t>
            </a:r>
            <a:r>
              <a:rPr lang="ru-RU" dirty="0"/>
              <a:t> </a:t>
            </a:r>
            <a:r>
              <a:rPr lang="ru-RU" dirty="0" err="1" smtClean="0"/>
              <a:t>ча</a:t>
            </a:r>
            <a:r>
              <a:rPr lang="bg-BG" dirty="0" smtClean="0"/>
              <a:t>с</a:t>
            </a:r>
            <a:r>
              <a:rPr lang="ru-RU" dirty="0" smtClean="0"/>
              <a:t>т </a:t>
            </a:r>
            <a:r>
              <a:rPr lang="ru-RU" dirty="0"/>
              <a:t>на </a:t>
            </a:r>
            <a:r>
              <a:rPr lang="ru-RU" dirty="0" err="1"/>
              <a:t>изображението</a:t>
            </a:r>
            <a:r>
              <a:rPr lang="ru-RU" dirty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1904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6.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С</a:t>
            </a:r>
            <a:r>
              <a:rPr lang="ru-RU" dirty="0" err="1" smtClean="0">
                <a:solidFill>
                  <a:srgbClr val="000000"/>
                </a:solidFill>
                <a:latin typeface="Arial"/>
              </a:rPr>
              <a:t>вободно</a:t>
            </a:r>
            <a:r>
              <a:rPr lang="ru-RU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пространство около </a:t>
            </a:r>
            <a:r>
              <a:rPr lang="ru-RU" dirty="0" err="1" smtClean="0">
                <a:solidFill>
                  <a:srgbClr val="000000"/>
                </a:solidFill>
                <a:latin typeface="Arial"/>
              </a:rPr>
              <a:t>изображението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А) Атрибута </a:t>
            </a:r>
            <a:r>
              <a:rPr lang="ru-RU" b="1" dirty="0" err="1"/>
              <a:t>hspace</a:t>
            </a:r>
            <a:r>
              <a:rPr lang="ru-RU" dirty="0"/>
              <a:t> </a:t>
            </a:r>
            <a:r>
              <a:rPr lang="ru-RU" dirty="0" err="1"/>
              <a:t>задава</a:t>
            </a:r>
            <a:r>
              <a:rPr lang="ru-RU" dirty="0"/>
              <a:t> свободно пространство </a:t>
            </a:r>
            <a:r>
              <a:rPr lang="ru-RU" dirty="0" err="1"/>
              <a:t>отляво</a:t>
            </a:r>
            <a:r>
              <a:rPr lang="ru-RU" dirty="0"/>
              <a:t> и </a:t>
            </a:r>
            <a:r>
              <a:rPr lang="ru-RU" dirty="0" err="1"/>
              <a:t>отдясно</a:t>
            </a:r>
            <a:r>
              <a:rPr lang="ru-RU" dirty="0"/>
              <a:t> на </a:t>
            </a:r>
            <a:r>
              <a:rPr lang="ru-RU" dirty="0" err="1" smtClean="0"/>
              <a:t>изображението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Б) Атрибута </a:t>
            </a:r>
            <a:r>
              <a:rPr lang="ru-RU" b="1" dirty="0" err="1"/>
              <a:t>vspace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err="1"/>
              <a:t>отгоре</a:t>
            </a:r>
            <a:r>
              <a:rPr lang="ru-RU" dirty="0"/>
              <a:t> и </a:t>
            </a:r>
            <a:r>
              <a:rPr lang="ru-RU" dirty="0" err="1"/>
              <a:t>отдолу</a:t>
            </a:r>
            <a:r>
              <a:rPr lang="ru-RU" dirty="0"/>
              <a:t>. </a:t>
            </a:r>
            <a:r>
              <a:rPr lang="ru-RU" dirty="0" err="1"/>
              <a:t>Стойностите</a:t>
            </a:r>
            <a:r>
              <a:rPr lang="ru-RU" dirty="0"/>
              <a:t> на </a:t>
            </a:r>
            <a:r>
              <a:rPr lang="ru-RU" dirty="0" err="1"/>
              <a:t>двата</a:t>
            </a:r>
            <a:r>
              <a:rPr lang="ru-RU" dirty="0"/>
              <a:t> атрибута </a:t>
            </a:r>
            <a:r>
              <a:rPr lang="ru-RU" dirty="0" err="1"/>
              <a:t>са</a:t>
            </a:r>
            <a:r>
              <a:rPr lang="ru-RU" dirty="0"/>
              <a:t> в пиксели. 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3603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&lt;</a:t>
            </a:r>
            <a:r>
              <a:rPr lang="en-US" b="1" dirty="0" err="1"/>
              <a:t>img</a:t>
            </a:r>
            <a:r>
              <a:rPr lang="en-US" b="1" dirty="0"/>
              <a:t> </a:t>
            </a:r>
            <a:r>
              <a:rPr lang="en-US" b="1" dirty="0" err="1"/>
              <a:t>src</a:t>
            </a:r>
            <a:r>
              <a:rPr lang="en-US" b="1" dirty="0" smtClean="0"/>
              <a:t>=“Snimka.gif</a:t>
            </a:r>
            <a:r>
              <a:rPr lang="en-US" b="1" dirty="0"/>
              <a:t>" width="200" height="90" alt="</a:t>
            </a:r>
            <a:r>
              <a:rPr lang="bg-BG" b="1" dirty="0"/>
              <a:t>Описание на изображението" </a:t>
            </a:r>
            <a:r>
              <a:rPr lang="en-US" b="1" dirty="0"/>
              <a:t>align="left" </a:t>
            </a:r>
            <a:r>
              <a:rPr lang="en-US" b="1" dirty="0" err="1"/>
              <a:t>vspace</a:t>
            </a:r>
            <a:r>
              <a:rPr lang="en-US" b="1" dirty="0"/>
              <a:t>="10" </a:t>
            </a:r>
            <a:r>
              <a:rPr lang="en-US" b="1" dirty="0" err="1"/>
              <a:t>hspace</a:t>
            </a:r>
            <a:r>
              <a:rPr lang="en-US" b="1" dirty="0"/>
              <a:t>="80" /&gt;</a:t>
            </a:r>
            <a:r>
              <a:rPr lang="en-US" dirty="0"/>
              <a:t> </a:t>
            </a:r>
            <a:endParaRPr lang="bg-BG" dirty="0" smtClean="0"/>
          </a:p>
          <a:p>
            <a:endParaRPr lang="bg-B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4293096"/>
            <a:ext cx="4057650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12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ИЗПОЛЗВАНЕ НА ИЗОБРАЖЕНИЕ КАТО ХИПЕРВРЪЗКА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 smtClean="0">
                <a:solidFill>
                  <a:srgbClr val="000000"/>
                </a:solidFill>
                <a:effectLst/>
                <a:latin typeface="Arial"/>
              </a:rPr>
              <a:t>&lt;a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/>
              </a:rPr>
              <a:t>href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/>
              </a:rPr>
              <a:t>="http://www.yahoo.com"&gt;&lt;img </a:t>
            </a:r>
            <a:r>
              <a:rPr lang="en-US" b="1" i="0" dirty="0" err="1" smtClean="0">
                <a:solidFill>
                  <a:srgbClr val="000000"/>
                </a:solidFill>
                <a:effectLst/>
                <a:latin typeface="Arial"/>
              </a:rPr>
              <a:t>src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/>
              </a:rPr>
              <a:t>="Example.gif" width="200" height="90" alt="</a:t>
            </a:r>
            <a:r>
              <a:rPr lang="bg-BG" b="1" i="0" dirty="0" smtClean="0">
                <a:solidFill>
                  <a:srgbClr val="000000"/>
                </a:solidFill>
                <a:effectLst/>
                <a:latin typeface="Arial"/>
              </a:rPr>
              <a:t>Описание на изображението„&gt;&lt;/</a:t>
            </a:r>
            <a:r>
              <a:rPr lang="en-US" b="1" i="0" dirty="0" smtClean="0">
                <a:solidFill>
                  <a:srgbClr val="000000"/>
                </a:solidFill>
                <a:effectLst/>
                <a:latin typeface="Arial"/>
              </a:rPr>
              <a:t>a&gt;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Arial"/>
              </a:rPr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24352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err="1"/>
              <a:t>Когато</a:t>
            </a:r>
            <a:r>
              <a:rPr lang="ru-RU" sz="3200" dirty="0"/>
              <a:t> правим от </a:t>
            </a:r>
            <a:r>
              <a:rPr lang="ru-RU" sz="3200" dirty="0" err="1"/>
              <a:t>изображението</a:t>
            </a:r>
            <a:r>
              <a:rPr lang="ru-RU" sz="3200" dirty="0"/>
              <a:t> </a:t>
            </a:r>
            <a:r>
              <a:rPr lang="ru-RU" sz="3200" dirty="0" err="1"/>
              <a:t>хипервръзка</a:t>
            </a:r>
            <a:r>
              <a:rPr lang="ru-RU" sz="3200" dirty="0"/>
              <a:t> около него </a:t>
            </a:r>
            <a:r>
              <a:rPr lang="ru-RU" sz="3200" dirty="0" err="1"/>
              <a:t>винаги</a:t>
            </a:r>
            <a:r>
              <a:rPr lang="ru-RU" sz="3200" dirty="0"/>
              <a:t> автоматично се </a:t>
            </a:r>
            <a:r>
              <a:rPr lang="ru-RU" sz="3200" dirty="0" err="1"/>
              <a:t>появява</a:t>
            </a:r>
            <a:r>
              <a:rPr lang="ru-RU" sz="3200"/>
              <a:t> </a:t>
            </a:r>
            <a:r>
              <a:rPr lang="ru-RU" sz="3200" smtClean="0"/>
              <a:t>рамка.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>	</a:t>
            </a:r>
          </a:p>
          <a:p>
            <a:r>
              <a:rPr lang="ru-RU" sz="3200" dirty="0" smtClean="0"/>
              <a:t>За </a:t>
            </a:r>
            <a:r>
              <a:rPr lang="ru-RU" sz="3200" dirty="0"/>
              <a:t>да </a:t>
            </a:r>
            <a:r>
              <a:rPr lang="ru-RU" sz="3200" dirty="0" err="1"/>
              <a:t>премахнем</a:t>
            </a:r>
            <a:r>
              <a:rPr lang="ru-RU" sz="3200" dirty="0"/>
              <a:t> </a:t>
            </a:r>
            <a:r>
              <a:rPr lang="ru-RU" sz="3200" dirty="0" err="1"/>
              <a:t>рамката</a:t>
            </a:r>
            <a:r>
              <a:rPr lang="ru-RU" sz="3200" dirty="0"/>
              <a:t> </a:t>
            </a:r>
            <a:r>
              <a:rPr lang="ru-RU" sz="3200" dirty="0" err="1"/>
              <a:t>трябва</a:t>
            </a:r>
            <a:r>
              <a:rPr lang="ru-RU" sz="3200" dirty="0"/>
              <a:t> в </a:t>
            </a:r>
            <a:r>
              <a:rPr lang="ru-RU" sz="3200" dirty="0" err="1"/>
              <a:t>тага</a:t>
            </a:r>
            <a:r>
              <a:rPr lang="ru-RU" sz="3200" dirty="0"/>
              <a:t> </a:t>
            </a:r>
            <a:r>
              <a:rPr lang="ru-RU" sz="3200" dirty="0" err="1"/>
              <a:t>img</a:t>
            </a:r>
            <a:r>
              <a:rPr lang="ru-RU" sz="3200" dirty="0"/>
              <a:t> да </a:t>
            </a:r>
            <a:r>
              <a:rPr lang="ru-RU" sz="3200" dirty="0" err="1" smtClean="0"/>
              <a:t>вкараме</a:t>
            </a:r>
            <a:r>
              <a:rPr lang="ru-RU" sz="3200" dirty="0" smtClean="0"/>
              <a:t> </a:t>
            </a:r>
            <a:r>
              <a:rPr lang="ru-RU" sz="3200" dirty="0"/>
              <a:t>атрибута </a:t>
            </a:r>
            <a:r>
              <a:rPr lang="ru-RU" sz="3200" dirty="0" err="1"/>
              <a:t>border</a:t>
            </a:r>
            <a:r>
              <a:rPr lang="ru-RU" sz="3200" dirty="0"/>
              <a:t> и да </a:t>
            </a:r>
            <a:r>
              <a:rPr lang="ru-RU" sz="3200" dirty="0" err="1"/>
              <a:t>му</a:t>
            </a:r>
            <a:r>
              <a:rPr lang="ru-RU" sz="3200" dirty="0"/>
              <a:t> </a:t>
            </a:r>
            <a:r>
              <a:rPr lang="ru-RU" sz="3200" dirty="0" err="1"/>
              <a:t>зададем</a:t>
            </a:r>
            <a:r>
              <a:rPr lang="ru-RU" sz="3200" dirty="0"/>
              <a:t> </a:t>
            </a:r>
            <a:r>
              <a:rPr lang="ru-RU" sz="3200" dirty="0" err="1" smtClean="0"/>
              <a:t>стойност</a:t>
            </a:r>
            <a:r>
              <a:rPr lang="ru-RU" sz="3200" dirty="0" smtClean="0"/>
              <a:t> </a:t>
            </a:r>
            <a:r>
              <a:rPr lang="ru-RU" sz="3200" dirty="0" err="1" smtClean="0"/>
              <a:t>нула</a:t>
            </a:r>
            <a:r>
              <a:rPr lang="ru-RU" sz="3200" dirty="0" smtClean="0"/>
              <a:t>.</a:t>
            </a:r>
            <a:r>
              <a:rPr lang="ru-RU" sz="3200" dirty="0"/>
              <a:t> 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384023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Ако желаем връзката да се отваря в нов прозорец трябва да добавим към тага </a:t>
            </a:r>
            <a:r>
              <a:rPr lang="en-US" dirty="0"/>
              <a:t>a </a:t>
            </a:r>
            <a:r>
              <a:rPr lang="bg-BG" dirty="0"/>
              <a:t>атрибута </a:t>
            </a:r>
            <a:r>
              <a:rPr lang="en-US" dirty="0"/>
              <a:t>target </a:t>
            </a:r>
            <a:r>
              <a:rPr lang="bg-BG" dirty="0"/>
              <a:t>и да му зададем стойност _</a:t>
            </a:r>
            <a:r>
              <a:rPr lang="en-US" dirty="0"/>
              <a:t>blank: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/>
              <a:t>&lt;a </a:t>
            </a:r>
            <a:r>
              <a:rPr lang="en-US" b="1" dirty="0" err="1"/>
              <a:t>href</a:t>
            </a:r>
            <a:r>
              <a:rPr lang="en-US" b="1" dirty="0"/>
              <a:t>="http://www.yahoo.com" target="_blank"&gt;&lt;</a:t>
            </a:r>
            <a:r>
              <a:rPr lang="en-US" b="1" dirty="0" err="1"/>
              <a:t>img</a:t>
            </a:r>
            <a:r>
              <a:rPr lang="en-US" b="1" dirty="0"/>
              <a:t> </a:t>
            </a:r>
            <a:r>
              <a:rPr lang="en-US" b="1" dirty="0" err="1"/>
              <a:t>src</a:t>
            </a:r>
            <a:r>
              <a:rPr lang="en-US" b="1" dirty="0"/>
              <a:t>="Example.gif" width="200" height="90" alt="</a:t>
            </a:r>
            <a:r>
              <a:rPr lang="bg-BG" b="1" dirty="0"/>
              <a:t>Описание на изображението" </a:t>
            </a:r>
            <a:r>
              <a:rPr lang="en-US" b="1" dirty="0"/>
              <a:t>border="0"&gt;&lt;/a&gt; </a:t>
            </a:r>
            <a:r>
              <a:rPr lang="en-US" dirty="0"/>
              <a:t> 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51257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Календар</a:t>
            </a:r>
            <a:endParaRPr lang="bg-BG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88840"/>
            <a:ext cx="8206705" cy="2744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238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</a:t>
            </a:r>
            <a:r>
              <a:rPr lang="ru-RU" dirty="0" smtClean="0"/>
              <a:t>ФОРМАТИ </a:t>
            </a:r>
            <a:r>
              <a:rPr lang="ru-RU" dirty="0"/>
              <a:t>НА ФАЙЛОВЕ ЗА ИЗОБРАЖЕНИЯ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ru-RU" b="1" dirty="0" err="1"/>
              <a:t>gif</a:t>
            </a:r>
            <a:r>
              <a:rPr lang="ru-RU" b="1" dirty="0"/>
              <a:t> </a:t>
            </a:r>
            <a:r>
              <a:rPr lang="ru-RU" b="1" dirty="0" smtClean="0"/>
              <a:t>формат</a:t>
            </a:r>
            <a:r>
              <a:rPr lang="ru-RU" dirty="0"/>
              <a:t>-</a:t>
            </a:r>
            <a:r>
              <a:rPr lang="ru-RU" dirty="0" smtClean="0"/>
              <a:t> </a:t>
            </a:r>
            <a:r>
              <a:rPr lang="ru-RU" dirty="0" err="1"/>
              <a:t>който</a:t>
            </a:r>
            <a:r>
              <a:rPr lang="ru-RU" dirty="0"/>
              <a:t> се </a:t>
            </a:r>
            <a:r>
              <a:rPr lang="ru-RU" dirty="0" err="1"/>
              <a:t>използва</a:t>
            </a:r>
            <a:r>
              <a:rPr lang="ru-RU" dirty="0"/>
              <a:t> </a:t>
            </a:r>
            <a:r>
              <a:rPr lang="ru-RU" dirty="0" err="1"/>
              <a:t>предимно</a:t>
            </a:r>
            <a:r>
              <a:rPr lang="ru-RU" dirty="0"/>
              <a:t> за картинки, </a:t>
            </a:r>
            <a:r>
              <a:rPr lang="ru-RU" dirty="0" err="1"/>
              <a:t>илюстрации</a:t>
            </a:r>
            <a:r>
              <a:rPr lang="ru-RU" dirty="0"/>
              <a:t> и </a:t>
            </a:r>
            <a:r>
              <a:rPr lang="ru-RU" dirty="0" smtClean="0"/>
              <a:t>надписи</a:t>
            </a:r>
            <a:r>
              <a:rPr lang="en-US" dirty="0" smtClean="0"/>
              <a:t>.</a:t>
            </a:r>
            <a:r>
              <a:rPr lang="ru-RU" dirty="0"/>
              <a:t> </a:t>
            </a:r>
            <a:r>
              <a:rPr lang="ru-RU" dirty="0" err="1"/>
              <a:t>gif</a:t>
            </a:r>
            <a:r>
              <a:rPr lang="ru-RU" dirty="0"/>
              <a:t> </a:t>
            </a:r>
            <a:r>
              <a:rPr lang="ru-RU" dirty="0" err="1"/>
              <a:t>файловете</a:t>
            </a:r>
            <a:r>
              <a:rPr lang="ru-RU" dirty="0"/>
              <a:t> </a:t>
            </a:r>
            <a:r>
              <a:rPr lang="ru-RU" dirty="0" err="1"/>
              <a:t>могат</a:t>
            </a:r>
            <a:r>
              <a:rPr lang="ru-RU" dirty="0"/>
              <a:t> да </a:t>
            </a:r>
            <a:r>
              <a:rPr lang="ru-RU" dirty="0" err="1"/>
              <a:t>бъде</a:t>
            </a:r>
            <a:r>
              <a:rPr lang="ru-RU" dirty="0"/>
              <a:t> </a:t>
            </a:r>
            <a:r>
              <a:rPr lang="ru-RU" dirty="0" err="1"/>
              <a:t>анимирани</a:t>
            </a:r>
            <a:r>
              <a:rPr lang="ru-RU" dirty="0"/>
              <a:t> - да </a:t>
            </a:r>
            <a:r>
              <a:rPr lang="ru-RU" dirty="0" err="1"/>
              <a:t>съдържат</a:t>
            </a:r>
            <a:r>
              <a:rPr lang="ru-RU" dirty="0"/>
              <a:t> </a:t>
            </a:r>
            <a:r>
              <a:rPr lang="ru-RU" dirty="0" err="1"/>
              <a:t>движеща</a:t>
            </a:r>
            <a:r>
              <a:rPr lang="ru-RU" dirty="0"/>
              <a:t> се </a:t>
            </a:r>
            <a:r>
              <a:rPr lang="ru-RU" dirty="0" smtClean="0"/>
              <a:t>картинка</a:t>
            </a:r>
            <a:r>
              <a:rPr lang="en-US" dirty="0" smtClean="0"/>
              <a:t>,</a:t>
            </a:r>
            <a:r>
              <a:rPr lang="ru-RU" dirty="0"/>
              <a:t> </a:t>
            </a:r>
            <a:r>
              <a:rPr lang="ru-RU" dirty="0" err="1"/>
              <a:t>могат</a:t>
            </a:r>
            <a:r>
              <a:rPr lang="ru-RU" dirty="0"/>
              <a:t> да </a:t>
            </a:r>
            <a:r>
              <a:rPr lang="ru-RU" dirty="0" err="1"/>
              <a:t>съдържат</a:t>
            </a:r>
            <a:r>
              <a:rPr lang="ru-RU" dirty="0"/>
              <a:t> "прозрачен" </a:t>
            </a:r>
            <a:r>
              <a:rPr lang="ru-RU" dirty="0" err="1"/>
              <a:t>елемент</a:t>
            </a:r>
            <a:r>
              <a:rPr lang="ru-RU" dirty="0"/>
              <a:t> в себе си </a:t>
            </a:r>
            <a:endParaRPr lang="en-US" dirty="0" smtClean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5258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</a:t>
            </a:r>
            <a:r>
              <a:rPr lang="ru-RU" dirty="0"/>
              <a:t>ФОРМАТИ НА ФАЙЛОВЕ ЗА ИЗОБРАЖЕНИЯ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Б</a:t>
            </a:r>
            <a:r>
              <a:rPr lang="ru-RU" b="1" dirty="0" smtClean="0"/>
              <a:t>) </a:t>
            </a:r>
            <a:r>
              <a:rPr lang="ru-RU" b="1" dirty="0" err="1" smtClean="0"/>
              <a:t>jpeg</a:t>
            </a:r>
            <a:r>
              <a:rPr lang="ru-RU" b="1" dirty="0" smtClean="0"/>
              <a:t> </a:t>
            </a:r>
            <a:r>
              <a:rPr lang="ru-RU" b="1" dirty="0"/>
              <a:t>или </a:t>
            </a:r>
            <a:r>
              <a:rPr lang="ru-RU" b="1" dirty="0" err="1"/>
              <a:t>jpg</a:t>
            </a:r>
            <a:r>
              <a:rPr lang="ru-RU" b="1" dirty="0"/>
              <a:t> формат </a:t>
            </a:r>
            <a:r>
              <a:rPr lang="ru-RU" dirty="0" smtClean="0"/>
              <a:t>- </a:t>
            </a:r>
            <a:r>
              <a:rPr lang="ru-RU" dirty="0" err="1"/>
              <a:t>който</a:t>
            </a:r>
            <a:r>
              <a:rPr lang="ru-RU" dirty="0"/>
              <a:t> се </a:t>
            </a:r>
            <a:r>
              <a:rPr lang="ru-RU" dirty="0" err="1"/>
              <a:t>използва</a:t>
            </a:r>
            <a:r>
              <a:rPr lang="ru-RU" dirty="0"/>
              <a:t> </a:t>
            </a:r>
            <a:r>
              <a:rPr lang="ru-RU" dirty="0" err="1"/>
              <a:t>предимно</a:t>
            </a:r>
            <a:r>
              <a:rPr lang="ru-RU" dirty="0"/>
              <a:t> за </a:t>
            </a:r>
            <a:r>
              <a:rPr lang="ru-RU" dirty="0" err="1"/>
              <a:t>висококачествени</a:t>
            </a:r>
            <a:r>
              <a:rPr lang="ru-RU" dirty="0"/>
              <a:t> фотографии. </a:t>
            </a:r>
            <a:r>
              <a:rPr lang="ru-RU" dirty="0" err="1"/>
              <a:t>jpg</a:t>
            </a:r>
            <a:r>
              <a:rPr lang="ru-RU" dirty="0"/>
              <a:t> файла не </a:t>
            </a:r>
            <a:r>
              <a:rPr lang="ru-RU" dirty="0" err="1"/>
              <a:t>може</a:t>
            </a:r>
            <a:r>
              <a:rPr lang="ru-RU" dirty="0"/>
              <a:t> да </a:t>
            </a:r>
            <a:r>
              <a:rPr lang="ru-RU" dirty="0" err="1"/>
              <a:t>бъде</a:t>
            </a:r>
            <a:r>
              <a:rPr lang="ru-RU" dirty="0"/>
              <a:t> </a:t>
            </a:r>
            <a:r>
              <a:rPr lang="ru-RU" dirty="0" err="1"/>
              <a:t>анимиран</a:t>
            </a:r>
            <a:r>
              <a:rPr lang="ru-RU" dirty="0"/>
              <a:t>, </a:t>
            </a:r>
            <a:r>
              <a:rPr lang="ru-RU" dirty="0" err="1"/>
              <a:t>нито</a:t>
            </a:r>
            <a:r>
              <a:rPr lang="ru-RU" dirty="0"/>
              <a:t> да </a:t>
            </a:r>
            <a:r>
              <a:rPr lang="ru-RU" dirty="0" err="1"/>
              <a:t>съдържа</a:t>
            </a:r>
            <a:r>
              <a:rPr lang="ru-RU" dirty="0"/>
              <a:t> </a:t>
            </a:r>
            <a:r>
              <a:rPr lang="ru-RU" dirty="0" err="1"/>
              <a:t>прозрачни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. </a:t>
            </a:r>
            <a:br>
              <a:rPr lang="ru-RU" dirty="0"/>
            </a:br>
            <a:endParaRPr lang="en-US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4447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2.СВАЛЯНЕ </a:t>
            </a:r>
            <a:r>
              <a:rPr lang="ru-RU" dirty="0"/>
              <a:t>НА ИЗОБРАЖЕНИЯ ОТ WEB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dirty="0" smtClean="0"/>
              <a:t>А) Безплатни </a:t>
            </a:r>
            <a:r>
              <a:rPr lang="bg-BG" dirty="0"/>
              <a:t>изображения може да намерите и като търсите по ключови думи, например </a:t>
            </a:r>
            <a:r>
              <a:rPr lang="en-US" dirty="0"/>
              <a:t>free images, free animated gifs, free pictures, free graphics </a:t>
            </a:r>
            <a:r>
              <a:rPr lang="bg-BG" dirty="0"/>
              <a:t>и т.н. </a:t>
            </a:r>
            <a:endParaRPr lang="en-US" dirty="0" smtClean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233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2.СВАЛЯНЕ НА ИЗОБРАЖЕНИЯ ОТ WEB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 smtClean="0"/>
              <a:t>Б) г</a:t>
            </a:r>
            <a:r>
              <a:rPr lang="ru-RU" dirty="0" err="1" smtClean="0"/>
              <a:t>рафики</a:t>
            </a:r>
            <a:r>
              <a:rPr lang="ru-RU" dirty="0" smtClean="0"/>
              <a:t> </a:t>
            </a:r>
            <a:r>
              <a:rPr lang="ru-RU" dirty="0" err="1"/>
              <a:t>специално</a:t>
            </a:r>
            <a:r>
              <a:rPr lang="ru-RU" dirty="0"/>
              <a:t> </a:t>
            </a:r>
            <a:r>
              <a:rPr lang="ru-RU" dirty="0" err="1"/>
              <a:t>предназначени</a:t>
            </a:r>
            <a:r>
              <a:rPr lang="ru-RU" dirty="0"/>
              <a:t> за HTML-</a:t>
            </a:r>
            <a:r>
              <a:rPr lang="ru-RU" dirty="0" err="1"/>
              <a:t>страници</a:t>
            </a:r>
            <a:r>
              <a:rPr lang="ru-RU" dirty="0"/>
              <a:t>: </a:t>
            </a:r>
            <a:r>
              <a:rPr lang="ru-RU" dirty="0" err="1"/>
              <a:t>бутони</a:t>
            </a:r>
            <a:r>
              <a:rPr lang="ru-RU" dirty="0"/>
              <a:t>, стрелки, линии, </a:t>
            </a:r>
            <a:r>
              <a:rPr lang="ru-RU" dirty="0" err="1"/>
              <a:t>анимирани</a:t>
            </a:r>
            <a:r>
              <a:rPr lang="ru-RU" dirty="0"/>
              <a:t> надписи, </a:t>
            </a:r>
            <a:r>
              <a:rPr lang="ru-RU" dirty="0" err="1"/>
              <a:t>интерфейси</a:t>
            </a:r>
            <a:r>
              <a:rPr lang="ru-RU" dirty="0"/>
              <a:t>, </a:t>
            </a:r>
            <a:r>
              <a:rPr lang="ru-RU" dirty="0" err="1"/>
              <a:t>фонови</a:t>
            </a:r>
            <a:r>
              <a:rPr lang="ru-RU" dirty="0"/>
              <a:t> </a:t>
            </a:r>
            <a:r>
              <a:rPr lang="ru-RU" dirty="0" smtClean="0"/>
              <a:t>графики</a:t>
            </a:r>
            <a:r>
              <a:rPr lang="bg-BG" dirty="0" smtClean="0"/>
              <a:t> </a:t>
            </a:r>
            <a:r>
              <a:rPr lang="bg-BG" dirty="0"/>
              <a:t>чрез ключови думи като </a:t>
            </a:r>
            <a:r>
              <a:rPr lang="en-US" dirty="0"/>
              <a:t>free graphics, free clip art, free buttons, free backgrounds, free interfaces </a:t>
            </a:r>
            <a:r>
              <a:rPr lang="bg-BG" dirty="0"/>
              <a:t>и т.н. </a:t>
            </a:r>
          </a:p>
        </p:txBody>
      </p:sp>
    </p:spTree>
    <p:extLst>
      <p:ext uri="{BB962C8B-B14F-4D97-AF65-F5344CB8AC3E}">
        <p14:creationId xmlns:p14="http://schemas.microsoft.com/office/powerpoint/2010/main" val="4264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3.ИЗОБРАЖЕНИЯ </a:t>
            </a:r>
            <a:r>
              <a:rPr lang="bg-BG" dirty="0"/>
              <a:t>В </a:t>
            </a:r>
            <a:r>
              <a:rPr lang="en-US" dirty="0"/>
              <a:t>WEB </a:t>
            </a:r>
            <a:r>
              <a:rPr lang="bg-BG" dirty="0"/>
              <a:t>СТРАНИЦАТА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0" dirty="0" smtClean="0">
                <a:solidFill>
                  <a:srgbClr val="000000"/>
                </a:solidFill>
                <a:effectLst/>
                <a:latin typeface="Arial"/>
              </a:rPr>
              <a:t>&lt;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Arial"/>
              </a:rPr>
              <a:t>img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Arial"/>
              </a:rPr>
              <a:t> 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Arial"/>
              </a:rPr>
              <a:t>src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Arial"/>
              </a:rPr>
              <a:t>="</a:t>
            </a:r>
            <a:r>
              <a:rPr lang="ru-RU" b="1" i="0" dirty="0" err="1" smtClean="0">
                <a:solidFill>
                  <a:srgbClr val="000000"/>
                </a:solidFill>
                <a:effectLst/>
                <a:latin typeface="Arial"/>
              </a:rPr>
              <a:t>Име</a:t>
            </a:r>
            <a:r>
              <a:rPr lang="ru-RU" b="1" i="0" dirty="0" smtClean="0">
                <a:solidFill>
                  <a:srgbClr val="000000"/>
                </a:solidFill>
                <a:effectLst/>
                <a:latin typeface="Arial"/>
              </a:rPr>
              <a:t> на изображение.gif" /&gt;</a:t>
            </a:r>
          </a:p>
          <a:p>
            <a:pPr marL="0" indent="0">
              <a:buNone/>
            </a:pPr>
            <a:endParaRPr lang="ru-RU" b="1" dirty="0">
              <a:solidFill>
                <a:srgbClr val="000000"/>
              </a:solidFill>
              <a:latin typeface="Arial"/>
            </a:endParaRPr>
          </a:p>
          <a:p>
            <a:pPr marL="0" indent="0">
              <a:buNone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Arial"/>
              </a:rPr>
              <a:t> </a:t>
            </a:r>
            <a:r>
              <a:rPr lang="ru-RU" dirty="0" err="1" smtClean="0"/>
              <a:t>Трябва</a:t>
            </a:r>
            <a:r>
              <a:rPr lang="ru-RU" dirty="0" smtClean="0"/>
              <a:t> </a:t>
            </a:r>
            <a:r>
              <a:rPr lang="ru-RU" dirty="0" err="1"/>
              <a:t>изображението</a:t>
            </a:r>
            <a:r>
              <a:rPr lang="ru-RU" dirty="0"/>
              <a:t> </a:t>
            </a:r>
            <a:r>
              <a:rPr lang="ru-RU" dirty="0" smtClean="0"/>
              <a:t>да се </a:t>
            </a:r>
            <a:r>
              <a:rPr lang="ru-RU" dirty="0" err="1"/>
              <a:t>намира</a:t>
            </a:r>
            <a:r>
              <a:rPr lang="ru-RU" dirty="0"/>
              <a:t> в </a:t>
            </a:r>
            <a:r>
              <a:rPr lang="ru-RU" dirty="0" err="1"/>
              <a:t>същата</a:t>
            </a:r>
            <a:r>
              <a:rPr lang="ru-RU" dirty="0"/>
              <a:t> папка, в </a:t>
            </a:r>
            <a:r>
              <a:rPr lang="ru-RU" dirty="0" err="1"/>
              <a:t>която</a:t>
            </a:r>
            <a:r>
              <a:rPr lang="ru-RU" dirty="0"/>
              <a:t> се </a:t>
            </a:r>
            <a:r>
              <a:rPr lang="ru-RU" dirty="0" err="1"/>
              <a:t>намира</a:t>
            </a:r>
            <a:r>
              <a:rPr lang="ru-RU" dirty="0"/>
              <a:t> и </a:t>
            </a:r>
            <a:r>
              <a:rPr lang="ru-RU" dirty="0" smtClean="0"/>
              <a:t>HTML-</a:t>
            </a:r>
            <a:r>
              <a:rPr lang="ru-RU" dirty="0" err="1" smtClean="0"/>
              <a:t>страницата</a:t>
            </a:r>
            <a:r>
              <a:rPr lang="ru-RU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4348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92088"/>
          </a:xfrm>
        </p:spPr>
        <p:txBody>
          <a:bodyPr>
            <a:normAutofit fontScale="90000"/>
          </a:bodyPr>
          <a:lstStyle/>
          <a:p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b="0" i="0" dirty="0" smtClean="0">
                <a:solidFill>
                  <a:srgbClr val="000000"/>
                </a:solidFill>
                <a:effectLst/>
                <a:latin typeface="Arial"/>
              </a:rPr>
              <a:t> </a:t>
            </a:r>
            <a:r>
              <a:rPr lang="bg-BG" dirty="0"/>
              <a:t>А</a:t>
            </a:r>
            <a:r>
              <a:rPr lang="bg-BG" b="1" dirty="0"/>
              <a:t>) таг </a:t>
            </a:r>
            <a:r>
              <a:rPr lang="bg-BG" b="1" dirty="0">
                <a:solidFill>
                  <a:srgbClr val="000000"/>
                </a:solidFill>
                <a:latin typeface="Arial"/>
              </a:rPr>
              <a:t>&lt;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div&gt;</a:t>
            </a:r>
            <a:r>
              <a:rPr lang="bg-BG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bg-BG" dirty="0">
                <a:solidFill>
                  <a:srgbClr val="000000"/>
                </a:solidFill>
                <a:latin typeface="Arial"/>
              </a:rPr>
              <a:t>за разположение на 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изображението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в страницата</a:t>
            </a:r>
          </a:p>
          <a:p>
            <a:pPr marL="0" indent="0">
              <a:buNone/>
            </a:pPr>
            <a:r>
              <a:rPr lang="bg-BG" dirty="0">
                <a:solidFill>
                  <a:srgbClr val="000000"/>
                </a:solidFill>
                <a:latin typeface="Arial"/>
              </a:rPr>
              <a:t/>
            </a:r>
            <a:br>
              <a:rPr lang="bg-BG" dirty="0">
                <a:solidFill>
                  <a:srgbClr val="000000"/>
                </a:solidFill>
                <a:latin typeface="Arial"/>
              </a:rPr>
            </a:br>
            <a:r>
              <a:rPr lang="bg-BG" dirty="0" smtClean="0">
                <a:solidFill>
                  <a:srgbClr val="000000"/>
                </a:solidFill>
                <a:latin typeface="Arial"/>
              </a:rPr>
              <a:t>- </a:t>
            </a:r>
            <a:r>
              <a:rPr lang="bg-BG" b="0" i="0" dirty="0" smtClean="0">
                <a:solidFill>
                  <a:srgbClr val="000000"/>
                </a:solidFill>
                <a:effectLst/>
                <a:latin typeface="Arial"/>
              </a:rPr>
              <a:t>атрибута  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Arial"/>
              </a:rPr>
              <a:t>align</a:t>
            </a:r>
            <a:endParaRPr lang="bg-BG" b="0" i="0" dirty="0" smtClean="0">
              <a:solidFill>
                <a:srgbClr val="000000"/>
              </a:solidFill>
              <a:effectLst/>
              <a:latin typeface="Arial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/>
              </a:rPr>
              <a:t>align</a:t>
            </a:r>
            <a:r>
              <a:rPr lang="bg-BG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=“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Arial"/>
              </a:rPr>
              <a:t>left”</a:t>
            </a:r>
            <a:endParaRPr lang="bg-BG" b="0" i="0" dirty="0" smtClean="0">
              <a:solidFill>
                <a:srgbClr val="000000"/>
              </a:solidFill>
              <a:effectLst/>
              <a:latin typeface="Arial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a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lign=“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Arial"/>
              </a:rPr>
              <a:t>right” </a:t>
            </a:r>
            <a:endParaRPr lang="bg-BG" b="0" i="0" dirty="0" smtClean="0">
              <a:solidFill>
                <a:srgbClr val="000000"/>
              </a:solidFill>
              <a:effectLst/>
              <a:latin typeface="Arial"/>
            </a:endParaRPr>
          </a:p>
          <a:p>
            <a:r>
              <a:rPr lang="en-US" dirty="0">
                <a:solidFill>
                  <a:srgbClr val="000000"/>
                </a:solidFill>
                <a:latin typeface="Arial"/>
              </a:rPr>
              <a:t>a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lign=“</a:t>
            </a:r>
            <a:r>
              <a:rPr lang="en-US" b="0" i="0" dirty="0" smtClean="0">
                <a:solidFill>
                  <a:srgbClr val="000000"/>
                </a:solidFill>
                <a:effectLst/>
                <a:latin typeface="Arial"/>
              </a:rPr>
              <a:t>center” </a:t>
            </a:r>
            <a:endParaRPr lang="bg-BG" b="0" i="0" dirty="0" smtClean="0">
              <a:solidFill>
                <a:srgbClr val="000000"/>
              </a:solidFill>
              <a:effectLst/>
              <a:latin typeface="Arial"/>
            </a:endParaRPr>
          </a:p>
          <a:p>
            <a:pPr marL="0" indent="0">
              <a:buNone/>
            </a:pPr>
            <a:r>
              <a:rPr lang="bg-BG" b="1" dirty="0" smtClean="0">
                <a:solidFill>
                  <a:srgbClr val="000000"/>
                </a:solidFill>
                <a:latin typeface="Arial"/>
              </a:rPr>
              <a:t>			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&lt;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div align="center"&gt;</a:t>
            </a:r>
            <a:br>
              <a:rPr lang="en-US" b="1" dirty="0">
                <a:solidFill>
                  <a:srgbClr val="000000"/>
                </a:solidFill>
                <a:latin typeface="Arial"/>
              </a:rPr>
            </a:br>
            <a:r>
              <a:rPr lang="bg-BG" b="1" dirty="0" smtClean="0">
                <a:solidFill>
                  <a:srgbClr val="000000"/>
                </a:solidFill>
                <a:latin typeface="Arial"/>
              </a:rPr>
              <a:t>			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&lt;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img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src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="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snimka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.gif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" /&gt;</a:t>
            </a:r>
            <a:br>
              <a:rPr lang="en-US" b="1" dirty="0">
                <a:solidFill>
                  <a:srgbClr val="000000"/>
                </a:solidFill>
                <a:latin typeface="Arial"/>
              </a:rPr>
            </a:br>
            <a:r>
              <a:rPr lang="bg-BG" b="1" dirty="0" smtClean="0">
                <a:solidFill>
                  <a:srgbClr val="000000"/>
                </a:solidFill>
                <a:latin typeface="Arial"/>
              </a:rPr>
              <a:t>			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&lt;/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div&gt;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 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7752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4.АТРИБУТИ </a:t>
            </a:r>
            <a:r>
              <a:rPr lang="ru-RU" dirty="0"/>
              <a:t>НА ТАГА ЗА ИЗОБРАЖЕНИЕ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а) </a:t>
            </a:r>
            <a:r>
              <a:rPr lang="ru-RU" b="1" dirty="0" err="1" smtClean="0"/>
              <a:t>width</a:t>
            </a:r>
            <a:r>
              <a:rPr lang="ru-RU" b="1" dirty="0"/>
              <a:t> 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задава</a:t>
            </a:r>
            <a:r>
              <a:rPr lang="ru-RU" dirty="0" smtClean="0"/>
              <a:t>  </a:t>
            </a:r>
            <a:r>
              <a:rPr lang="ru-RU" dirty="0"/>
              <a:t>ширина </a:t>
            </a:r>
            <a:r>
              <a:rPr lang="ru-RU" dirty="0" smtClean="0"/>
              <a:t>на </a:t>
            </a:r>
            <a:r>
              <a:rPr lang="ru-RU" dirty="0" err="1" smtClean="0"/>
              <a:t>изображението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smtClean="0"/>
              <a:t>пиксели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б) </a:t>
            </a:r>
            <a:r>
              <a:rPr lang="ru-RU" b="1" dirty="0" err="1" smtClean="0"/>
              <a:t>height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задава</a:t>
            </a:r>
            <a:r>
              <a:rPr lang="ru-RU" dirty="0" smtClean="0"/>
              <a:t> </a:t>
            </a:r>
            <a:r>
              <a:rPr lang="ru-RU" dirty="0" err="1"/>
              <a:t>височина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изображението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smtClean="0"/>
              <a:t>пиксели</a:t>
            </a:r>
            <a:r>
              <a:rPr lang="ru-RU" dirty="0"/>
              <a:t> 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&lt;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img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Arial"/>
              </a:rPr>
              <a:t>src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="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snimka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.gif</a:t>
            </a:r>
            <a:r>
              <a:rPr lang="en-US" b="1" dirty="0">
                <a:solidFill>
                  <a:srgbClr val="000000"/>
                </a:solidFill>
                <a:latin typeface="Arial"/>
              </a:rPr>
              <a:t>" width="200" height="90" </a:t>
            </a:r>
            <a:r>
              <a:rPr lang="en-US" b="1" dirty="0" smtClean="0">
                <a:solidFill>
                  <a:srgbClr val="000000"/>
                </a:solidFill>
                <a:latin typeface="Arial"/>
              </a:rPr>
              <a:t>/&gt;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15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346</TotalTime>
  <Words>432</Words>
  <Application>Microsoft Office PowerPoint</Application>
  <PresentationFormat>On-screen Show (4:3)</PresentationFormat>
  <Paragraphs>57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Изображения в HTML</vt:lpstr>
      <vt:lpstr>Календар</vt:lpstr>
      <vt:lpstr>1.ФОРМАТИ НА ФАЙЛОВЕ ЗА ИЗОБРАЖЕНИЯ</vt:lpstr>
      <vt:lpstr>1.ФОРМАТИ НА ФАЙЛОВЕ ЗА ИЗОБРАЖЕНИЯ</vt:lpstr>
      <vt:lpstr>2.СВАЛЯНЕ НА ИЗОБРАЖЕНИЯ ОТ WEB</vt:lpstr>
      <vt:lpstr>2.СВАЛЯНЕ НА ИЗОБРАЖЕНИЯ ОТ WEB</vt:lpstr>
      <vt:lpstr>3.ИЗОБРАЖЕНИЯ В WEB СТРАНИЦАТА</vt:lpstr>
      <vt:lpstr>PowerPoint Presentation</vt:lpstr>
      <vt:lpstr>4.АТРИБУТИ НА ТАГА ЗА ИЗОБРАЖЕНИЕ</vt:lpstr>
      <vt:lpstr>4.АТРИБУТИ НА ТАГА ЗА ИЗОБРАЖЕНИЕ</vt:lpstr>
      <vt:lpstr>4.АТРИБУТИ НА ТАГА ЗА ИЗОБРАЖЕНИЕ</vt:lpstr>
      <vt:lpstr>5.ПОДРАВНЯВАНЕ НА ИЗОБРАЖЕНИЕ СПРЯМО ТЕКСТ</vt:lpstr>
      <vt:lpstr>PowerPoint Presentation</vt:lpstr>
      <vt:lpstr>PowerPoint Presentation</vt:lpstr>
      <vt:lpstr>6.Свободно пространство около изображението</vt:lpstr>
      <vt:lpstr>Пример</vt:lpstr>
      <vt:lpstr>ИЗПОЛЗВАНЕ НА ИЗОБРАЖЕНИЕ КАТО ХИПЕРВРЪЗКА</vt:lpstr>
      <vt:lpstr>PowerPoint Presentation</vt:lpstr>
      <vt:lpstr>PowerPoint Presentation</vt:lpstr>
    </vt:vector>
  </TitlesOfParts>
  <Company>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Изображения в HTML</dc:title>
  <dc:creator>b</dc:creator>
  <cp:lastModifiedBy>Admin</cp:lastModifiedBy>
  <cp:revision>21</cp:revision>
  <dcterms:created xsi:type="dcterms:W3CDTF">2015-10-24T07:22:00Z</dcterms:created>
  <dcterms:modified xsi:type="dcterms:W3CDTF">2015-10-27T10:49:07Z</dcterms:modified>
</cp:coreProperties>
</file>