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32C276-4E73-4E6C-B834-5A89C2F50EE0}" type="datetimeFigureOut">
              <a:rPr lang="bg-BG" smtClean="0"/>
              <a:t>20.10.2015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C44A36-AC62-41FE-BBC9-576DAAFA6232}" type="slidenum">
              <a:rPr lang="bg-BG" smtClean="0"/>
              <a:t>‹#›</a:t>
            </a:fld>
            <a:endParaRPr lang="bg-B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>
                <a:latin typeface="Microsoft Sans Serif" pitchFamily="34" charset="0"/>
                <a:cs typeface="Microsoft Sans Serif" pitchFamily="34" charset="0"/>
              </a:rPr>
              <a:t>ТАБЛИЦИ в </a:t>
            </a:r>
            <a:r>
              <a:rPr lang="en-US" dirty="0" smtClean="0">
                <a:latin typeface="Microsoft Sans Serif" pitchFamily="34" charset="0"/>
                <a:cs typeface="Microsoft Sans Serif" pitchFamily="34" charset="0"/>
              </a:rPr>
              <a:t>HTML</a:t>
            </a:r>
            <a:endParaRPr lang="bg-BG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2571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latin typeface="Microsoft Sans Serif" pitchFamily="34" charset="0"/>
                <a:cs typeface="Microsoft Sans Serif" pitchFamily="34" charset="0"/>
              </a:rPr>
              <a:t>1.Тагове за таблици</a:t>
            </a:r>
            <a:endParaRPr lang="bg-BG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 indent="0">
              <a:buNone/>
            </a:pPr>
            <a:r>
              <a:rPr lang="bg-BG" b="1" dirty="0" smtClean="0">
                <a:solidFill>
                  <a:srgbClr val="000000"/>
                </a:solidFill>
                <a:latin typeface="Arial"/>
              </a:rPr>
              <a:t>а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. &lt;Table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&gt; &lt;/ Table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&gt; </a:t>
            </a:r>
            <a:r>
              <a:rPr lang="bg-BG" b="1" dirty="0" smtClean="0">
                <a:solidFill>
                  <a:srgbClr val="000000"/>
                </a:solidFill>
                <a:latin typeface="Arial"/>
              </a:rPr>
              <a:t>  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таблица</a:t>
            </a:r>
            <a:endParaRPr lang="en-US" dirty="0" smtClean="0">
              <a:solidFill>
                <a:srgbClr val="000000"/>
              </a:solidFill>
              <a:latin typeface="Arial"/>
            </a:endParaRPr>
          </a:p>
          <a:p>
            <a:pPr lvl="2" indent="0">
              <a:buNone/>
            </a:pPr>
            <a:r>
              <a:rPr lang="bg-BG" b="1" dirty="0">
                <a:solidFill>
                  <a:srgbClr val="000000"/>
                </a:solidFill>
                <a:latin typeface="Arial"/>
              </a:rPr>
              <a:t>б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. </a:t>
            </a:r>
            <a:r>
              <a:rPr lang="ru-RU" b="1" dirty="0" smtClean="0">
                <a:solidFill>
                  <a:srgbClr val="000000"/>
                </a:solidFill>
                <a:latin typeface="Arial"/>
              </a:rPr>
              <a:t>&lt;</a:t>
            </a:r>
            <a:r>
              <a:rPr lang="ru-RU" b="1" dirty="0" err="1" smtClean="0">
                <a:solidFill>
                  <a:srgbClr val="000000"/>
                </a:solidFill>
                <a:latin typeface="Arial"/>
              </a:rPr>
              <a:t>tr</a:t>
            </a:r>
            <a:r>
              <a:rPr lang="ru-RU" b="1" dirty="0" smtClean="0">
                <a:solidFill>
                  <a:srgbClr val="000000"/>
                </a:solidFill>
                <a:latin typeface="Arial"/>
              </a:rPr>
              <a:t>&gt; и &lt;/</a:t>
            </a:r>
            <a:r>
              <a:rPr lang="ru-RU" b="1" dirty="0" err="1" smtClean="0">
                <a:solidFill>
                  <a:srgbClr val="000000"/>
                </a:solidFill>
                <a:latin typeface="Arial"/>
              </a:rPr>
              <a:t>tr</a:t>
            </a:r>
            <a:r>
              <a:rPr lang="ru-RU" b="1" dirty="0" smtClean="0">
                <a:solidFill>
                  <a:srgbClr val="000000"/>
                </a:solidFill>
                <a:latin typeface="Arial"/>
              </a:rPr>
              <a:t>&gt;    </a:t>
            </a:r>
            <a:r>
              <a:rPr lang="ru-RU" dirty="0" err="1" smtClean="0">
                <a:solidFill>
                  <a:srgbClr val="000000"/>
                </a:solidFill>
                <a:latin typeface="Arial"/>
              </a:rPr>
              <a:t>таг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 за </a:t>
            </a:r>
            <a:r>
              <a:rPr lang="ru-RU" dirty="0" err="1" smtClean="0">
                <a:solidFill>
                  <a:srgbClr val="000000"/>
                </a:solidFill>
                <a:latin typeface="Arial"/>
              </a:rPr>
              <a:t>табличен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Arial"/>
              </a:rPr>
              <a:t>ред</a:t>
            </a:r>
            <a:endParaRPr lang="en-US" dirty="0" smtClean="0">
              <a:solidFill>
                <a:srgbClr val="000000"/>
              </a:solidFill>
              <a:latin typeface="Arial"/>
            </a:endParaRPr>
          </a:p>
          <a:p>
            <a:pPr lvl="2" indent="0">
              <a:buNone/>
            </a:pPr>
            <a:r>
              <a:rPr lang="bg-BG" b="1" dirty="0" smtClean="0">
                <a:solidFill>
                  <a:srgbClr val="000000"/>
                </a:solidFill>
                <a:latin typeface="Times New Roman"/>
              </a:rPr>
              <a:t>в</a:t>
            </a:r>
            <a:r>
              <a:rPr lang="bg-BG" b="1" i="0" dirty="0" smtClean="0">
                <a:solidFill>
                  <a:srgbClr val="000000"/>
                </a:solidFill>
                <a:effectLst/>
                <a:latin typeface="Times New Roman"/>
              </a:rPr>
              <a:t>. 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&lt;td&gt; </a:t>
            </a:r>
            <a:r>
              <a:rPr lang="bg-BG" b="1" dirty="0" smtClean="0">
                <a:solidFill>
                  <a:srgbClr val="000000"/>
                </a:solidFill>
                <a:latin typeface="Arial"/>
              </a:rPr>
              <a:t>и &lt;/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td&gt;</a:t>
            </a:r>
            <a:r>
              <a:rPr lang="bg-BG" b="1" dirty="0" smtClean="0">
                <a:solidFill>
                  <a:srgbClr val="000000"/>
                </a:solidFill>
                <a:latin typeface="Arial"/>
              </a:rPr>
              <a:t>   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таг за таблична клетка</a:t>
            </a:r>
          </a:p>
          <a:p>
            <a:pPr marL="914400" lvl="2" indent="0">
              <a:buNone/>
            </a:pPr>
            <a:r>
              <a:rPr lang="bg-BG" b="1" dirty="0" smtClean="0">
                <a:solidFill>
                  <a:srgbClr val="000000"/>
                </a:solidFill>
                <a:latin typeface="Arial"/>
              </a:rPr>
              <a:t>г</a:t>
            </a:r>
            <a:r>
              <a:rPr lang="bg-BG" b="1" i="0" dirty="0" smtClean="0">
                <a:solidFill>
                  <a:srgbClr val="000000"/>
                </a:solidFill>
                <a:effectLst/>
                <a:latin typeface="Arial"/>
              </a:rPr>
              <a:t>. 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&lt;</a:t>
            </a:r>
            <a:r>
              <a:rPr lang="en-US" b="1" dirty="0" err="1" smtClean="0">
                <a:solidFill>
                  <a:srgbClr val="000000"/>
                </a:solidFill>
                <a:latin typeface="Arial"/>
              </a:rPr>
              <a:t>th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&gt; </a:t>
            </a:r>
            <a:r>
              <a:rPr lang="bg-BG" b="1" dirty="0" smtClean="0">
                <a:solidFill>
                  <a:srgbClr val="000000"/>
                </a:solidFill>
                <a:latin typeface="Arial"/>
              </a:rPr>
              <a:t>и &lt;/</a:t>
            </a:r>
            <a:r>
              <a:rPr lang="en-US" b="1" dirty="0" err="1" smtClean="0">
                <a:solidFill>
                  <a:srgbClr val="000000"/>
                </a:solidFill>
                <a:latin typeface="Arial"/>
              </a:rPr>
              <a:t>th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&gt;</a:t>
            </a:r>
            <a:r>
              <a:rPr lang="bg-BG" b="1" dirty="0" smtClean="0">
                <a:solidFill>
                  <a:srgbClr val="000000"/>
                </a:solidFill>
                <a:latin typeface="Arial"/>
              </a:rPr>
              <a:t>   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таг за заглавна клетка</a:t>
            </a:r>
          </a:p>
          <a:p>
            <a:pPr lvl="2" indent="0">
              <a:buNone/>
            </a:pPr>
            <a:r>
              <a:rPr lang="bg-BG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. </a:t>
            </a:r>
            <a:r>
              <a:rPr lang="en-US" sz="2600" b="1" dirty="0">
                <a:solidFill>
                  <a:srgbClr val="000000"/>
                </a:solidFill>
                <a:latin typeface="Arial"/>
              </a:rPr>
              <a:t>&lt;</a:t>
            </a:r>
            <a:r>
              <a:rPr lang="en-US" b="1" dirty="0" smtClean="0">
                <a:solidFill>
                  <a:srgbClr val="000000"/>
                </a:solidFill>
                <a:latin typeface="+mj-lt"/>
              </a:rPr>
              <a:t>Table</a:t>
            </a:r>
            <a:r>
              <a:rPr lang="en-US" sz="26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+mj-lt"/>
              </a:rPr>
              <a:t>Border</a:t>
            </a:r>
            <a:r>
              <a:rPr lang="bg-BG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=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“1”&gt;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-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 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рамка на таблица</a:t>
            </a:r>
          </a:p>
          <a:p>
            <a:pPr marL="914400" lvl="2" indent="0">
              <a:buNone/>
            </a:pPr>
            <a:endParaRPr lang="bg-BG" b="0" i="0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0118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ru-RU" sz="3200" dirty="0" smtClean="0">
                <a:solidFill>
                  <a:srgbClr val="000000"/>
                </a:solidFill>
                <a:latin typeface="Arial"/>
              </a:rPr>
              <a:t>2.ПРИМЕР </a:t>
            </a:r>
            <a:r>
              <a:rPr lang="ru-RU" sz="3200" dirty="0">
                <a:solidFill>
                  <a:srgbClr val="000000"/>
                </a:solidFill>
                <a:latin typeface="Arial"/>
              </a:rPr>
              <a:t>за таблица с 1 колона и 3 </a:t>
            </a:r>
            <a:r>
              <a:rPr lang="ru-RU" sz="3200" dirty="0" err="1">
                <a:solidFill>
                  <a:srgbClr val="000000"/>
                </a:solidFill>
                <a:latin typeface="Arial"/>
              </a:rPr>
              <a:t>реда</a:t>
            </a:r>
            <a:r>
              <a:rPr lang="ru-RU" sz="3200" dirty="0">
                <a:solidFill>
                  <a:srgbClr val="000000"/>
                </a:solidFill>
                <a:latin typeface="Arial"/>
              </a:rPr>
              <a:t>:</a:t>
            </a:r>
            <a:endParaRPr lang="bg-BG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5243014" cy="3932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134798"/>
            <a:ext cx="3303587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543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ru-RU" sz="3200" dirty="0" smtClean="0">
                <a:solidFill>
                  <a:srgbClr val="000000"/>
                </a:solidFill>
                <a:latin typeface="Arial"/>
              </a:rPr>
              <a:t>3. ПРИМЕР </a:t>
            </a:r>
            <a:r>
              <a:rPr lang="ru-RU" sz="3200" dirty="0">
                <a:solidFill>
                  <a:srgbClr val="000000"/>
                </a:solidFill>
                <a:latin typeface="Arial"/>
              </a:rPr>
              <a:t>за таблица с 1 </a:t>
            </a:r>
            <a:r>
              <a:rPr lang="ru-RU" sz="3200" dirty="0" err="1">
                <a:solidFill>
                  <a:srgbClr val="000000"/>
                </a:solidFill>
                <a:latin typeface="Arial"/>
              </a:rPr>
              <a:t>ред</a:t>
            </a:r>
            <a:r>
              <a:rPr lang="ru-RU" sz="3200" dirty="0">
                <a:solidFill>
                  <a:srgbClr val="000000"/>
                </a:solidFill>
                <a:latin typeface="Arial"/>
              </a:rPr>
              <a:t> и 3 колони: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2400" b="1" dirty="0">
                <a:solidFill>
                  <a:srgbClr val="000000"/>
                </a:solidFill>
                <a:latin typeface="Arial"/>
              </a:rPr>
              <a:t>&lt;table border="1"&gt;</a:t>
            </a:r>
            <a:br>
              <a:rPr lang="en-US" sz="2400" b="1" dirty="0">
                <a:solidFill>
                  <a:srgbClr val="000000"/>
                </a:solidFill>
                <a:latin typeface="Arial"/>
              </a:rPr>
            </a:br>
            <a:r>
              <a:rPr lang="en-US" sz="2400" b="1" dirty="0">
                <a:solidFill>
                  <a:srgbClr val="000000"/>
                </a:solidFill>
                <a:latin typeface="Arial"/>
              </a:rPr>
              <a:t>   &lt;</a:t>
            </a:r>
            <a:r>
              <a:rPr lang="en-US" sz="2400" b="1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400" b="1" dirty="0">
                <a:solidFill>
                  <a:srgbClr val="000000"/>
                </a:solidFill>
                <a:latin typeface="Arial"/>
              </a:rPr>
              <a:t>&gt;</a:t>
            </a:r>
            <a:br>
              <a:rPr lang="en-US" sz="2400" b="1" dirty="0">
                <a:solidFill>
                  <a:srgbClr val="000000"/>
                </a:solidFill>
                <a:latin typeface="Arial"/>
              </a:rPr>
            </a:br>
            <a:r>
              <a:rPr lang="en-US" sz="2400" b="1" dirty="0">
                <a:solidFill>
                  <a:srgbClr val="000000"/>
                </a:solidFill>
                <a:latin typeface="Arial"/>
              </a:rPr>
              <a:t>      &lt;td&gt;1-</a:t>
            </a:r>
            <a:r>
              <a:rPr lang="bg-BG" sz="2400" b="1" dirty="0">
                <a:solidFill>
                  <a:srgbClr val="000000"/>
                </a:solidFill>
                <a:latin typeface="Arial"/>
              </a:rPr>
              <a:t>ви ред, 1-ва колона&lt;/</a:t>
            </a:r>
            <a:r>
              <a:rPr lang="en-US" sz="2400" b="1" dirty="0">
                <a:solidFill>
                  <a:srgbClr val="000000"/>
                </a:solidFill>
                <a:latin typeface="Arial"/>
              </a:rPr>
              <a:t>td&gt;</a:t>
            </a:r>
            <a:br>
              <a:rPr lang="en-US" sz="2400" b="1" dirty="0">
                <a:solidFill>
                  <a:srgbClr val="000000"/>
                </a:solidFill>
                <a:latin typeface="Arial"/>
              </a:rPr>
            </a:br>
            <a:r>
              <a:rPr lang="en-US" sz="2400" b="1" dirty="0">
                <a:solidFill>
                  <a:srgbClr val="000000"/>
                </a:solidFill>
                <a:latin typeface="Arial"/>
              </a:rPr>
              <a:t>      &lt;td&gt;1-</a:t>
            </a:r>
            <a:r>
              <a:rPr lang="bg-BG" sz="2400" b="1" dirty="0">
                <a:solidFill>
                  <a:srgbClr val="000000"/>
                </a:solidFill>
                <a:latin typeface="Arial"/>
              </a:rPr>
              <a:t>ви ред, 2-ра колона&lt;/</a:t>
            </a:r>
            <a:r>
              <a:rPr lang="en-US" sz="2400" b="1" dirty="0">
                <a:solidFill>
                  <a:srgbClr val="000000"/>
                </a:solidFill>
                <a:latin typeface="Arial"/>
              </a:rPr>
              <a:t>td&gt;</a:t>
            </a:r>
            <a:br>
              <a:rPr lang="en-US" sz="2400" b="1" dirty="0">
                <a:solidFill>
                  <a:srgbClr val="000000"/>
                </a:solidFill>
                <a:latin typeface="Arial"/>
              </a:rPr>
            </a:br>
            <a:r>
              <a:rPr lang="en-US" sz="2400" b="1" dirty="0">
                <a:solidFill>
                  <a:srgbClr val="000000"/>
                </a:solidFill>
                <a:latin typeface="Arial"/>
              </a:rPr>
              <a:t>      &lt;td&gt;1-</a:t>
            </a:r>
            <a:r>
              <a:rPr lang="bg-BG" sz="2400" b="1" dirty="0">
                <a:solidFill>
                  <a:srgbClr val="000000"/>
                </a:solidFill>
                <a:latin typeface="Arial"/>
              </a:rPr>
              <a:t>ви ред, 3-та колона&lt;/</a:t>
            </a:r>
            <a:r>
              <a:rPr lang="en-US" sz="2400" b="1" dirty="0">
                <a:solidFill>
                  <a:srgbClr val="000000"/>
                </a:solidFill>
                <a:latin typeface="Arial"/>
              </a:rPr>
              <a:t>td&gt;</a:t>
            </a:r>
            <a:br>
              <a:rPr lang="en-US" sz="2400" b="1" dirty="0">
                <a:solidFill>
                  <a:srgbClr val="000000"/>
                </a:solidFill>
                <a:latin typeface="Arial"/>
              </a:rPr>
            </a:br>
            <a:r>
              <a:rPr lang="en-US" sz="2400" b="1" dirty="0">
                <a:solidFill>
                  <a:srgbClr val="000000"/>
                </a:solidFill>
                <a:latin typeface="Arial"/>
              </a:rPr>
              <a:t>   &lt;/</a:t>
            </a:r>
            <a:r>
              <a:rPr lang="en-US" sz="2400" b="1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400" b="1" dirty="0">
                <a:solidFill>
                  <a:srgbClr val="000000"/>
                </a:solidFill>
                <a:latin typeface="Arial"/>
              </a:rPr>
              <a:t>&gt;</a:t>
            </a:r>
            <a:br>
              <a:rPr lang="en-US" sz="2400" b="1" dirty="0">
                <a:solidFill>
                  <a:srgbClr val="000000"/>
                </a:solidFill>
                <a:latin typeface="Arial"/>
              </a:rPr>
            </a:br>
            <a:r>
              <a:rPr lang="en-US" sz="2400" b="1" dirty="0">
                <a:solidFill>
                  <a:srgbClr val="000000"/>
                </a:solidFill>
                <a:latin typeface="Arial"/>
              </a:rPr>
              <a:t>&lt;/table&gt;</a:t>
            </a:r>
            <a:endParaRPr lang="bg-BG" sz="2400" dirty="0">
              <a:solidFill>
                <a:prstClr val="black"/>
              </a:solidFill>
            </a:endParaRPr>
          </a:p>
          <a:p>
            <a:endParaRPr lang="bg-B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560" y="4731965"/>
            <a:ext cx="7126287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503" y="260648"/>
            <a:ext cx="8229600" cy="1143000"/>
          </a:xfrm>
        </p:spPr>
        <p:txBody>
          <a:bodyPr/>
          <a:lstStyle/>
          <a:p>
            <a:r>
              <a:rPr lang="ru-RU" sz="3200" dirty="0" smtClean="0">
                <a:solidFill>
                  <a:prstClr val="black"/>
                </a:solidFill>
              </a:rPr>
              <a:t>4.ПРИМЕР </a:t>
            </a:r>
            <a:r>
              <a:rPr lang="ru-RU" sz="3200" dirty="0">
                <a:solidFill>
                  <a:prstClr val="black"/>
                </a:solidFill>
              </a:rPr>
              <a:t>за таблица с 2 </a:t>
            </a:r>
            <a:r>
              <a:rPr lang="ru-RU" sz="3200" dirty="0" err="1">
                <a:solidFill>
                  <a:prstClr val="black"/>
                </a:solidFill>
              </a:rPr>
              <a:t>реда</a:t>
            </a:r>
            <a:r>
              <a:rPr lang="ru-RU" sz="3200" dirty="0">
                <a:solidFill>
                  <a:prstClr val="black"/>
                </a:solidFill>
              </a:rPr>
              <a:t> и 2 колони: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Arial"/>
              </a:rPr>
              <a:t>&lt;table border="1"&gt;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&lt;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   &lt;td&gt;1-</a:t>
            </a:r>
            <a:r>
              <a:rPr lang="bg-BG" sz="2000" b="1" dirty="0">
                <a:solidFill>
                  <a:srgbClr val="000000"/>
                </a:solidFill>
                <a:latin typeface="Arial"/>
              </a:rPr>
              <a:t>ви ред, 1-ва колона &lt;/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td&gt;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   &lt;td&gt;1-</a:t>
            </a:r>
            <a:r>
              <a:rPr lang="bg-BG" sz="2000" b="1" dirty="0">
                <a:solidFill>
                  <a:srgbClr val="000000"/>
                </a:solidFill>
                <a:latin typeface="Arial"/>
              </a:rPr>
              <a:t>ви ред, 2-ра колона &lt;/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td&gt;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&lt;/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&lt;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   &lt;td&gt;2-</a:t>
            </a:r>
            <a:r>
              <a:rPr lang="bg-BG" sz="2000" b="1" dirty="0">
                <a:solidFill>
                  <a:srgbClr val="000000"/>
                </a:solidFill>
                <a:latin typeface="Arial"/>
              </a:rPr>
              <a:t>ри ред, 1-ва колона &lt;/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td&gt;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   &lt;td&gt;2-</a:t>
            </a:r>
            <a:r>
              <a:rPr lang="bg-BG" sz="2000" b="1" dirty="0">
                <a:solidFill>
                  <a:srgbClr val="000000"/>
                </a:solidFill>
                <a:latin typeface="Arial"/>
              </a:rPr>
              <a:t>ри ред, 2-ра колона &lt;/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td&gt;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&lt;/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&lt;/table&gt;</a:t>
            </a:r>
            <a:endParaRPr lang="bg-BG" sz="2000" dirty="0">
              <a:solidFill>
                <a:prstClr val="black"/>
              </a:solidFill>
            </a:endParaRPr>
          </a:p>
          <a:p>
            <a:endParaRPr lang="bg-B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535" y="5157192"/>
            <a:ext cx="5443537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743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000000"/>
                </a:solidFill>
                <a:latin typeface="Arial"/>
              </a:rPr>
              <a:t>5. </a:t>
            </a:r>
            <a:r>
              <a:rPr lang="ru-RU" sz="4000" dirty="0" err="1" smtClean="0">
                <a:solidFill>
                  <a:srgbClr val="000000"/>
                </a:solidFill>
                <a:latin typeface="Arial"/>
              </a:rPr>
              <a:t>Тага</a:t>
            </a:r>
            <a:r>
              <a:rPr lang="ru-RU" sz="4000" dirty="0">
                <a:solidFill>
                  <a:srgbClr val="000000"/>
                </a:solidFill>
                <a:latin typeface="Arial"/>
              </a:rPr>
              <a:t> </a:t>
            </a:r>
            <a:r>
              <a:rPr lang="ru-RU" sz="4000" b="1" dirty="0">
                <a:solidFill>
                  <a:srgbClr val="000000"/>
                </a:solidFill>
                <a:latin typeface="Arial"/>
              </a:rPr>
              <a:t>&lt;</a:t>
            </a:r>
            <a:r>
              <a:rPr lang="ru-RU" sz="4000" b="1" dirty="0" err="1">
                <a:solidFill>
                  <a:srgbClr val="000000"/>
                </a:solidFill>
                <a:latin typeface="Arial"/>
              </a:rPr>
              <a:t>th</a:t>
            </a:r>
            <a:r>
              <a:rPr lang="ru-RU" sz="4000" b="1" dirty="0">
                <a:solidFill>
                  <a:srgbClr val="000000"/>
                </a:solidFill>
                <a:latin typeface="Arial"/>
              </a:rPr>
              <a:t>&gt; </a:t>
            </a:r>
            <a:r>
              <a:rPr lang="ru-RU" sz="4000" dirty="0" err="1">
                <a:solidFill>
                  <a:srgbClr val="000000"/>
                </a:solidFill>
                <a:latin typeface="Arial"/>
              </a:rPr>
              <a:t>въвежда</a:t>
            </a:r>
            <a:r>
              <a:rPr lang="ru-RU" sz="40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4000" dirty="0" err="1" smtClean="0">
                <a:solidFill>
                  <a:srgbClr val="000000"/>
                </a:solidFill>
                <a:latin typeface="Arial"/>
              </a:rPr>
              <a:t>заглавна</a:t>
            </a:r>
            <a:r>
              <a:rPr lang="ru-RU" sz="4000" dirty="0" smtClean="0">
                <a:solidFill>
                  <a:srgbClr val="000000"/>
                </a:solidFill>
                <a:latin typeface="Arial"/>
              </a:rPr>
              <a:t> клетка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000" dirty="0">
                <a:solidFill>
                  <a:srgbClr val="000000"/>
                </a:solidFill>
                <a:latin typeface="Arial"/>
              </a:rPr>
              <a:t>&lt;table border="1"&gt;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&lt;</a:t>
            </a:r>
            <a:r>
              <a:rPr lang="en-US" sz="2000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&gt;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/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       &lt;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th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&gt;</a:t>
            </a:r>
            <a:r>
              <a:rPr lang="bg-BG" sz="2000" b="1" dirty="0">
                <a:solidFill>
                  <a:srgbClr val="000000"/>
                </a:solidFill>
                <a:latin typeface="Arial"/>
              </a:rPr>
              <a:t>Заглавие 1&lt;/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th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&gt;</a:t>
            </a:r>
            <a:br>
              <a:rPr lang="en-US" sz="2000" b="1" dirty="0">
                <a:solidFill>
                  <a:srgbClr val="000000"/>
                </a:solidFill>
                <a:latin typeface="Arial"/>
              </a:rPr>
            </a:br>
            <a:r>
              <a:rPr lang="en-US" sz="2000" b="1" dirty="0">
                <a:solidFill>
                  <a:srgbClr val="000000"/>
                </a:solidFill>
                <a:latin typeface="Arial"/>
              </a:rPr>
              <a:t>          &lt;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th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&gt;</a:t>
            </a:r>
            <a:r>
              <a:rPr lang="bg-BG" sz="2000" b="1" dirty="0">
                <a:solidFill>
                  <a:srgbClr val="000000"/>
                </a:solidFill>
                <a:latin typeface="Arial"/>
              </a:rPr>
              <a:t>Заглавие 2&lt;/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th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&lt;/</a:t>
            </a:r>
            <a:r>
              <a:rPr lang="en-US" sz="2000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&lt;</a:t>
            </a:r>
            <a:r>
              <a:rPr lang="en-US" sz="2000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     &lt;td&gt;1-</a:t>
            </a:r>
            <a:r>
              <a:rPr lang="bg-BG" sz="2000" dirty="0">
                <a:solidFill>
                  <a:srgbClr val="000000"/>
                </a:solidFill>
                <a:latin typeface="Arial"/>
              </a:rPr>
              <a:t>ви ред, 1-ва колона&lt;/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td&gt;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     &lt;td&gt;1-</a:t>
            </a:r>
            <a:r>
              <a:rPr lang="bg-BG" sz="2000" dirty="0">
                <a:solidFill>
                  <a:srgbClr val="000000"/>
                </a:solidFill>
                <a:latin typeface="Arial"/>
              </a:rPr>
              <a:t>ви ред, 2-ра колона&lt;/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td&gt;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&lt;/</a:t>
            </a:r>
            <a:r>
              <a:rPr lang="en-US" sz="2000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&lt;</a:t>
            </a:r>
            <a:r>
              <a:rPr lang="en-US" sz="2000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     &lt;td&gt;2-</a:t>
            </a:r>
            <a:r>
              <a:rPr lang="bg-BG" sz="2000" dirty="0">
                <a:solidFill>
                  <a:srgbClr val="000000"/>
                </a:solidFill>
                <a:latin typeface="Arial"/>
              </a:rPr>
              <a:t>ри ред, 1-ва колона&lt;/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td&gt;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     &lt;td&gt;2-</a:t>
            </a:r>
            <a:r>
              <a:rPr lang="bg-BG" sz="2000" dirty="0">
                <a:solidFill>
                  <a:srgbClr val="000000"/>
                </a:solidFill>
                <a:latin typeface="Arial"/>
              </a:rPr>
              <a:t>ри ред, 2-ра колона&lt;/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td&gt;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     &lt;/</a:t>
            </a:r>
            <a:r>
              <a:rPr lang="en-US" sz="2000" dirty="0" err="1">
                <a:solidFill>
                  <a:srgbClr val="000000"/>
                </a:solidFill>
                <a:latin typeface="Arial"/>
              </a:rPr>
              <a:t>tr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srgbClr val="000000"/>
                </a:solidFill>
                <a:latin typeface="Arial"/>
              </a:rPr>
              <a:t>&lt;/table&gt;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endParaRPr lang="bg-BG" sz="2000" dirty="0">
              <a:solidFill>
                <a:prstClr val="black"/>
              </a:solidFill>
            </a:endParaRPr>
          </a:p>
          <a:p>
            <a:endParaRPr lang="bg-BG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60848"/>
            <a:ext cx="3991472" cy="934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302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bg-BG" dirty="0" smtClean="0"/>
              <a:t>6.Заглавие на таблица </a:t>
            </a:r>
            <a:r>
              <a:rPr lang="en-US" sz="2700" dirty="0" smtClean="0">
                <a:solidFill>
                  <a:srgbClr val="FF0000"/>
                </a:solidFill>
                <a:ea typeface="+mn-ea"/>
                <a:cs typeface="+mn-cs"/>
              </a:rPr>
              <a:t>&lt;</a:t>
            </a:r>
            <a:r>
              <a:rPr lang="en-US" sz="2700" dirty="0">
                <a:solidFill>
                  <a:srgbClr val="FF0000"/>
                </a:solidFill>
                <a:ea typeface="+mn-ea"/>
                <a:cs typeface="+mn-cs"/>
              </a:rPr>
              <a:t>caption</a:t>
            </a:r>
            <a:r>
              <a:rPr lang="en-US" sz="2700" dirty="0" smtClean="0">
                <a:solidFill>
                  <a:srgbClr val="FF0000"/>
                </a:solidFill>
                <a:ea typeface="+mn-ea"/>
                <a:cs typeface="+mn-cs"/>
              </a:rPr>
              <a:t>&gt;&lt;/ </a:t>
            </a:r>
            <a:r>
              <a:rPr lang="en-US" sz="2700" dirty="0">
                <a:solidFill>
                  <a:srgbClr val="FF0000"/>
                </a:solidFill>
                <a:ea typeface="+mn-ea"/>
                <a:cs typeface="+mn-cs"/>
              </a:rPr>
              <a:t>caption&gt;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&lt;table border="3"&gt;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&lt;caption&gt;</a:t>
            </a:r>
            <a:r>
              <a:rPr lang="bg-BG" dirty="0" smtClean="0">
                <a:solidFill>
                  <a:srgbClr val="FF0000"/>
                </a:solidFill>
              </a:rPr>
              <a:t>Таблица&lt;/</a:t>
            </a:r>
            <a:r>
              <a:rPr lang="en-US" dirty="0" smtClean="0">
                <a:solidFill>
                  <a:srgbClr val="FF0000"/>
                </a:solidFill>
              </a:rPr>
              <a:t>caption&gt;</a:t>
            </a:r>
          </a:p>
          <a:p>
            <a:pPr marL="0" indent="0">
              <a:buNone/>
            </a:pPr>
            <a:r>
              <a:rPr lang="en-US" dirty="0" smtClean="0"/>
              <a:t>     &lt;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          &lt;</a:t>
            </a:r>
            <a:r>
              <a:rPr lang="en-US" dirty="0" err="1" smtClean="0"/>
              <a:t>th</a:t>
            </a:r>
            <a:r>
              <a:rPr lang="en-US" dirty="0" smtClean="0"/>
              <a:t>&gt;</a:t>
            </a:r>
            <a:r>
              <a:rPr lang="bg-BG" dirty="0" smtClean="0"/>
              <a:t>Заглавие 1&lt;/</a:t>
            </a:r>
            <a:r>
              <a:rPr lang="en-US" dirty="0" err="1" smtClean="0"/>
              <a:t>th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          &lt;</a:t>
            </a:r>
            <a:r>
              <a:rPr lang="en-US" dirty="0" err="1" smtClean="0"/>
              <a:t>th</a:t>
            </a:r>
            <a:r>
              <a:rPr lang="en-US" dirty="0" smtClean="0"/>
              <a:t>&gt;</a:t>
            </a:r>
            <a:r>
              <a:rPr lang="bg-BG" dirty="0" smtClean="0"/>
              <a:t>Заглавие 2&lt;/</a:t>
            </a:r>
            <a:r>
              <a:rPr lang="en-US" dirty="0" err="1" smtClean="0"/>
              <a:t>th</a:t>
            </a:r>
            <a:r>
              <a:rPr lang="en-US" dirty="0" smtClean="0"/>
              <a:t>&gt;     </a:t>
            </a:r>
          </a:p>
          <a:p>
            <a:pPr marL="0" indent="0">
              <a:buNone/>
            </a:pPr>
            <a:r>
              <a:rPr lang="en-US" dirty="0" smtClean="0"/>
              <a:t>     &lt;/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     &lt;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          &lt;td&gt;1-</a:t>
            </a:r>
            <a:r>
              <a:rPr lang="bg-BG" dirty="0" smtClean="0"/>
              <a:t>ви ред, 1-ва колона&lt;/</a:t>
            </a:r>
            <a:r>
              <a:rPr lang="en-US" dirty="0" smtClean="0"/>
              <a:t>td&gt;</a:t>
            </a:r>
          </a:p>
          <a:p>
            <a:pPr marL="0" indent="0">
              <a:buNone/>
            </a:pPr>
            <a:r>
              <a:rPr lang="en-US" dirty="0" smtClean="0"/>
              <a:t>          &lt;td&gt;1-</a:t>
            </a:r>
            <a:r>
              <a:rPr lang="bg-BG" dirty="0" smtClean="0"/>
              <a:t>ви ред, 2-ра колона&lt;/</a:t>
            </a:r>
            <a:r>
              <a:rPr lang="en-US" dirty="0" smtClean="0"/>
              <a:t>td&gt;</a:t>
            </a:r>
          </a:p>
          <a:p>
            <a:pPr marL="0" indent="0">
              <a:buNone/>
            </a:pPr>
            <a:r>
              <a:rPr lang="en-US" dirty="0" smtClean="0"/>
              <a:t>     &lt;/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     &lt;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          &lt;td&gt;2-</a:t>
            </a:r>
            <a:r>
              <a:rPr lang="bg-BG" dirty="0" smtClean="0"/>
              <a:t>ри ред, 1-ва колона&lt;/</a:t>
            </a:r>
            <a:r>
              <a:rPr lang="en-US" dirty="0" smtClean="0"/>
              <a:t>td&gt;</a:t>
            </a:r>
          </a:p>
          <a:p>
            <a:pPr marL="0" indent="0">
              <a:buNone/>
            </a:pPr>
            <a:r>
              <a:rPr lang="en-US" dirty="0" smtClean="0"/>
              <a:t>          &lt;td&gt;2-</a:t>
            </a:r>
            <a:r>
              <a:rPr lang="bg-BG" dirty="0" smtClean="0"/>
              <a:t>ри ред, 2-ра колона&lt;/</a:t>
            </a:r>
            <a:r>
              <a:rPr lang="en-US" dirty="0" smtClean="0"/>
              <a:t>td&gt;</a:t>
            </a:r>
          </a:p>
          <a:p>
            <a:pPr marL="0" indent="0">
              <a:buNone/>
            </a:pPr>
            <a:r>
              <a:rPr lang="en-US" dirty="0" smtClean="0"/>
              <a:t>     &lt;/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&lt;/table&gt;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782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1" y="26064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7. ШАХ</a:t>
            </a: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&lt;table </a:t>
            </a:r>
            <a:r>
              <a:rPr lang="en-US" dirty="0" err="1" smtClean="0"/>
              <a:t>bgcolor</a:t>
            </a:r>
            <a:r>
              <a:rPr lang="en-US" dirty="0" smtClean="0"/>
              <a:t>="black" width="400" height="200"&gt;</a:t>
            </a:r>
          </a:p>
          <a:p>
            <a:pPr marL="0" indent="0">
              <a:buNone/>
            </a:pPr>
            <a:r>
              <a:rPr lang="en-US" dirty="0" smtClean="0"/>
              <a:t>&lt;caption&gt;</a:t>
            </a:r>
            <a:r>
              <a:rPr lang="bg-BG" dirty="0" smtClean="0"/>
              <a:t>ШАХ&lt;/</a:t>
            </a:r>
            <a:r>
              <a:rPr lang="en-US" dirty="0" smtClean="0"/>
              <a:t>caption&gt;</a:t>
            </a:r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bg-BG" dirty="0" smtClean="0"/>
              <a:t>     </a:t>
            </a:r>
            <a:r>
              <a:rPr lang="en-US" dirty="0" smtClean="0"/>
              <a:t>&lt;td </a:t>
            </a:r>
            <a:r>
              <a:rPr lang="en-US" dirty="0" err="1" smtClean="0"/>
              <a:t>bgcolor</a:t>
            </a:r>
            <a:r>
              <a:rPr lang="en-US" dirty="0" smtClean="0"/>
              <a:t>="red"&gt;&lt;/td&gt;</a:t>
            </a:r>
          </a:p>
          <a:p>
            <a:pPr marL="0" indent="0">
              <a:buNone/>
            </a:pPr>
            <a:r>
              <a:rPr lang="bg-BG" dirty="0" smtClean="0"/>
              <a:t>     </a:t>
            </a:r>
            <a:r>
              <a:rPr lang="en-US" dirty="0" smtClean="0"/>
              <a:t>&lt;td &gt;&lt;/td&gt;</a:t>
            </a:r>
          </a:p>
          <a:p>
            <a:pPr marL="0" indent="0">
              <a:buNone/>
            </a:pPr>
            <a:r>
              <a:rPr lang="bg-BG" dirty="0" smtClean="0"/>
              <a:t>    </a:t>
            </a:r>
            <a:r>
              <a:rPr lang="en-US" dirty="0" smtClean="0"/>
              <a:t>&lt;td </a:t>
            </a:r>
            <a:r>
              <a:rPr lang="en-US" dirty="0" err="1" smtClean="0"/>
              <a:t>bgcolor</a:t>
            </a:r>
            <a:r>
              <a:rPr lang="en-US" dirty="0" smtClean="0"/>
              <a:t>="red"</a:t>
            </a:r>
            <a:r>
              <a:rPr lang="bg-BG" dirty="0" smtClean="0"/>
              <a:t> </a:t>
            </a:r>
            <a:r>
              <a:rPr lang="en-US" dirty="0" smtClean="0"/>
              <a:t>width="100" &gt;&lt;/td&gt;</a:t>
            </a:r>
          </a:p>
          <a:p>
            <a:pPr marL="0" indent="0">
              <a:buNone/>
            </a:pPr>
            <a:r>
              <a:rPr lang="bg-BG" dirty="0" smtClean="0"/>
              <a:t>    </a:t>
            </a:r>
            <a:r>
              <a:rPr lang="en-US" dirty="0" smtClean="0"/>
              <a:t>&lt;td&gt;&lt;/td&gt;</a:t>
            </a:r>
          </a:p>
          <a:p>
            <a:pPr marL="0" indent="0">
              <a:buNone/>
            </a:pPr>
            <a:r>
              <a:rPr lang="en-US" dirty="0" smtClean="0"/>
              <a:t>&lt;/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bg-BG" dirty="0" smtClean="0"/>
              <a:t>    </a:t>
            </a:r>
            <a:r>
              <a:rPr lang="en-US" dirty="0" smtClean="0"/>
              <a:t>&lt;td&gt;&lt;/td&gt;</a:t>
            </a:r>
          </a:p>
          <a:p>
            <a:pPr marL="0" indent="0">
              <a:buNone/>
            </a:pPr>
            <a:r>
              <a:rPr lang="bg-BG" dirty="0" smtClean="0"/>
              <a:t>    </a:t>
            </a:r>
            <a:r>
              <a:rPr lang="en-US" dirty="0" smtClean="0"/>
              <a:t>&lt;td </a:t>
            </a:r>
            <a:r>
              <a:rPr lang="en-US" dirty="0" err="1" smtClean="0"/>
              <a:t>bgcolor</a:t>
            </a:r>
            <a:r>
              <a:rPr lang="en-US" dirty="0" smtClean="0"/>
              <a:t>="red"&gt;&lt;/td&gt;</a:t>
            </a:r>
          </a:p>
          <a:p>
            <a:pPr marL="0" indent="0">
              <a:buNone/>
            </a:pPr>
            <a:r>
              <a:rPr lang="bg-BG" dirty="0" smtClean="0"/>
              <a:t>    </a:t>
            </a:r>
            <a:r>
              <a:rPr lang="en-US" dirty="0" smtClean="0"/>
              <a:t>&lt;td</a:t>
            </a:r>
            <a:r>
              <a:rPr lang="en-US" smtClean="0"/>
              <a:t>&gt; </a:t>
            </a:r>
            <a:r>
              <a:rPr lang="en-US" smtClean="0"/>
              <a:t>&lt;/</a:t>
            </a:r>
            <a:r>
              <a:rPr lang="en-US" dirty="0" smtClean="0"/>
              <a:t>td&gt;</a:t>
            </a:r>
          </a:p>
          <a:p>
            <a:pPr marL="0" indent="0">
              <a:buNone/>
            </a:pPr>
            <a:r>
              <a:rPr lang="bg-BG" dirty="0" smtClean="0"/>
              <a:t>    </a:t>
            </a:r>
            <a:r>
              <a:rPr lang="en-US" dirty="0" smtClean="0"/>
              <a:t>&lt;td </a:t>
            </a:r>
            <a:r>
              <a:rPr lang="en-US" dirty="0" err="1" smtClean="0"/>
              <a:t>bgcolor</a:t>
            </a:r>
            <a:r>
              <a:rPr lang="en-US" dirty="0" smtClean="0"/>
              <a:t>="red"&gt;&lt;/td&gt;</a:t>
            </a:r>
          </a:p>
          <a:p>
            <a:pPr marL="0" indent="0">
              <a:buNone/>
            </a:pPr>
            <a:r>
              <a:rPr lang="en-US" dirty="0" smtClean="0"/>
              <a:t>&lt;/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&lt;/table&gt;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1889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152</TotalTime>
  <Words>197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ТАБЛИЦИ в HTML</vt:lpstr>
      <vt:lpstr>1.Тагове за таблици</vt:lpstr>
      <vt:lpstr>2.ПРИМЕР за таблица с 1 колона и 3 реда:</vt:lpstr>
      <vt:lpstr>3. ПРИМЕР за таблица с 1 ред и 3 колони:</vt:lpstr>
      <vt:lpstr>4.ПРИМЕР за таблица с 2 реда и 2 колони:</vt:lpstr>
      <vt:lpstr>5. Тага &lt;th&gt; въвежда заглавна клетка</vt:lpstr>
      <vt:lpstr>6.Заглавие на таблица &lt;caption&gt;&lt;/ caption&gt;</vt:lpstr>
      <vt:lpstr>7. ШАХ</vt:lpstr>
    </vt:vector>
  </TitlesOfParts>
  <Company>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ТАБЛИЦИ</dc:title>
  <dc:creator>b</dc:creator>
  <cp:lastModifiedBy>Admin</cp:lastModifiedBy>
  <cp:revision>11</cp:revision>
  <dcterms:created xsi:type="dcterms:W3CDTF">2015-10-18T15:17:41Z</dcterms:created>
  <dcterms:modified xsi:type="dcterms:W3CDTF">2015-10-20T06:29:13Z</dcterms:modified>
</cp:coreProperties>
</file>