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83" r:id="rId4"/>
    <p:sldId id="258" r:id="rId5"/>
    <p:sldId id="261" r:id="rId6"/>
    <p:sldId id="262" r:id="rId7"/>
    <p:sldId id="259" r:id="rId8"/>
    <p:sldId id="264" r:id="rId9"/>
    <p:sldId id="265" r:id="rId10"/>
    <p:sldId id="266" r:id="rId11"/>
    <p:sldId id="268" r:id="rId12"/>
    <p:sldId id="263" r:id="rId1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bg-BG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88C12F-CCE7-47CA-8A15-9954E67B828A}" type="datetimeFigureOut">
              <a:rPr lang="bg-BG" smtClean="0"/>
              <a:pPr/>
              <a:t>22.3.2017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0AC499-F732-4D4D-834A-63CEF98F1B60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УЧЕБНА ПРАКТИКА ПО СПЕЦИАЛНОСТТА </a:t>
            </a:r>
            <a:r>
              <a:rPr lang="en-US" dirty="0" smtClean="0"/>
              <a:t>XII </a:t>
            </a:r>
            <a:r>
              <a:rPr lang="bg-BG" dirty="0" smtClean="0"/>
              <a:t>клас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АСИНХРОННИ МАШИНИ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dirty="0" smtClean="0">
                <a:effectLst/>
                <a:latin typeface="Times New Roman" pitchFamily="18" charset="0"/>
                <a:cs typeface="Times New Roman" pitchFamily="18" charset="0"/>
              </a:rPr>
              <a:t>СВЪРЗВАНЕ НА НАМОТКИТЕ НА АСИНХРОНЕН ДВИГАТЕЛ</a:t>
            </a:r>
            <a:endParaRPr lang="bg-BG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KARTINKI\AD.t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8424936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dirty="0" smtClean="0">
                <a:effectLst/>
                <a:latin typeface="Times New Roman" pitchFamily="18" charset="0"/>
                <a:cs typeface="Times New Roman" pitchFamily="18" charset="0"/>
              </a:rPr>
              <a:t>ПОДРЕЖДАНЕ НА ИЗВОДИТЕ НА НАМОТКИТЕ В КЛЕМНОТО ТАБЛО</a:t>
            </a:r>
            <a:endParaRPr lang="bg-BG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t="23597"/>
          <a:stretch>
            <a:fillRect/>
          </a:stretch>
        </p:blipFill>
        <p:spPr bwMode="auto">
          <a:xfrm>
            <a:off x="6300192" y="2786058"/>
            <a:ext cx="2376264" cy="16504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23528" y="5157192"/>
            <a:ext cx="8820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i="1" dirty="0" smtClean="0"/>
              <a:t>подреждане на изводите    свързване в звезда        свързване в триъгълник </a:t>
            </a:r>
            <a:endParaRPr lang="bg-BG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b="21768"/>
          <a:stretch/>
        </p:blipFill>
        <p:spPr bwMode="auto">
          <a:xfrm>
            <a:off x="571472" y="2759154"/>
            <a:ext cx="2488360" cy="16699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4" cstate="print"/>
          <a:srcRect t="21586"/>
          <a:stretch>
            <a:fillRect/>
          </a:stretch>
        </p:blipFill>
        <p:spPr bwMode="auto">
          <a:xfrm>
            <a:off x="3428992" y="2733682"/>
            <a:ext cx="2524125" cy="1695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dirty="0" smtClean="0">
                <a:effectLst/>
                <a:latin typeface="Times New Roman" pitchFamily="18" charset="0"/>
                <a:cs typeface="Times New Roman" pitchFamily="18" charset="0"/>
              </a:rPr>
              <a:t>СХЕМА НА СВЪРЗВАНЕ НА АСИНХРОНЕН ДВИГАТЕЛ</a:t>
            </a:r>
            <a:endParaRPr lang="bg-BG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2060575"/>
            <a:ext cx="8229600" cy="3671888"/>
          </a:xfrm>
        </p:spPr>
        <p:txBody>
          <a:bodyPr>
            <a:normAutofit fontScale="92500" lnSpcReduction="10000"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Изборът на схема на свързване трябва да се съобрази с означенията на табелката на двигателя.</a:t>
            </a:r>
          </a:p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При означение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Y/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— 380/220 V, и ако захранващата мрежа е със стандартно линейно напрежение 380 V, то единствено правилно е намотката да се свърже в звезда. При свързване в триъгълник и включване към мрежата, на фазовите намотки ще се подаде напрежение, по-голямо  √3 пъти от това, за което е изчислен, което ще доведе до повреждането 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fontAlgn="base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Асинхронните машини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са електрически машини за променлив ток, при които честотата на въртене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ротора е различна от тази на въртящото се магнитно поле, възбудено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статорната намотка.Те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намират приложение най-вече като двигатели.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dirty="0" smtClean="0"/>
              <a:t>ВИДОВЕ АСИНХРОННИ МАШИНИ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Според броя на фазите:</a:t>
            </a:r>
          </a:p>
          <a:p>
            <a:pPr>
              <a:buNone/>
            </a:pPr>
            <a:r>
              <a:rPr lang="bg-BG" dirty="0" smtClean="0"/>
              <a:t>		-трифазни</a:t>
            </a:r>
          </a:p>
          <a:p>
            <a:pPr>
              <a:buNone/>
            </a:pPr>
            <a:r>
              <a:rPr lang="bg-BG" dirty="0" smtClean="0"/>
              <a:t>		-еднофазни</a:t>
            </a:r>
          </a:p>
          <a:p>
            <a:r>
              <a:rPr lang="bg-BG" dirty="0" smtClean="0"/>
              <a:t>Според устройството на ротора:</a:t>
            </a:r>
          </a:p>
          <a:p>
            <a:pPr>
              <a:buNone/>
            </a:pPr>
            <a:r>
              <a:rPr lang="bg-BG" dirty="0" smtClean="0"/>
              <a:t>		-с накъсо съединен ротор (кафезен)</a:t>
            </a:r>
          </a:p>
          <a:p>
            <a:pPr>
              <a:buNone/>
            </a:pPr>
            <a:r>
              <a:rPr lang="bg-BG" dirty="0" smtClean="0"/>
              <a:t>		-с навит (фазов) ротор</a:t>
            </a:r>
          </a:p>
          <a:p>
            <a:r>
              <a:rPr lang="bg-BG" dirty="0" smtClean="0"/>
              <a:t>Според мощността:</a:t>
            </a:r>
          </a:p>
          <a:p>
            <a:pPr>
              <a:buNone/>
            </a:pPr>
            <a:r>
              <a:rPr lang="bg-BG" dirty="0" smtClean="0"/>
              <a:t>		-с голяма мощност - над 100 </a:t>
            </a:r>
            <a:r>
              <a:rPr lang="en-US" dirty="0" smtClean="0"/>
              <a:t>kW</a:t>
            </a:r>
          </a:p>
          <a:p>
            <a:pPr>
              <a:buNone/>
            </a:pPr>
            <a:r>
              <a:rPr lang="bg-BG" dirty="0" smtClean="0"/>
              <a:t>		</a:t>
            </a:r>
            <a:r>
              <a:rPr lang="en-US" dirty="0" smtClean="0"/>
              <a:t>-</a:t>
            </a:r>
            <a:r>
              <a:rPr lang="bg-BG" dirty="0" smtClean="0"/>
              <a:t>със средна мощност – от 5 до 100 </a:t>
            </a:r>
            <a:r>
              <a:rPr lang="en-US" dirty="0" smtClean="0"/>
              <a:t>kW</a:t>
            </a:r>
          </a:p>
          <a:p>
            <a:pPr>
              <a:buNone/>
            </a:pPr>
            <a:r>
              <a:rPr lang="bg-BG" dirty="0" smtClean="0"/>
              <a:t>		</a:t>
            </a:r>
            <a:r>
              <a:rPr lang="en-US" dirty="0" smtClean="0"/>
              <a:t>- </a:t>
            </a:r>
            <a:r>
              <a:rPr lang="bg-BG" dirty="0" smtClean="0"/>
              <a:t>с малка мощност – от 0,5 до 5 </a:t>
            </a:r>
            <a:r>
              <a:rPr lang="en-US" dirty="0" smtClean="0"/>
              <a:t>kW</a:t>
            </a:r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ctr"/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ПРИНЦИПНО УСТРОЙСТВО НА АСИНХРОННИТЕ МАШИНИ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KARTINKI\A4.jpg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 cstate="print"/>
          <a:srcRect l="6235" t="5980" r="10598" b="11584"/>
          <a:stretch/>
        </p:blipFill>
        <p:spPr bwMode="auto">
          <a:xfrm>
            <a:off x="2483768" y="1124744"/>
            <a:ext cx="4032449" cy="367695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55776" y="486916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/>
              <a:t>1</a:t>
            </a:r>
            <a:r>
              <a:rPr lang="ru-RU" dirty="0"/>
              <a:t> - статорна намотка  </a:t>
            </a:r>
            <a:r>
              <a:rPr lang="ru-RU" i="1" dirty="0"/>
              <a:t>2</a:t>
            </a:r>
            <a:r>
              <a:rPr lang="ru-RU" dirty="0"/>
              <a:t> - роторна намотка</a:t>
            </a:r>
            <a:r>
              <a:rPr lang="ru-RU" i="1" dirty="0"/>
              <a:t>  3</a:t>
            </a:r>
            <a:r>
              <a:rPr lang="ru-RU" dirty="0"/>
              <a:t> - статорен магнитопровод  </a:t>
            </a:r>
            <a:r>
              <a:rPr lang="ru-RU" i="1" dirty="0"/>
              <a:t>4</a:t>
            </a:r>
            <a:r>
              <a:rPr lang="ru-RU" dirty="0"/>
              <a:t> - роторен магнитопровод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/>
              <a:t>5</a:t>
            </a:r>
            <a:r>
              <a:rPr lang="ru-RU" dirty="0"/>
              <a:t> - въздушна междина</a:t>
            </a:r>
            <a:r>
              <a:rPr lang="ru-RU" dirty="0" smtClean="0"/>
              <a:t/>
            </a:r>
            <a:br>
              <a:rPr lang="ru-RU" dirty="0" smtClean="0"/>
            </a:b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ПРИНЦИП НА ДЕЙСТВИЕ НА АСИНХРОННИТЕ МАШИНИ</a:t>
            </a:r>
            <a:endParaRPr lang="bg-BG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686800" cy="457200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Принципът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действие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 обяснява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със следните явления: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протичане на ток;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възбуждане на магнитно поле от ток;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електромагнитна индукция (взаимна индукция);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силово взаимодействие между ток в проводник, който се намира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магнитно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поле                   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УСЛОВИЯ ЗА РАБОТА НА АСИНХРОННАТА МАШИНА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2276872"/>
            <a:ext cx="8229600" cy="290892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 протича променлив ток в статорната намотка;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възбуденият от този ток магнитен поток да обхваща и пресича роторната намотка;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между статора и ротора да няма механична връзка, за да се реализира въртенето на ротора.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КОНСТРУКЦИЯ НА АСИНХРОННИТЕ МАШИНИ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5256584"/>
          </a:xfrm>
        </p:spPr>
        <p:txBody>
          <a:bodyPr>
            <a:norm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Магнитната система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асинхронните машини включва статорен и роторен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магнитопровод и въздушната междина, която ги разделя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Електрическата система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асинхронните машини е съвкупност от статорни и роторни намотки, тоководещи връзки и изводи, а за машините с навит ротор, включва още пръстени и четки с четкодържател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Други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елементи: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тяло, вал, вентилатор, лагерни щитове.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rc_mi" descr="http://upload.wikimedia.org/wikipedia/commons/thumb/5/58/Stator_and_rotor_by_Zureks.JPG/200px-Stator_and_rotor_by_Zurek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653136"/>
            <a:ext cx="288032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bg-BG" sz="2800" dirty="0" smtClean="0">
                <a:effectLst/>
                <a:latin typeface="Times New Roman" pitchFamily="18" charset="0"/>
                <a:cs typeface="Times New Roman" pitchFamily="18" charset="0"/>
              </a:rPr>
              <a:t>ОЗНАЧЕНИЕ НА ИЗВОДИТЕ НА  НАМОТКИТЕ НА АСИНХРОННИТЕ ДВИГАТЕЛИ</a:t>
            </a:r>
            <a:endParaRPr lang="bg-BG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76264"/>
            <a:ext cx="8229600" cy="4493096"/>
          </a:xfrm>
        </p:spPr>
        <p:txBody>
          <a:bodyPr>
            <a:normAutofit fontScale="85000" lnSpcReduction="10000"/>
          </a:bodyPr>
          <a:lstStyle/>
          <a:p>
            <a:r>
              <a:rPr lang="bg-BG" dirty="0" smtClean="0"/>
              <a:t>	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Изводите на намотките на асинхронните машини, съгласно БДС ЕN 60034-8:2000 се означават по следния начин: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	•       статорни намотки на трифазни асинхронни машини: </a:t>
            </a:r>
            <a:br>
              <a:rPr lang="bg-BG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	начала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U1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, V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W1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; крайща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U2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2;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	•       роторни намотки на трифазни асинхронни машини с навит ротор:</a:t>
            </a:r>
          </a:p>
          <a:p>
            <a:pPr>
              <a:buNone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		 начала — К1,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L1, M1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;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краища - К2;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2; М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•       за еднофазните асинхронни двигатели изводите на главната (работната) намотка се  означават с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1 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2, а на спомагателната (пусковата) намотка - със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1 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2 .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404664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ОЗНАЧЕНИЕ НА ИЗВОДИТЕ НА  НАМОТКИТЕ НА АСИНХРОННИТЕ ДВИГАТЕЛИ</a:t>
            </a:r>
            <a:endParaRPr lang="bg-BG" sz="2800" dirty="0">
              <a:solidFill>
                <a:schemeClr val="accent1"/>
              </a:solidFill>
            </a:endParaRPr>
          </a:p>
        </p:txBody>
      </p:sp>
      <p:pic>
        <p:nvPicPr>
          <p:cNvPr id="5" name="Контейнер за съдържание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2775" y="2004177"/>
            <a:ext cx="8153400" cy="36878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3909</TotalTime>
  <Words>316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УЧЕБНА ПРАКТИКА ПО СПЕЦИАЛНОСТТА XII клас</vt:lpstr>
      <vt:lpstr>Slide 2</vt:lpstr>
      <vt:lpstr>ВИДОВЕ АСИНХРОННИ МАШИНИ</vt:lpstr>
      <vt:lpstr>ПРИНЦИПНО УСТРОЙСТВО НА АСИНХРОННИТЕ МАШИНИ</vt:lpstr>
      <vt:lpstr>ПРИНЦИП НА ДЕЙСТВИЕ НА АСИНХРОННИТЕ МАШИНИ</vt:lpstr>
      <vt:lpstr>УСЛОВИЯ ЗА РАБОТА НА АСИНХРОННАТА МАШИНА</vt:lpstr>
      <vt:lpstr>КОНСТРУКЦИЯ НА АСИНХРОННИТЕ МАШИНИ</vt:lpstr>
      <vt:lpstr>ОЗНАЧЕНИЕ НА ИЗВОДИТЕ НА  НАМОТКИТЕ НА АСИНХРОННИТЕ ДВИГАТЕЛИ</vt:lpstr>
      <vt:lpstr>Slide 9</vt:lpstr>
      <vt:lpstr>СВЪРЗВАНЕ НА НАМОТКИТЕ НА АСИНХРОНЕН ДВИГАТЕЛ</vt:lpstr>
      <vt:lpstr>ПОДРЕЖДАНЕ НА ИЗВОДИТЕ НА НАМОТКИТЕ В КЛЕМНОТО ТАБЛО</vt:lpstr>
      <vt:lpstr>СХЕМА НА СВЪРЗВАНЕ НА АСИНХРОНЕН ДВИГАТЕЛ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УЧЕБНА ПРАКТИКА ПО СПЕЦИАЛНОСТТА XI клас</dc:title>
  <dc:creator>Mariana</dc:creator>
  <cp:lastModifiedBy>Mariana</cp:lastModifiedBy>
  <cp:revision>137</cp:revision>
  <dcterms:created xsi:type="dcterms:W3CDTF">2014-02-26T15:21:12Z</dcterms:created>
  <dcterms:modified xsi:type="dcterms:W3CDTF">2017-03-22T20:13:05Z</dcterms:modified>
</cp:coreProperties>
</file>