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 id="279" r:id="rId22"/>
    <p:sldId id="274" r:id="rId23"/>
    <p:sldId id="277" r:id="rId24"/>
    <p:sldId id="278" r:id="rId25"/>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52" autoAdjust="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D88C12F-CCE7-47CA-8A15-9954E67B828A}" type="datetimeFigureOut">
              <a:rPr lang="bg-BG" smtClean="0"/>
              <a:pPr/>
              <a:t>22.3.2017 г.</a:t>
            </a:fld>
            <a:endParaRPr lang="bg-BG"/>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bg-BG">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70AC499-F732-4D4D-834A-63CEF98F1B60}" type="slidenum">
              <a:rPr lang="bg-BG" smtClean="0">
                <a:solidFill>
                  <a:srgbClr val="EBDDC3"/>
                </a:solidFill>
              </a:rPr>
              <a:pPr/>
              <a:t>‹#›</a:t>
            </a:fld>
            <a:endParaRPr lang="bg-BG">
              <a:solidFill>
                <a:srgbClr val="EBDDC3"/>
              </a:solidFill>
            </a:endParaRPr>
          </a:p>
        </p:txBody>
      </p:sp>
    </p:spTree>
    <p:extLst>
      <p:ext uri="{BB962C8B-B14F-4D97-AF65-F5344CB8AC3E}">
        <p14:creationId xmlns="" xmlns:p14="http://schemas.microsoft.com/office/powerpoint/2010/main" val="273574782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5" name="Footer Placeholder 4"/>
          <p:cNvSpPr>
            <a:spLocks noGrp="1"/>
          </p:cNvSpPr>
          <p:nvPr>
            <p:ph type="ftr" sz="quarter" idx="11"/>
          </p:nvPr>
        </p:nvSpPr>
        <p:spPr/>
        <p:txBody>
          <a:bodyPr/>
          <a:lstStyle/>
          <a:p>
            <a:endParaRPr lang="bg-BG">
              <a:solidFill>
                <a:srgbClr val="775F55"/>
              </a:solidFill>
            </a:endParaRPr>
          </a:p>
        </p:txBody>
      </p:sp>
      <p:sp>
        <p:nvSpPr>
          <p:cNvPr id="6" name="Slide Number Placeholder 5"/>
          <p:cNvSpPr>
            <a:spLocks noGrp="1"/>
          </p:cNvSpPr>
          <p:nvPr>
            <p:ph type="sldNum" sz="quarter" idx="12"/>
          </p:nvPr>
        </p:nvSpPr>
        <p:spPr/>
        <p:txBody>
          <a:bodyPr/>
          <a:lstStyle/>
          <a:p>
            <a:fld id="{E70AC499-F732-4D4D-834A-63CEF98F1B60}" type="slidenum">
              <a:rPr lang="bg-BG" smtClean="0"/>
              <a:pPr/>
              <a:t>‹#›</a:t>
            </a:fld>
            <a:endParaRPr lang="bg-BG"/>
          </a:p>
        </p:txBody>
      </p:sp>
    </p:spTree>
    <p:extLst>
      <p:ext uri="{BB962C8B-B14F-4D97-AF65-F5344CB8AC3E}">
        <p14:creationId xmlns="" xmlns:p14="http://schemas.microsoft.com/office/powerpoint/2010/main" val="410876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5" name="Footer Placeholder 4"/>
          <p:cNvSpPr>
            <a:spLocks noGrp="1"/>
          </p:cNvSpPr>
          <p:nvPr>
            <p:ph type="ftr" sz="quarter" idx="11"/>
          </p:nvPr>
        </p:nvSpPr>
        <p:spPr>
          <a:xfrm>
            <a:off x="457201" y="6248207"/>
            <a:ext cx="5573483" cy="365125"/>
          </a:xfrm>
        </p:spPr>
        <p:txBody>
          <a:bodyPr/>
          <a:lstStyle/>
          <a:p>
            <a:endParaRPr lang="bg-BG">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E70AC499-F732-4D4D-834A-63CEF98F1B60}" type="slidenum">
              <a:rPr lang="bg-BG" smtClean="0"/>
              <a:pPr/>
              <a:t>‹#›</a:t>
            </a:fld>
            <a:endParaRPr lang="bg-BG"/>
          </a:p>
        </p:txBody>
      </p:sp>
    </p:spTree>
    <p:extLst>
      <p:ext uri="{BB962C8B-B14F-4D97-AF65-F5344CB8AC3E}">
        <p14:creationId xmlns="" xmlns:p14="http://schemas.microsoft.com/office/powerpoint/2010/main" val="3306702525"/>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D88C12F-CCE7-47CA-8A15-9954E67B828A}" type="datetimeFigureOut">
              <a:rPr lang="bg-BG" smtClean="0"/>
              <a:pPr/>
              <a:t>22.3.2017 г.</a:t>
            </a:fld>
            <a:endParaRPr lang="bg-BG"/>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bg-BG">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70AC499-F732-4D4D-834A-63CEF98F1B60}" type="slidenum">
              <a:rPr lang="bg-BG" smtClean="0">
                <a:solidFill>
                  <a:srgbClr val="EBDDC3"/>
                </a:solidFill>
              </a:rPr>
              <a:pPr/>
              <a:t>‹#›</a:t>
            </a:fld>
            <a:endParaRPr lang="bg-BG">
              <a:solidFill>
                <a:srgbClr val="EBDDC3"/>
              </a:solidFill>
            </a:endParaRPr>
          </a:p>
        </p:txBody>
      </p:sp>
    </p:spTree>
    <p:extLst>
      <p:ext uri="{BB962C8B-B14F-4D97-AF65-F5344CB8AC3E}">
        <p14:creationId xmlns="" xmlns:p14="http://schemas.microsoft.com/office/powerpoint/2010/main" val="956876879"/>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5" name="Footer Placeholder 4"/>
          <p:cNvSpPr>
            <a:spLocks noGrp="1"/>
          </p:cNvSpPr>
          <p:nvPr>
            <p:ph type="ftr" sz="quarter" idx="11"/>
          </p:nvPr>
        </p:nvSpPr>
        <p:spPr/>
        <p:txBody>
          <a:bodyPr/>
          <a:lstStyle/>
          <a:p>
            <a:endParaRPr lang="bg-BG">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70AC499-F732-4D4D-834A-63CEF98F1B60}" type="slidenum">
              <a:rPr lang="bg-BG" smtClean="0"/>
              <a:pPr/>
              <a:t>‹#›</a:t>
            </a:fld>
            <a:endParaRPr lang="bg-BG"/>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 xmlns:p14="http://schemas.microsoft.com/office/powerpoint/2010/main" val="750225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70AC499-F732-4D4D-834A-63CEF98F1B60}" type="slidenum">
              <a:rPr lang="bg-BG" smtClean="0"/>
              <a:pPr/>
              <a:t>‹#›</a:t>
            </a:fld>
            <a:endParaRPr lang="bg-BG"/>
          </a:p>
        </p:txBody>
      </p:sp>
      <p:sp>
        <p:nvSpPr>
          <p:cNvPr id="14" name="Footer Placeholder 13"/>
          <p:cNvSpPr>
            <a:spLocks noGrp="1"/>
          </p:cNvSpPr>
          <p:nvPr>
            <p:ph type="ftr" sz="quarter" idx="12"/>
          </p:nvPr>
        </p:nvSpPr>
        <p:spPr/>
        <p:txBody>
          <a:bodyPr/>
          <a:lstStyle/>
          <a:p>
            <a:endParaRPr lang="bg-BG">
              <a:solidFill>
                <a:srgbClr val="775F55"/>
              </a:solidFill>
            </a:endParaRPr>
          </a:p>
        </p:txBody>
      </p:sp>
    </p:spTree>
    <p:extLst>
      <p:ext uri="{BB962C8B-B14F-4D97-AF65-F5344CB8AC3E}">
        <p14:creationId xmlns="" xmlns:p14="http://schemas.microsoft.com/office/powerpoint/2010/main" val="360522573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10" name="Slide Number Placeholder 9"/>
          <p:cNvSpPr>
            <a:spLocks noGrp="1"/>
          </p:cNvSpPr>
          <p:nvPr>
            <p:ph type="sldNum" sz="quarter" idx="16"/>
          </p:nvPr>
        </p:nvSpPr>
        <p:spPr/>
        <p:txBody>
          <a:bodyPr rtlCol="0"/>
          <a:lstStyle/>
          <a:p>
            <a:fld id="{E70AC499-F732-4D4D-834A-63CEF98F1B60}" type="slidenum">
              <a:rPr lang="bg-BG" smtClean="0"/>
              <a:pPr/>
              <a:t>‹#›</a:t>
            </a:fld>
            <a:endParaRPr lang="bg-BG"/>
          </a:p>
        </p:txBody>
      </p:sp>
      <p:sp>
        <p:nvSpPr>
          <p:cNvPr id="12" name="Footer Placeholder 11"/>
          <p:cNvSpPr>
            <a:spLocks noGrp="1"/>
          </p:cNvSpPr>
          <p:nvPr>
            <p:ph type="ftr" sz="quarter" idx="17"/>
          </p:nvPr>
        </p:nvSpPr>
        <p:spPr/>
        <p:txBody>
          <a:bodyPr rtlCol="0"/>
          <a:lstStyle/>
          <a:p>
            <a:endParaRPr lang="bg-BG">
              <a:solidFill>
                <a:srgbClr val="775F55"/>
              </a:solidFill>
            </a:endParaRPr>
          </a:p>
        </p:txBody>
      </p:sp>
    </p:spTree>
    <p:extLst>
      <p:ext uri="{BB962C8B-B14F-4D97-AF65-F5344CB8AC3E}">
        <p14:creationId xmlns="" xmlns:p14="http://schemas.microsoft.com/office/powerpoint/2010/main" val="11658024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12" name="Slide Number Placeholder 11"/>
          <p:cNvSpPr>
            <a:spLocks noGrp="1"/>
          </p:cNvSpPr>
          <p:nvPr>
            <p:ph type="sldNum" sz="quarter" idx="16"/>
          </p:nvPr>
        </p:nvSpPr>
        <p:spPr/>
        <p:txBody>
          <a:bodyPr rtlCol="0"/>
          <a:lstStyle/>
          <a:p>
            <a:fld id="{E70AC499-F732-4D4D-834A-63CEF98F1B60}" type="slidenum">
              <a:rPr lang="bg-BG" smtClean="0"/>
              <a:pPr/>
              <a:t>‹#›</a:t>
            </a:fld>
            <a:endParaRPr lang="bg-BG"/>
          </a:p>
        </p:txBody>
      </p:sp>
      <p:sp>
        <p:nvSpPr>
          <p:cNvPr id="14" name="Footer Placeholder 13"/>
          <p:cNvSpPr>
            <a:spLocks noGrp="1"/>
          </p:cNvSpPr>
          <p:nvPr>
            <p:ph type="ftr" sz="quarter" idx="17"/>
          </p:nvPr>
        </p:nvSpPr>
        <p:spPr/>
        <p:txBody>
          <a:bodyPr rtlCol="0"/>
          <a:lstStyle/>
          <a:p>
            <a:endParaRPr lang="bg-BG">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 xmlns:p14="http://schemas.microsoft.com/office/powerpoint/2010/main" val="3904145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4" name="Footer Placeholder 3"/>
          <p:cNvSpPr>
            <a:spLocks noGrp="1"/>
          </p:cNvSpPr>
          <p:nvPr>
            <p:ph type="ftr" sz="quarter" idx="11"/>
          </p:nvPr>
        </p:nvSpPr>
        <p:spPr/>
        <p:txBody>
          <a:bodyPr/>
          <a:lstStyle/>
          <a:p>
            <a:endParaRPr lang="bg-BG">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70AC499-F732-4D4D-834A-63CEF98F1B60}" type="slidenum">
              <a:rPr lang="bg-BG" smtClean="0"/>
              <a:pPr/>
              <a:t>‹#›</a:t>
            </a:fld>
            <a:endParaRPr lang="bg-BG"/>
          </a:p>
        </p:txBody>
      </p:sp>
    </p:spTree>
    <p:extLst>
      <p:ext uri="{BB962C8B-B14F-4D97-AF65-F5344CB8AC3E}">
        <p14:creationId xmlns="" xmlns:p14="http://schemas.microsoft.com/office/powerpoint/2010/main" val="993228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3" name="Footer Placeholder 2"/>
          <p:cNvSpPr>
            <a:spLocks noGrp="1"/>
          </p:cNvSpPr>
          <p:nvPr>
            <p:ph type="ftr" sz="quarter" idx="11"/>
          </p:nvPr>
        </p:nvSpPr>
        <p:spPr/>
        <p:txBody>
          <a:bodyPr/>
          <a:lstStyle/>
          <a:p>
            <a:endParaRPr lang="bg-BG">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70AC499-F732-4D4D-834A-63CEF98F1B60}" type="slidenum">
              <a:rPr lang="bg-BG" smtClean="0">
                <a:solidFill>
                  <a:srgbClr val="775F55"/>
                </a:solidFill>
              </a:rPr>
              <a:pPr/>
              <a:t>‹#›</a:t>
            </a:fld>
            <a:endParaRPr lang="bg-BG">
              <a:solidFill>
                <a:srgbClr val="775F55"/>
              </a:solidFill>
            </a:endParaRPr>
          </a:p>
        </p:txBody>
      </p:sp>
    </p:spTree>
    <p:extLst>
      <p:ext uri="{BB962C8B-B14F-4D97-AF65-F5344CB8AC3E}">
        <p14:creationId xmlns="" xmlns:p14="http://schemas.microsoft.com/office/powerpoint/2010/main" val="2865401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6" name="Footer Placeholder 5"/>
          <p:cNvSpPr>
            <a:spLocks noGrp="1"/>
          </p:cNvSpPr>
          <p:nvPr>
            <p:ph type="ftr" sz="quarter" idx="11"/>
          </p:nvPr>
        </p:nvSpPr>
        <p:spPr/>
        <p:txBody>
          <a:bodyPr/>
          <a:lstStyle/>
          <a:p>
            <a:endParaRPr lang="bg-BG">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70AC499-F732-4D4D-834A-63CEF98F1B60}" type="slidenum">
              <a:rPr lang="bg-BG" smtClean="0"/>
              <a:pPr/>
              <a:t>‹#›</a:t>
            </a:fld>
            <a:endParaRPr lang="bg-BG"/>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 xmlns:p14="http://schemas.microsoft.com/office/powerpoint/2010/main" val="3676003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5" name="Footer Placeholder 4"/>
          <p:cNvSpPr>
            <a:spLocks noGrp="1"/>
          </p:cNvSpPr>
          <p:nvPr>
            <p:ph type="ftr" sz="quarter" idx="11"/>
          </p:nvPr>
        </p:nvSpPr>
        <p:spPr/>
        <p:txBody>
          <a:bodyPr/>
          <a:lstStyle/>
          <a:p>
            <a:endParaRPr lang="bg-BG">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70AC499-F732-4D4D-834A-63CEF98F1B60}" type="slidenum">
              <a:rPr lang="bg-BG" smtClean="0"/>
              <a:pPr/>
              <a:t>‹#›</a:t>
            </a:fld>
            <a:endParaRPr lang="bg-BG"/>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 xmlns:p14="http://schemas.microsoft.com/office/powerpoint/2010/main" val="39495698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ate Placeholder 11"/>
          <p:cNvSpPr>
            <a:spLocks noGrp="1"/>
          </p:cNvSpPr>
          <p:nvPr>
            <p:ph type="dt" sz="half" idx="10"/>
          </p:nvPr>
        </p:nvSpPr>
        <p:spPr>
          <a:xfrm>
            <a:off x="6248400" y="6248400"/>
            <a:ext cx="2667000" cy="365125"/>
          </a:xfrm>
        </p:spPr>
        <p:txBody>
          <a:bodyPr rtlCol="0"/>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70AC499-F732-4D4D-834A-63CEF98F1B60}" type="slidenum">
              <a:rPr lang="bg-BG" smtClean="0"/>
              <a:pPr/>
              <a:t>‹#›</a:t>
            </a:fld>
            <a:endParaRPr lang="bg-BG"/>
          </a:p>
        </p:txBody>
      </p:sp>
      <p:sp>
        <p:nvSpPr>
          <p:cNvPr id="14" name="Footer Placeholder 13"/>
          <p:cNvSpPr>
            <a:spLocks noGrp="1"/>
          </p:cNvSpPr>
          <p:nvPr>
            <p:ph type="ftr" sz="quarter" idx="12"/>
          </p:nvPr>
        </p:nvSpPr>
        <p:spPr>
          <a:xfrm>
            <a:off x="1600200" y="6248206"/>
            <a:ext cx="4572000" cy="365125"/>
          </a:xfrm>
        </p:spPr>
        <p:txBody>
          <a:bodyPr rtlCol="0"/>
          <a:lstStyle/>
          <a:p>
            <a:endParaRPr lang="bg-BG">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 xmlns:p14="http://schemas.microsoft.com/office/powerpoint/2010/main" val="1752955837"/>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5" name="Footer Placeholder 4"/>
          <p:cNvSpPr>
            <a:spLocks noGrp="1"/>
          </p:cNvSpPr>
          <p:nvPr>
            <p:ph type="ftr" sz="quarter" idx="11"/>
          </p:nvPr>
        </p:nvSpPr>
        <p:spPr/>
        <p:txBody>
          <a:bodyPr/>
          <a:lstStyle/>
          <a:p>
            <a:endParaRPr lang="bg-BG">
              <a:solidFill>
                <a:srgbClr val="775F55"/>
              </a:solidFill>
            </a:endParaRPr>
          </a:p>
        </p:txBody>
      </p:sp>
      <p:sp>
        <p:nvSpPr>
          <p:cNvPr id="6" name="Slide Number Placeholder 5"/>
          <p:cNvSpPr>
            <a:spLocks noGrp="1"/>
          </p:cNvSpPr>
          <p:nvPr>
            <p:ph type="sldNum" sz="quarter" idx="12"/>
          </p:nvPr>
        </p:nvSpPr>
        <p:spPr/>
        <p:txBody>
          <a:bodyPr/>
          <a:lstStyle/>
          <a:p>
            <a:fld id="{E70AC499-F732-4D4D-834A-63CEF98F1B60}" type="slidenum">
              <a:rPr lang="bg-BG" smtClean="0"/>
              <a:pPr/>
              <a:t>‹#›</a:t>
            </a:fld>
            <a:endParaRPr lang="bg-BG"/>
          </a:p>
        </p:txBody>
      </p:sp>
    </p:spTree>
    <p:extLst>
      <p:ext uri="{BB962C8B-B14F-4D97-AF65-F5344CB8AC3E}">
        <p14:creationId xmlns="" xmlns:p14="http://schemas.microsoft.com/office/powerpoint/2010/main" val="36244555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5" name="Footer Placeholder 4"/>
          <p:cNvSpPr>
            <a:spLocks noGrp="1"/>
          </p:cNvSpPr>
          <p:nvPr>
            <p:ph type="ftr" sz="quarter" idx="11"/>
          </p:nvPr>
        </p:nvSpPr>
        <p:spPr>
          <a:xfrm>
            <a:off x="457201" y="6248207"/>
            <a:ext cx="5573483" cy="365125"/>
          </a:xfrm>
        </p:spPr>
        <p:txBody>
          <a:bodyPr/>
          <a:lstStyle/>
          <a:p>
            <a:endParaRPr lang="bg-BG">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E70AC499-F732-4D4D-834A-63CEF98F1B60}" type="slidenum">
              <a:rPr lang="bg-BG" smtClean="0"/>
              <a:pPr/>
              <a:t>‹#›</a:t>
            </a:fld>
            <a:endParaRPr lang="bg-BG"/>
          </a:p>
        </p:txBody>
      </p:sp>
    </p:spTree>
    <p:extLst>
      <p:ext uri="{BB962C8B-B14F-4D97-AF65-F5344CB8AC3E}">
        <p14:creationId xmlns="" xmlns:p14="http://schemas.microsoft.com/office/powerpoint/2010/main" val="144872800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70AC499-F732-4D4D-834A-63CEF98F1B60}" type="slidenum">
              <a:rPr lang="bg-BG" smtClean="0"/>
              <a:pPr/>
              <a:t>‹#›</a:t>
            </a:fld>
            <a:endParaRPr lang="bg-BG"/>
          </a:p>
        </p:txBody>
      </p:sp>
      <p:sp>
        <p:nvSpPr>
          <p:cNvPr id="14" name="Footer Placeholder 13"/>
          <p:cNvSpPr>
            <a:spLocks noGrp="1"/>
          </p:cNvSpPr>
          <p:nvPr>
            <p:ph type="ftr" sz="quarter" idx="12"/>
          </p:nvPr>
        </p:nvSpPr>
        <p:spPr/>
        <p:txBody>
          <a:bodyPr/>
          <a:lstStyle/>
          <a:p>
            <a:endParaRPr lang="bg-BG">
              <a:solidFill>
                <a:srgbClr val="775F55"/>
              </a:solidFill>
            </a:endParaRPr>
          </a:p>
        </p:txBody>
      </p:sp>
    </p:spTree>
    <p:extLst>
      <p:ext uri="{BB962C8B-B14F-4D97-AF65-F5344CB8AC3E}">
        <p14:creationId xmlns="" xmlns:p14="http://schemas.microsoft.com/office/powerpoint/2010/main" val="19175629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10" name="Slide Number Placeholder 9"/>
          <p:cNvSpPr>
            <a:spLocks noGrp="1"/>
          </p:cNvSpPr>
          <p:nvPr>
            <p:ph type="sldNum" sz="quarter" idx="16"/>
          </p:nvPr>
        </p:nvSpPr>
        <p:spPr/>
        <p:txBody>
          <a:bodyPr rtlCol="0"/>
          <a:lstStyle/>
          <a:p>
            <a:fld id="{E70AC499-F732-4D4D-834A-63CEF98F1B60}" type="slidenum">
              <a:rPr lang="bg-BG" smtClean="0"/>
              <a:pPr/>
              <a:t>‹#›</a:t>
            </a:fld>
            <a:endParaRPr lang="bg-BG"/>
          </a:p>
        </p:txBody>
      </p:sp>
      <p:sp>
        <p:nvSpPr>
          <p:cNvPr id="12" name="Footer Placeholder 11"/>
          <p:cNvSpPr>
            <a:spLocks noGrp="1"/>
          </p:cNvSpPr>
          <p:nvPr>
            <p:ph type="ftr" sz="quarter" idx="17"/>
          </p:nvPr>
        </p:nvSpPr>
        <p:spPr/>
        <p:txBody>
          <a:bodyPr rtlCol="0"/>
          <a:lstStyle/>
          <a:p>
            <a:endParaRPr lang="bg-BG">
              <a:solidFill>
                <a:srgbClr val="775F55"/>
              </a:solidFill>
            </a:endParaRPr>
          </a:p>
        </p:txBody>
      </p:sp>
    </p:spTree>
    <p:extLst>
      <p:ext uri="{BB962C8B-B14F-4D97-AF65-F5344CB8AC3E}">
        <p14:creationId xmlns="" xmlns:p14="http://schemas.microsoft.com/office/powerpoint/2010/main" val="2624672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12" name="Slide Number Placeholder 11"/>
          <p:cNvSpPr>
            <a:spLocks noGrp="1"/>
          </p:cNvSpPr>
          <p:nvPr>
            <p:ph type="sldNum" sz="quarter" idx="16"/>
          </p:nvPr>
        </p:nvSpPr>
        <p:spPr/>
        <p:txBody>
          <a:bodyPr rtlCol="0"/>
          <a:lstStyle/>
          <a:p>
            <a:fld id="{E70AC499-F732-4D4D-834A-63CEF98F1B60}" type="slidenum">
              <a:rPr lang="bg-BG" smtClean="0"/>
              <a:pPr/>
              <a:t>‹#›</a:t>
            </a:fld>
            <a:endParaRPr lang="bg-BG"/>
          </a:p>
        </p:txBody>
      </p:sp>
      <p:sp>
        <p:nvSpPr>
          <p:cNvPr id="14" name="Footer Placeholder 13"/>
          <p:cNvSpPr>
            <a:spLocks noGrp="1"/>
          </p:cNvSpPr>
          <p:nvPr>
            <p:ph type="ftr" sz="quarter" idx="17"/>
          </p:nvPr>
        </p:nvSpPr>
        <p:spPr/>
        <p:txBody>
          <a:bodyPr rtlCol="0"/>
          <a:lstStyle/>
          <a:p>
            <a:endParaRPr lang="bg-BG">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 xmlns:p14="http://schemas.microsoft.com/office/powerpoint/2010/main" val="2081192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4" name="Footer Placeholder 3"/>
          <p:cNvSpPr>
            <a:spLocks noGrp="1"/>
          </p:cNvSpPr>
          <p:nvPr>
            <p:ph type="ftr" sz="quarter" idx="11"/>
          </p:nvPr>
        </p:nvSpPr>
        <p:spPr/>
        <p:txBody>
          <a:bodyPr/>
          <a:lstStyle/>
          <a:p>
            <a:endParaRPr lang="bg-BG">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70AC499-F732-4D4D-834A-63CEF98F1B60}" type="slidenum">
              <a:rPr lang="bg-BG" smtClean="0"/>
              <a:pPr/>
              <a:t>‹#›</a:t>
            </a:fld>
            <a:endParaRPr lang="bg-BG"/>
          </a:p>
        </p:txBody>
      </p:sp>
    </p:spTree>
    <p:extLst>
      <p:ext uri="{BB962C8B-B14F-4D97-AF65-F5344CB8AC3E}">
        <p14:creationId xmlns="" xmlns:p14="http://schemas.microsoft.com/office/powerpoint/2010/main" val="966064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3" name="Footer Placeholder 2"/>
          <p:cNvSpPr>
            <a:spLocks noGrp="1"/>
          </p:cNvSpPr>
          <p:nvPr>
            <p:ph type="ftr" sz="quarter" idx="11"/>
          </p:nvPr>
        </p:nvSpPr>
        <p:spPr/>
        <p:txBody>
          <a:bodyPr/>
          <a:lstStyle/>
          <a:p>
            <a:endParaRPr lang="bg-BG">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70AC499-F732-4D4D-834A-63CEF98F1B60}" type="slidenum">
              <a:rPr lang="bg-BG" smtClean="0">
                <a:solidFill>
                  <a:srgbClr val="775F55"/>
                </a:solidFill>
              </a:rPr>
              <a:pPr/>
              <a:t>‹#›</a:t>
            </a:fld>
            <a:endParaRPr lang="bg-BG">
              <a:solidFill>
                <a:srgbClr val="775F55"/>
              </a:solidFill>
            </a:endParaRPr>
          </a:p>
        </p:txBody>
      </p:sp>
    </p:spTree>
    <p:extLst>
      <p:ext uri="{BB962C8B-B14F-4D97-AF65-F5344CB8AC3E}">
        <p14:creationId xmlns="" xmlns:p14="http://schemas.microsoft.com/office/powerpoint/2010/main" val="3655952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6" name="Footer Placeholder 5"/>
          <p:cNvSpPr>
            <a:spLocks noGrp="1"/>
          </p:cNvSpPr>
          <p:nvPr>
            <p:ph type="ftr" sz="quarter" idx="11"/>
          </p:nvPr>
        </p:nvSpPr>
        <p:spPr/>
        <p:txBody>
          <a:bodyPr/>
          <a:lstStyle/>
          <a:p>
            <a:endParaRPr lang="bg-BG">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70AC499-F732-4D4D-834A-63CEF98F1B60}" type="slidenum">
              <a:rPr lang="bg-BG" smtClean="0"/>
              <a:pPr/>
              <a:t>‹#›</a:t>
            </a:fld>
            <a:endParaRPr lang="bg-BG"/>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 xmlns:p14="http://schemas.microsoft.com/office/powerpoint/2010/main" val="3204150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ate Placeholder 11"/>
          <p:cNvSpPr>
            <a:spLocks noGrp="1"/>
          </p:cNvSpPr>
          <p:nvPr>
            <p:ph type="dt" sz="half" idx="10"/>
          </p:nvPr>
        </p:nvSpPr>
        <p:spPr>
          <a:xfrm>
            <a:off x="6248400" y="6248400"/>
            <a:ext cx="2667000" cy="365125"/>
          </a:xfrm>
        </p:spPr>
        <p:txBody>
          <a:bodyPr rtlCol="0"/>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70AC499-F732-4D4D-834A-63CEF98F1B60}" type="slidenum">
              <a:rPr lang="bg-BG" smtClean="0"/>
              <a:pPr/>
              <a:t>‹#›</a:t>
            </a:fld>
            <a:endParaRPr lang="bg-BG"/>
          </a:p>
        </p:txBody>
      </p:sp>
      <p:sp>
        <p:nvSpPr>
          <p:cNvPr id="14" name="Footer Placeholder 13"/>
          <p:cNvSpPr>
            <a:spLocks noGrp="1"/>
          </p:cNvSpPr>
          <p:nvPr>
            <p:ph type="ftr" sz="quarter" idx="12"/>
          </p:nvPr>
        </p:nvSpPr>
        <p:spPr>
          <a:xfrm>
            <a:off x="1600200" y="6248206"/>
            <a:ext cx="4572000" cy="365125"/>
          </a:xfrm>
        </p:spPr>
        <p:txBody>
          <a:bodyPr rtlCol="0"/>
          <a:lstStyle/>
          <a:p>
            <a:endParaRPr lang="bg-BG">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 xmlns:p14="http://schemas.microsoft.com/office/powerpoint/2010/main" val="139715907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bg-BG">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70AC499-F732-4D4D-834A-63CEF98F1B60}" type="slidenum">
              <a:rPr lang="bg-BG" smtClean="0"/>
              <a:pPr/>
              <a:t>‹#›</a:t>
            </a:fld>
            <a:endParaRPr lang="bg-BG"/>
          </a:p>
        </p:txBody>
      </p:sp>
    </p:spTree>
    <p:extLst>
      <p:ext uri="{BB962C8B-B14F-4D97-AF65-F5344CB8AC3E}">
        <p14:creationId xmlns="" xmlns:p14="http://schemas.microsoft.com/office/powerpoint/2010/main" val="10343728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D88C12F-CCE7-47CA-8A15-9954E67B828A}" type="datetimeFigureOut">
              <a:rPr lang="bg-BG" smtClean="0">
                <a:solidFill>
                  <a:srgbClr val="775F55"/>
                </a:solidFill>
              </a:rPr>
              <a:pPr/>
              <a:t>22.3.2017 г.</a:t>
            </a:fld>
            <a:endParaRPr lang="bg-BG">
              <a:solidFill>
                <a:srgbClr val="775F55"/>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bg-BG">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70AC499-F732-4D4D-834A-63CEF98F1B60}" type="slidenum">
              <a:rPr lang="bg-BG" smtClean="0"/>
              <a:pPr/>
              <a:t>‹#›</a:t>
            </a:fld>
            <a:endParaRPr lang="bg-BG"/>
          </a:p>
        </p:txBody>
      </p:sp>
    </p:spTree>
    <p:extLst>
      <p:ext uri="{BB962C8B-B14F-4D97-AF65-F5344CB8AC3E}">
        <p14:creationId xmlns="" xmlns:p14="http://schemas.microsoft.com/office/powerpoint/2010/main" val="29946558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ctrTitle"/>
          </p:nvPr>
        </p:nvSpPr>
        <p:spPr/>
        <p:txBody>
          <a:bodyPr/>
          <a:lstStyle/>
          <a:p>
            <a:r>
              <a:rPr lang="bg-BG" dirty="0"/>
              <a:t>УЧЕБНА ПРАКТИКА ПО СПЕЦИАЛНОСТТА </a:t>
            </a:r>
            <a:r>
              <a:rPr lang="en-US" dirty="0"/>
              <a:t>XII </a:t>
            </a:r>
            <a:r>
              <a:rPr lang="bg-BG" dirty="0"/>
              <a:t>клас</a:t>
            </a:r>
          </a:p>
        </p:txBody>
      </p:sp>
      <p:sp>
        <p:nvSpPr>
          <p:cNvPr id="3" name="Подзаглавие 2"/>
          <p:cNvSpPr>
            <a:spLocks noGrp="1"/>
          </p:cNvSpPr>
          <p:nvPr>
            <p:ph type="subTitle" idx="1"/>
          </p:nvPr>
        </p:nvSpPr>
        <p:spPr/>
        <p:txBody>
          <a:bodyPr/>
          <a:lstStyle/>
          <a:p>
            <a:r>
              <a:rPr lang="bg-BG" dirty="0" smtClean="0"/>
              <a:t>ПОВРЕДИ В АСИНХРОННИТЕ МАШИНИ</a:t>
            </a:r>
            <a:endParaRPr lang="bg-BG" dirty="0"/>
          </a:p>
        </p:txBody>
      </p:sp>
    </p:spTree>
    <p:extLst>
      <p:ext uri="{BB962C8B-B14F-4D97-AF65-F5344CB8AC3E}">
        <p14:creationId xmlns="" xmlns:p14="http://schemas.microsoft.com/office/powerpoint/2010/main" val="2612438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noAutofit/>
          </a:bodyPr>
          <a:lstStyle/>
          <a:p>
            <a:r>
              <a:rPr lang="bg-BG" sz="2800" i="1" dirty="0" smtClean="0">
                <a:latin typeface="Times New Roman" pitchFamily="18" charset="0"/>
                <a:cs typeface="Times New Roman" pitchFamily="18" charset="0"/>
              </a:rPr>
              <a:t>При пълен товар, двигателят се върти с намалена скорост, </a:t>
            </a:r>
            <a:r>
              <a:rPr lang="bg-BG" sz="2800" i="1" dirty="0">
                <a:latin typeface="Times New Roman" pitchFamily="18" charset="0"/>
                <a:cs typeface="Times New Roman" pitchFamily="18" charset="0"/>
              </a:rPr>
              <a:t>д</a:t>
            </a:r>
            <a:r>
              <a:rPr lang="bg-BG" sz="2800" i="1" dirty="0" smtClean="0">
                <a:latin typeface="Times New Roman" pitchFamily="18" charset="0"/>
                <a:cs typeface="Times New Roman" pitchFamily="18" charset="0"/>
              </a:rPr>
              <a:t>вигателят прегрява равномерно,трите фази консумират еднакъв ток по-голям от номиналния</a:t>
            </a:r>
          </a:p>
          <a:p>
            <a:pPr marL="0" indent="0">
              <a:buNone/>
            </a:pPr>
            <a:r>
              <a:rPr lang="bg-BG" sz="2800" dirty="0">
                <a:latin typeface="Times New Roman" pitchFamily="18" charset="0"/>
                <a:cs typeface="Times New Roman" pitchFamily="18" charset="0"/>
              </a:rPr>
              <a:t>	</a:t>
            </a:r>
            <a:r>
              <a:rPr lang="bg-BG" sz="2800" dirty="0" smtClean="0">
                <a:latin typeface="Times New Roman" pitchFamily="18" charset="0"/>
                <a:cs typeface="Times New Roman" pitchFamily="18" charset="0"/>
              </a:rPr>
              <a:t>- двигателят е претоварен;</a:t>
            </a:r>
          </a:p>
          <a:p>
            <a:pPr marL="0" indent="0">
              <a:buNone/>
            </a:pPr>
            <a:r>
              <a:rPr lang="bg-BG" sz="2800" dirty="0">
                <a:latin typeface="Times New Roman" pitchFamily="18" charset="0"/>
                <a:cs typeface="Times New Roman" pitchFamily="18" charset="0"/>
              </a:rPr>
              <a:t>	</a:t>
            </a:r>
            <a:r>
              <a:rPr lang="bg-BG" sz="2800" dirty="0" smtClean="0">
                <a:latin typeface="Times New Roman" pitchFamily="18" charset="0"/>
                <a:cs typeface="Times New Roman" pitchFamily="18" charset="0"/>
              </a:rPr>
              <a:t>- напрежението на клемите е по-малко от номиналното;</a:t>
            </a:r>
          </a:p>
          <a:p>
            <a:pPr marL="0" indent="0">
              <a:buNone/>
            </a:pPr>
            <a:r>
              <a:rPr lang="bg-BG" sz="2800" dirty="0">
                <a:latin typeface="Times New Roman" pitchFamily="18" charset="0"/>
                <a:cs typeface="Times New Roman" pitchFamily="18" charset="0"/>
              </a:rPr>
              <a:t>	</a:t>
            </a:r>
            <a:r>
              <a:rPr lang="bg-BG" sz="2800" dirty="0" smtClean="0">
                <a:latin typeface="Times New Roman" pitchFamily="18" charset="0"/>
                <a:cs typeface="Times New Roman" pitchFamily="18" charset="0"/>
              </a:rPr>
              <a:t>- статорната намотка е свързана в звезда вместо в триъгълник;</a:t>
            </a:r>
          </a:p>
          <a:p>
            <a:pPr marL="0" indent="0">
              <a:buNone/>
            </a:pPr>
            <a:r>
              <a:rPr lang="bg-BG" sz="2800" dirty="0">
                <a:latin typeface="Times New Roman" pitchFamily="18" charset="0"/>
                <a:cs typeface="Times New Roman" pitchFamily="18" charset="0"/>
              </a:rPr>
              <a:t>	</a:t>
            </a:r>
            <a:r>
              <a:rPr lang="bg-BG" sz="2800" dirty="0" smtClean="0">
                <a:latin typeface="Times New Roman" pitchFamily="18" charset="0"/>
                <a:cs typeface="Times New Roman" pitchFamily="18" charset="0"/>
              </a:rPr>
              <a:t>- съпротивлението на </a:t>
            </a:r>
            <a:r>
              <a:rPr lang="bg-BG" sz="2800" dirty="0" err="1" smtClean="0">
                <a:latin typeface="Times New Roman" pitchFamily="18" charset="0"/>
                <a:cs typeface="Times New Roman" pitchFamily="18" charset="0"/>
              </a:rPr>
              <a:t>роторната</a:t>
            </a:r>
            <a:r>
              <a:rPr lang="bg-BG" sz="2800" dirty="0" smtClean="0">
                <a:latin typeface="Times New Roman" pitchFamily="18" charset="0"/>
                <a:cs typeface="Times New Roman" pitchFamily="18" charset="0"/>
              </a:rPr>
              <a:t> намотка е голямо.</a:t>
            </a:r>
            <a:endParaRPr lang="bg-BG"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4073680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a:bodyPr>
          <a:lstStyle/>
          <a:p>
            <a:pPr algn="ctr"/>
            <a:r>
              <a:rPr lang="bg-BG" sz="2800" dirty="0" smtClean="0">
                <a:latin typeface="Times New Roman" pitchFamily="18" charset="0"/>
                <a:cs typeface="Times New Roman" pitchFamily="18" charset="0"/>
              </a:rPr>
              <a:t>ЕЛЕКТРИЧЕСКИ ПОВРЕДИ</a:t>
            </a:r>
            <a:endParaRPr lang="bg-BG" sz="2800" dirty="0">
              <a:latin typeface="Times New Roman" pitchFamily="18" charset="0"/>
              <a:cs typeface="Times New Roman" pitchFamily="18" charset="0"/>
            </a:endParaRPr>
          </a:p>
        </p:txBody>
      </p:sp>
      <p:sp>
        <p:nvSpPr>
          <p:cNvPr id="3" name="Контейнер за съдържание 2"/>
          <p:cNvSpPr>
            <a:spLocks noGrp="1"/>
          </p:cNvSpPr>
          <p:nvPr>
            <p:ph sz="quarter" idx="1"/>
          </p:nvPr>
        </p:nvSpPr>
        <p:spPr/>
        <p:txBody>
          <a:bodyPr>
            <a:normAutofit/>
          </a:bodyPr>
          <a:lstStyle/>
          <a:p>
            <a:r>
              <a:rPr lang="bg-BG" sz="3200" i="1" dirty="0" smtClean="0">
                <a:latin typeface="Times New Roman" pitchFamily="18" charset="0"/>
                <a:cs typeface="Times New Roman" pitchFamily="18" charset="0"/>
              </a:rPr>
              <a:t>Пробив на изолацията към тялото (корпуса)</a:t>
            </a:r>
          </a:p>
          <a:p>
            <a:pPr marL="0" indent="0">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 нарушена изолация на намотката;</a:t>
            </a:r>
          </a:p>
          <a:p>
            <a:pPr marL="0" indent="0">
              <a:buNone/>
            </a:pPr>
            <a:r>
              <a:rPr lang="bg-BG" sz="3200" dirty="0" smtClean="0">
                <a:latin typeface="Times New Roman" pitchFamily="18" charset="0"/>
                <a:cs typeface="Times New Roman" pitchFamily="18" charset="0"/>
              </a:rPr>
              <a:t>	- навлажняване на намотките;</a:t>
            </a:r>
          </a:p>
          <a:p>
            <a:pPr marL="0" indent="0">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 между откритите </a:t>
            </a:r>
            <a:r>
              <a:rPr lang="bg-BG" sz="3200" dirty="0" err="1" smtClean="0">
                <a:latin typeface="Times New Roman" pitchFamily="18" charset="0"/>
                <a:cs typeface="Times New Roman" pitchFamily="18" charset="0"/>
              </a:rPr>
              <a:t>тоководещи</a:t>
            </a:r>
            <a:r>
              <a:rPr lang="bg-BG" sz="3200" dirty="0" smtClean="0">
                <a:latin typeface="Times New Roman" pitchFamily="18" charset="0"/>
                <a:cs typeface="Times New Roman" pitchFamily="18" charset="0"/>
              </a:rPr>
              <a:t> части и тялото на машината се образуват </a:t>
            </a:r>
            <a:r>
              <a:rPr lang="bg-BG" sz="3200" dirty="0" err="1" smtClean="0">
                <a:latin typeface="Times New Roman" pitchFamily="18" charset="0"/>
                <a:cs typeface="Times New Roman" pitchFamily="18" charset="0"/>
              </a:rPr>
              <a:t>тоководещи</a:t>
            </a:r>
            <a:r>
              <a:rPr lang="bg-BG" sz="3200" dirty="0" smtClean="0">
                <a:latin typeface="Times New Roman" pitchFamily="18" charset="0"/>
                <a:cs typeface="Times New Roman" pitchFamily="18" charset="0"/>
              </a:rPr>
              <a:t> натрупвания</a:t>
            </a:r>
            <a:endParaRPr lang="bg-BG"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321045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noAutofit/>
          </a:bodyPr>
          <a:lstStyle/>
          <a:p>
            <a:r>
              <a:rPr lang="bg-BG" sz="3200" i="1" dirty="0" smtClean="0">
                <a:latin typeface="Times New Roman" pitchFamily="18" charset="0"/>
                <a:cs typeface="Times New Roman" pitchFamily="18" charset="0"/>
              </a:rPr>
              <a:t>Четките се износват бързо</a:t>
            </a:r>
          </a:p>
          <a:p>
            <a:pPr marL="0" indent="0">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 по-голяма плътност на тока в четките;</a:t>
            </a:r>
          </a:p>
          <a:p>
            <a:pPr marL="0" indent="0">
              <a:buNone/>
            </a:pPr>
            <a:r>
              <a:rPr lang="en-US" sz="3200" dirty="0" smtClean="0">
                <a:latin typeface="Times New Roman" pitchFamily="18" charset="0"/>
                <a:cs typeface="Times New Roman" pitchFamily="18" charset="0"/>
              </a:rPr>
              <a:t>	- </a:t>
            </a:r>
            <a:r>
              <a:rPr lang="bg-BG" sz="3200" dirty="0">
                <a:latin typeface="Times New Roman" pitchFamily="18" charset="0"/>
                <a:cs typeface="Times New Roman" pitchFamily="18" charset="0"/>
              </a:rPr>
              <a:t>г</a:t>
            </a:r>
            <a:r>
              <a:rPr lang="bg-BG" sz="3200" dirty="0" smtClean="0">
                <a:latin typeface="Times New Roman" pitchFamily="18" charset="0"/>
                <a:cs typeface="Times New Roman" pitchFamily="18" charset="0"/>
              </a:rPr>
              <a:t>олямо искрене;</a:t>
            </a:r>
          </a:p>
          <a:p>
            <a:pPr marL="0" indent="0">
              <a:buNone/>
            </a:pPr>
            <a:r>
              <a:rPr lang="bg-BG" sz="3200" dirty="0" smtClean="0">
                <a:latin typeface="Times New Roman" pitchFamily="18" charset="0"/>
                <a:cs typeface="Times New Roman" pitchFamily="18" charset="0"/>
              </a:rPr>
              <a:t>	- неравномерно разпределяне на тока между четките</a:t>
            </a:r>
          </a:p>
          <a:p>
            <a:r>
              <a:rPr lang="bg-BG" sz="3200" i="1" dirty="0" smtClean="0">
                <a:latin typeface="Times New Roman" pitchFamily="18" charset="0"/>
                <a:cs typeface="Times New Roman" pitchFamily="18" charset="0"/>
              </a:rPr>
              <a:t>Машината прегрява</a:t>
            </a:r>
          </a:p>
          <a:p>
            <a:pPr marL="0" indent="0">
              <a:buNone/>
            </a:pPr>
            <a:r>
              <a:rPr lang="bg-BG" sz="3200" dirty="0" smtClean="0">
                <a:latin typeface="Times New Roman" pitchFamily="18" charset="0"/>
                <a:cs typeface="Times New Roman" pitchFamily="18" charset="0"/>
              </a:rPr>
              <a:t>	- претоварване на машината;</a:t>
            </a:r>
          </a:p>
          <a:p>
            <a:pPr marL="0" indent="0">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 неспазване режима на работа</a:t>
            </a:r>
            <a:endParaRPr lang="bg-BG"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2072028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normAutofit/>
          </a:bodyPr>
          <a:lstStyle/>
          <a:p>
            <a:r>
              <a:rPr lang="bg-BG" sz="3200" i="1" dirty="0" smtClean="0">
                <a:latin typeface="Times New Roman" pitchFamily="18" charset="0"/>
                <a:cs typeface="Times New Roman" pitchFamily="18" charset="0"/>
              </a:rPr>
              <a:t>Върху колектора (контактните пръстени) след престой се появяват матови петна, а под четките – окис</a:t>
            </a:r>
          </a:p>
          <a:p>
            <a:pPr marL="365760" lvl="1" indent="0">
              <a:buNone/>
            </a:pPr>
            <a:r>
              <a:rPr lang="bg-BG" sz="3200" dirty="0" smtClean="0">
                <a:latin typeface="Times New Roman" pitchFamily="18" charset="0"/>
                <a:cs typeface="Times New Roman" pitchFamily="18" charset="0"/>
              </a:rPr>
              <a:t>	- влага</a:t>
            </a:r>
            <a:endParaRPr lang="bg-BG"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15073768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bg-BG" sz="2800" dirty="0" smtClean="0">
                <a:latin typeface="Times New Roman" pitchFamily="18" charset="0"/>
                <a:cs typeface="Times New Roman" pitchFamily="18" charset="0"/>
              </a:rPr>
              <a:t>РЕМОНТ  НА  АМ</a:t>
            </a:r>
            <a:endParaRPr lang="bg-BG" sz="28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lnSpcReduction="10000"/>
          </a:bodyPr>
          <a:lstStyle/>
          <a:p>
            <a:r>
              <a:rPr lang="bg-BG" sz="3200" i="1" dirty="0" smtClean="0">
                <a:latin typeface="Times New Roman" pitchFamily="18" charset="0"/>
                <a:cs typeface="Times New Roman" pitchFamily="18" charset="0"/>
              </a:rPr>
              <a:t>При ремонта на електрически машини се спазва следната последователност:</a:t>
            </a:r>
          </a:p>
          <a:p>
            <a:pPr marL="0" indent="0" algn="just">
              <a:buNone/>
            </a:pPr>
            <a:r>
              <a:rPr lang="bg-BG" sz="3200" dirty="0" smtClean="0">
                <a:latin typeface="Times New Roman" pitchFamily="18" charset="0"/>
                <a:cs typeface="Times New Roman" pitchFamily="18" charset="0"/>
              </a:rPr>
              <a:t>	1. Снемане на ремъчната шайба или съединителя с помощта на скоба. Следи се строго  за </a:t>
            </a:r>
            <a:r>
              <a:rPr lang="bg-BG" sz="3200" dirty="0" err="1" smtClean="0">
                <a:latin typeface="Times New Roman" pitchFamily="18" charset="0"/>
                <a:cs typeface="Times New Roman" pitchFamily="18" charset="0"/>
              </a:rPr>
              <a:t>съвпадана</a:t>
            </a:r>
            <a:r>
              <a:rPr lang="bg-BG" sz="3200" dirty="0" smtClean="0">
                <a:latin typeface="Times New Roman" pitchFamily="18" charset="0"/>
                <a:cs typeface="Times New Roman" pitchFamily="18" charset="0"/>
              </a:rPr>
              <a:t> на осите на натягащия винт и вала. При по-големите двигатели вместо скоба се използва крик. Когато мястото е силно корозирало, предварително се омаслява. </a:t>
            </a:r>
            <a:endParaRPr lang="bg-BG"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13138437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normAutofit lnSpcReduction="10000"/>
          </a:bodyPr>
          <a:lstStyle/>
          <a:p>
            <a:pPr marL="0" indent="0" algn="just">
              <a:buNone/>
            </a:pPr>
            <a:r>
              <a:rPr lang="bg-BG" dirty="0" smtClean="0"/>
              <a:t>	</a:t>
            </a:r>
            <a:r>
              <a:rPr lang="bg-BG" sz="2800" dirty="0" smtClean="0">
                <a:latin typeface="Times New Roman" pitchFamily="18" charset="0"/>
                <a:cs typeface="Times New Roman" pitchFamily="18" charset="0"/>
              </a:rPr>
              <a:t>2.Разглобява се </a:t>
            </a:r>
            <a:r>
              <a:rPr lang="bg-BG" sz="2800" dirty="0" err="1" smtClean="0">
                <a:latin typeface="Times New Roman" pitchFamily="18" charset="0"/>
                <a:cs typeface="Times New Roman" pitchFamily="18" charset="0"/>
              </a:rPr>
              <a:t>клемната</a:t>
            </a:r>
            <a:r>
              <a:rPr lang="bg-BG" sz="2800" dirty="0" smtClean="0">
                <a:latin typeface="Times New Roman" pitchFamily="18" charset="0"/>
                <a:cs typeface="Times New Roman" pitchFamily="18" charset="0"/>
              </a:rPr>
              <a:t> кутия – освобождават се изводите от клемите и се снема от двигателя. Изводите се маркират.</a:t>
            </a:r>
          </a:p>
          <a:p>
            <a:pPr marL="0" indent="0" algn="just">
              <a:buNone/>
            </a:pPr>
            <a:r>
              <a:rPr lang="bg-BG" sz="2800" dirty="0">
                <a:latin typeface="Times New Roman" pitchFamily="18" charset="0"/>
                <a:cs typeface="Times New Roman" pitchFamily="18" charset="0"/>
              </a:rPr>
              <a:t>	</a:t>
            </a:r>
            <a:r>
              <a:rPr lang="bg-BG" sz="2800" dirty="0" smtClean="0">
                <a:latin typeface="Times New Roman" pitchFamily="18" charset="0"/>
                <a:cs typeface="Times New Roman" pitchFamily="18" charset="0"/>
              </a:rPr>
              <a:t>3. Вентилаторният кожух се освобождава от прикрепването му към двигателя и се снема.</a:t>
            </a:r>
          </a:p>
          <a:p>
            <a:pPr marL="0" indent="0" algn="just">
              <a:buNone/>
            </a:pPr>
            <a:r>
              <a:rPr lang="bg-BG" sz="2800" dirty="0">
                <a:latin typeface="Times New Roman" pitchFamily="18" charset="0"/>
                <a:cs typeface="Times New Roman" pitchFamily="18" charset="0"/>
              </a:rPr>
              <a:t>	</a:t>
            </a:r>
            <a:r>
              <a:rPr lang="bg-BG" sz="2800" dirty="0" smtClean="0">
                <a:latin typeface="Times New Roman" pitchFamily="18" charset="0"/>
                <a:cs typeface="Times New Roman" pitchFamily="18" charset="0"/>
              </a:rPr>
              <a:t>4. Освобождават се лагерните капачки и се снемат.</a:t>
            </a:r>
          </a:p>
          <a:p>
            <a:pPr marL="0" indent="0" algn="just">
              <a:buNone/>
            </a:pPr>
            <a:r>
              <a:rPr lang="bg-BG" sz="2800" dirty="0">
                <a:latin typeface="Times New Roman" pitchFamily="18" charset="0"/>
                <a:cs typeface="Times New Roman" pitchFamily="18" charset="0"/>
              </a:rPr>
              <a:t>	</a:t>
            </a:r>
            <a:r>
              <a:rPr lang="bg-BG" sz="2800" dirty="0" smtClean="0">
                <a:latin typeface="Times New Roman" pitchFamily="18" charset="0"/>
                <a:cs typeface="Times New Roman" pitchFamily="18" charset="0"/>
              </a:rPr>
              <a:t>5. Лагерните щитове се освобождават от сглобката им с тялото-първо от към работния край на вала, а след това от противоположната страна.</a:t>
            </a:r>
            <a:endParaRPr lang="bg-BG"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3047746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normAutofit fontScale="92500" lnSpcReduction="10000"/>
          </a:bodyPr>
          <a:lstStyle/>
          <a:p>
            <a:pPr marL="0" indent="0" algn="just">
              <a:buNone/>
            </a:pPr>
            <a:r>
              <a:rPr lang="bg-BG" dirty="0" smtClean="0"/>
              <a:t>	</a:t>
            </a:r>
            <a:r>
              <a:rPr lang="bg-BG" sz="3000" dirty="0" smtClean="0">
                <a:latin typeface="Times New Roman" pitchFamily="18" charset="0"/>
                <a:cs typeface="Times New Roman" pitchFamily="18" charset="0"/>
              </a:rPr>
              <a:t>6. Изваждане на ротора от статора – изважда се в посока, обратна на работния край на вала, за да може той да служи за захващане.</a:t>
            </a:r>
          </a:p>
          <a:p>
            <a:pPr marL="0" indent="0" algn="just">
              <a:buNone/>
            </a:pPr>
            <a:r>
              <a:rPr lang="bg-BG" sz="3000" dirty="0">
                <a:latin typeface="Times New Roman" pitchFamily="18" charset="0"/>
                <a:cs typeface="Times New Roman" pitchFamily="18" charset="0"/>
              </a:rPr>
              <a:t>	</a:t>
            </a:r>
            <a:r>
              <a:rPr lang="bg-BG" sz="3000" dirty="0" smtClean="0">
                <a:latin typeface="Times New Roman" pitchFamily="18" charset="0"/>
                <a:cs typeface="Times New Roman" pitchFamily="18" charset="0"/>
              </a:rPr>
              <a:t>7. Снемане на лагерите от вала със специална скоба. Не се допуска удряне за да не се нарани вала.</a:t>
            </a:r>
          </a:p>
          <a:p>
            <a:pPr marL="0" indent="0" algn="just">
              <a:buNone/>
            </a:pPr>
            <a:r>
              <a:rPr lang="bg-BG" sz="3000" dirty="0">
                <a:latin typeface="Times New Roman" pitchFamily="18" charset="0"/>
                <a:cs typeface="Times New Roman" pitchFamily="18" charset="0"/>
              </a:rPr>
              <a:t>	</a:t>
            </a:r>
            <a:r>
              <a:rPr lang="bg-BG" sz="3000" dirty="0" smtClean="0">
                <a:latin typeface="Times New Roman" pitchFamily="18" charset="0"/>
                <a:cs typeface="Times New Roman" pitchFamily="18" charset="0"/>
              </a:rPr>
              <a:t>Всички детайли и възли се почистват добре по възможност със сгъстен въздух с неметален накрайник с </a:t>
            </a:r>
            <a:r>
              <a:rPr lang="bg-BG" sz="3000" dirty="0" err="1" smtClean="0">
                <a:latin typeface="Times New Roman" pitchFamily="18" charset="0"/>
                <a:cs typeface="Times New Roman" pitchFamily="18" charset="0"/>
              </a:rPr>
              <a:t>последващо</a:t>
            </a:r>
            <a:r>
              <a:rPr lang="bg-BG" sz="3000" dirty="0" smtClean="0">
                <a:latin typeface="Times New Roman" pitchFamily="18" charset="0"/>
                <a:cs typeface="Times New Roman" pitchFamily="18" charset="0"/>
              </a:rPr>
              <a:t> промиване на намотките със спирт, а на лагерите с трансформаторно масло или нафта.</a:t>
            </a:r>
            <a:endParaRPr lang="bg-BG" sz="3000" dirty="0">
              <a:latin typeface="Times New Roman" pitchFamily="18" charset="0"/>
              <a:cs typeface="Times New Roman" pitchFamily="18" charset="0"/>
            </a:endParaRPr>
          </a:p>
        </p:txBody>
      </p:sp>
    </p:spTree>
    <p:extLst>
      <p:ext uri="{BB962C8B-B14F-4D97-AF65-F5344CB8AC3E}">
        <p14:creationId xmlns="" xmlns:p14="http://schemas.microsoft.com/office/powerpoint/2010/main" val="14619493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a:bodyPr>
          <a:lstStyle/>
          <a:p>
            <a:pPr algn="ctr"/>
            <a:r>
              <a:rPr lang="bg-BG" sz="2800" dirty="0" smtClean="0">
                <a:latin typeface="Times New Roman" pitchFamily="18" charset="0"/>
                <a:cs typeface="Times New Roman" pitchFamily="18" charset="0"/>
              </a:rPr>
              <a:t>СГЛОБЯВАНЕ</a:t>
            </a:r>
            <a:endParaRPr lang="bg-BG" sz="2800" dirty="0">
              <a:latin typeface="Times New Roman" pitchFamily="18" charset="0"/>
              <a:cs typeface="Times New Roman" pitchFamily="18" charset="0"/>
            </a:endParaRPr>
          </a:p>
        </p:txBody>
      </p:sp>
      <p:sp>
        <p:nvSpPr>
          <p:cNvPr id="3" name="Контейнер за съдържание 2"/>
          <p:cNvSpPr>
            <a:spLocks noGrp="1"/>
          </p:cNvSpPr>
          <p:nvPr>
            <p:ph sz="quarter" idx="1"/>
          </p:nvPr>
        </p:nvSpPr>
        <p:spPr/>
        <p:txBody>
          <a:bodyPr>
            <a:normAutofit fontScale="85000" lnSpcReduction="10000"/>
          </a:bodyPr>
          <a:lstStyle/>
          <a:p>
            <a:pPr marL="0" indent="0" algn="just">
              <a:buNone/>
            </a:pPr>
            <a:r>
              <a:rPr lang="bg-BG" dirty="0" smtClean="0"/>
              <a:t>	</a:t>
            </a:r>
            <a:r>
              <a:rPr lang="bg-BG" sz="3000" dirty="0" smtClean="0">
                <a:latin typeface="Times New Roman" pitchFamily="18" charset="0"/>
                <a:cs typeface="Times New Roman" pitchFamily="18" charset="0"/>
              </a:rPr>
              <a:t>Сглобяването се извършва предварително по възли, след което започва общото сглобяване по обратен ред.</a:t>
            </a:r>
          </a:p>
          <a:p>
            <a:pPr marL="0" indent="0" algn="just">
              <a:buNone/>
            </a:pPr>
            <a:r>
              <a:rPr lang="bg-BG" sz="3000" dirty="0">
                <a:latin typeface="Times New Roman" pitchFamily="18" charset="0"/>
                <a:cs typeface="Times New Roman" pitchFamily="18" charset="0"/>
              </a:rPr>
              <a:t>	</a:t>
            </a:r>
            <a:r>
              <a:rPr lang="bg-BG" sz="3000" dirty="0" smtClean="0">
                <a:latin typeface="Times New Roman" pitchFamily="18" charset="0"/>
                <a:cs typeface="Times New Roman" pitchFamily="18" charset="0"/>
              </a:rPr>
              <a:t>Лагерите се монтират предварително върху вала, като преди това се подгряват в масло. Остават се да изстинат и тогава роторът се монтира в статора. Монтират се лагерните щитове, прави се проверка за превъртане на ротора на ръка. Затягат се прикрепващите болтове. Лагерите се запълват със смазка и се поставят лагерните капачки. Притягат се </a:t>
            </a:r>
            <a:r>
              <a:rPr lang="bg-BG" sz="3000" dirty="0" err="1" smtClean="0">
                <a:latin typeface="Times New Roman" pitchFamily="18" charset="0"/>
                <a:cs typeface="Times New Roman" pitchFamily="18" charset="0"/>
              </a:rPr>
              <a:t>четкодържателите</a:t>
            </a:r>
            <a:r>
              <a:rPr lang="bg-BG" sz="3000" dirty="0" smtClean="0">
                <a:latin typeface="Times New Roman" pitchFamily="18" charset="0"/>
                <a:cs typeface="Times New Roman" pitchFamily="18" charset="0"/>
              </a:rPr>
              <a:t> и се поставят четките. Те се шлайфат според повърхността на контактните пръстени.</a:t>
            </a:r>
            <a:endParaRPr lang="bg-BG" sz="3000" dirty="0">
              <a:latin typeface="Times New Roman" pitchFamily="18" charset="0"/>
              <a:cs typeface="Times New Roman" pitchFamily="18" charset="0"/>
            </a:endParaRPr>
          </a:p>
        </p:txBody>
      </p:sp>
    </p:spTree>
    <p:extLst>
      <p:ext uri="{BB962C8B-B14F-4D97-AF65-F5344CB8AC3E}">
        <p14:creationId xmlns="" xmlns:p14="http://schemas.microsoft.com/office/powerpoint/2010/main" val="24769249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lstStyle/>
          <a:p>
            <a:pPr marL="0" indent="0" algn="just">
              <a:buNone/>
            </a:pPr>
            <a:r>
              <a:rPr lang="bg-BG" dirty="0" smtClean="0"/>
              <a:t>	</a:t>
            </a:r>
            <a:r>
              <a:rPr lang="bg-BG" sz="3200" dirty="0" smtClean="0">
                <a:latin typeface="Times New Roman" pitchFamily="18" charset="0"/>
                <a:cs typeface="Times New Roman" pitchFamily="18" charset="0"/>
              </a:rPr>
              <a:t>Сглобява се вентилаторът и вентилаторният кожух.</a:t>
            </a:r>
          </a:p>
          <a:p>
            <a:pPr marL="0" indent="0" algn="just">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Свързват се изводите на намотките в </a:t>
            </a:r>
            <a:r>
              <a:rPr lang="bg-BG" sz="3200" dirty="0" err="1" smtClean="0">
                <a:latin typeface="Times New Roman" pitchFamily="18" charset="0"/>
                <a:cs typeface="Times New Roman" pitchFamily="18" charset="0"/>
              </a:rPr>
              <a:t>клемното</a:t>
            </a:r>
            <a:r>
              <a:rPr lang="bg-BG" sz="3200" dirty="0" smtClean="0">
                <a:latin typeface="Times New Roman" pitchFamily="18" charset="0"/>
                <a:cs typeface="Times New Roman" pitchFamily="18" charset="0"/>
              </a:rPr>
              <a:t> табло.</a:t>
            </a:r>
          </a:p>
          <a:p>
            <a:pPr marL="0" indent="0" algn="just">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Напълно сглобения двигател се подлага на изпитвания, за да се провери съответствието на техническите му характеристики с тези преди ремонта.</a:t>
            </a:r>
            <a:endParaRPr lang="bg-BG"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3985752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23528" y="228600"/>
            <a:ext cx="8640960" cy="990600"/>
          </a:xfrm>
        </p:spPr>
        <p:txBody>
          <a:bodyPr>
            <a:normAutofit fontScale="90000"/>
          </a:bodyPr>
          <a:lstStyle/>
          <a:p>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000" b="1" dirty="0">
                <a:latin typeface="Tahoma" pitchFamily="34" charset="0"/>
              </a:rPr>
              <a:t/>
            </a:r>
            <a:br>
              <a:rPr lang="bg-BG" altLang="bg-BG" sz="2000" b="1" dirty="0">
                <a:latin typeface="Tahoma" pitchFamily="34" charset="0"/>
              </a:rPr>
            </a:br>
            <a:r>
              <a:rPr lang="bg-BG" altLang="bg-BG" sz="2000" b="1" dirty="0" smtClean="0">
                <a:latin typeface="Tahoma" pitchFamily="34" charset="0"/>
              </a:rPr>
              <a:t/>
            </a:r>
            <a:br>
              <a:rPr lang="bg-BG" altLang="bg-BG" sz="2000" b="1" dirty="0" smtClean="0">
                <a:latin typeface="Tahoma" pitchFamily="34" charset="0"/>
              </a:rPr>
            </a:br>
            <a:r>
              <a:rPr lang="bg-BG" altLang="bg-BG" sz="2700" i="1" dirty="0" smtClean="0">
                <a:solidFill>
                  <a:schemeClr val="tx1"/>
                </a:solidFill>
                <a:latin typeface="Times New Roman" panose="02020603050405020304" pitchFamily="18" charset="0"/>
                <a:cs typeface="Times New Roman" panose="02020603050405020304" pitchFamily="18" charset="0"/>
              </a:rPr>
              <a:t>Номиналните </a:t>
            </a:r>
            <a:r>
              <a:rPr lang="bg-BG" altLang="bg-BG" sz="2700" i="1" dirty="0">
                <a:solidFill>
                  <a:schemeClr val="tx1"/>
                </a:solidFill>
                <a:latin typeface="Times New Roman" panose="02020603050405020304" pitchFamily="18" charset="0"/>
                <a:cs typeface="Times New Roman" panose="02020603050405020304" pitchFamily="18" charset="0"/>
              </a:rPr>
              <a:t>величини на асинхронния двигател са посочени на фабричната табелка, която е закрепена здраво на подходящо място. Табелката задължително съдържа следните данни: </a:t>
            </a:r>
            <a:r>
              <a:rPr lang="bg-BG" altLang="bg-BG" sz="2700" i="1" dirty="0" smtClean="0">
                <a:solidFill>
                  <a:schemeClr val="tx1"/>
                </a:solidFill>
                <a:latin typeface="Times New Roman" panose="02020603050405020304" pitchFamily="18" charset="0"/>
                <a:cs typeface="Times New Roman" panose="02020603050405020304" pitchFamily="18" charset="0"/>
              </a:rPr>
              <a:t/>
            </a:r>
            <a:br>
              <a:rPr lang="bg-BG" altLang="bg-BG" sz="2700" i="1" dirty="0" smtClean="0">
                <a:solidFill>
                  <a:schemeClr val="tx1"/>
                </a:solidFill>
                <a:latin typeface="Times New Roman" panose="02020603050405020304" pitchFamily="18" charset="0"/>
                <a:cs typeface="Times New Roman" panose="02020603050405020304" pitchFamily="18" charset="0"/>
              </a:rPr>
            </a:br>
            <a:r>
              <a:rPr lang="bg-BG" altLang="bg-BG" sz="2700" i="1" dirty="0" smtClean="0">
                <a:solidFill>
                  <a:schemeClr val="tx1"/>
                </a:solidFill>
                <a:latin typeface="Times New Roman" panose="02020603050405020304" pitchFamily="18" charset="0"/>
                <a:cs typeface="Times New Roman" panose="02020603050405020304" pitchFamily="18" charset="0"/>
              </a:rPr>
              <a:t>-      </a:t>
            </a:r>
            <a:r>
              <a:rPr lang="bg-BG" altLang="bg-BG" sz="2700" dirty="0" smtClean="0">
                <a:solidFill>
                  <a:schemeClr val="tx1"/>
                </a:solidFill>
                <a:latin typeface="Times New Roman" panose="02020603050405020304" pitchFamily="18" charset="0"/>
                <a:cs typeface="Times New Roman" panose="02020603050405020304" pitchFamily="18" charset="0"/>
              </a:rPr>
              <a:t>тип;</a:t>
            </a:r>
            <a:br>
              <a:rPr lang="bg-BG" altLang="bg-BG" sz="2700" dirty="0" smtClean="0">
                <a:solidFill>
                  <a:schemeClr val="tx1"/>
                </a:solidFill>
                <a:latin typeface="Times New Roman" panose="02020603050405020304" pitchFamily="18" charset="0"/>
                <a:cs typeface="Times New Roman" panose="02020603050405020304" pitchFamily="18" charset="0"/>
              </a:rPr>
            </a:br>
            <a:r>
              <a:rPr lang="bg-BG" altLang="bg-BG" sz="2700" dirty="0" smtClean="0">
                <a:solidFill>
                  <a:schemeClr val="tx1"/>
                </a:solidFill>
                <a:latin typeface="Times New Roman" panose="02020603050405020304" pitchFamily="18" charset="0"/>
                <a:cs typeface="Times New Roman" panose="02020603050405020304" pitchFamily="18" charset="0"/>
              </a:rPr>
              <a:t>-      сериен номер;</a:t>
            </a:r>
            <a:br>
              <a:rPr lang="bg-BG" altLang="bg-BG" sz="2700" dirty="0" smtClean="0">
                <a:solidFill>
                  <a:schemeClr val="tx1"/>
                </a:solidFill>
                <a:latin typeface="Times New Roman" panose="02020603050405020304" pitchFamily="18" charset="0"/>
                <a:cs typeface="Times New Roman" panose="02020603050405020304" pitchFamily="18" charset="0"/>
              </a:rPr>
            </a:br>
            <a:r>
              <a:rPr lang="bg-BG" altLang="bg-BG" sz="2700" dirty="0" smtClean="0">
                <a:solidFill>
                  <a:schemeClr val="tx1"/>
                </a:solidFill>
                <a:latin typeface="Times New Roman" panose="02020603050405020304" pitchFamily="18" charset="0"/>
                <a:cs typeface="Times New Roman" panose="02020603050405020304" pitchFamily="18" charset="0"/>
              </a:rPr>
              <a:t>-       година </a:t>
            </a:r>
            <a:r>
              <a:rPr lang="bg-BG" altLang="bg-BG" sz="2700" dirty="0">
                <a:solidFill>
                  <a:schemeClr val="tx1"/>
                </a:solidFill>
                <a:latin typeface="Times New Roman" panose="02020603050405020304" pitchFamily="18" charset="0"/>
                <a:cs typeface="Times New Roman" panose="02020603050405020304" pitchFamily="18" charset="0"/>
              </a:rPr>
              <a:t>на производство;</a:t>
            </a:r>
            <a:r>
              <a:rPr lang="en-US" altLang="bg-BG" sz="2700" dirty="0">
                <a:solidFill>
                  <a:schemeClr val="tx1"/>
                </a:solidFill>
                <a:latin typeface="Times New Roman" panose="02020603050405020304" pitchFamily="18" charset="0"/>
                <a:cs typeface="Times New Roman" panose="02020603050405020304" pitchFamily="18" charset="0"/>
              </a:rPr>
              <a:t/>
            </a:r>
            <a:br>
              <a:rPr lang="en-US" altLang="bg-BG" sz="2700" dirty="0">
                <a:solidFill>
                  <a:schemeClr val="tx1"/>
                </a:solidFill>
                <a:latin typeface="Times New Roman" panose="02020603050405020304" pitchFamily="18" charset="0"/>
                <a:cs typeface="Times New Roman" panose="02020603050405020304" pitchFamily="18" charset="0"/>
              </a:rPr>
            </a:br>
            <a:r>
              <a:rPr lang="bg-BG" altLang="bg-BG" sz="2700" dirty="0">
                <a:solidFill>
                  <a:schemeClr val="tx1"/>
                </a:solidFill>
                <a:latin typeface="Times New Roman" panose="02020603050405020304" pitchFamily="18" charset="0"/>
                <a:cs typeface="Times New Roman" panose="02020603050405020304" pitchFamily="18" charset="0"/>
              </a:rPr>
              <a:t>-       номинална мощност </a:t>
            </a:r>
            <a:r>
              <a:rPr lang="bg-BG" altLang="bg-BG" sz="2700" b="1" dirty="0">
                <a:solidFill>
                  <a:schemeClr val="tx1"/>
                </a:solidFill>
                <a:latin typeface="Times New Roman" panose="02020603050405020304" pitchFamily="18" charset="0"/>
                <a:cs typeface="Times New Roman" panose="02020603050405020304" pitchFamily="18" charset="0"/>
              </a:rPr>
              <a:t>— </a:t>
            </a:r>
            <a:r>
              <a:rPr lang="bg-BG" altLang="bg-BG" sz="2700" dirty="0">
                <a:solidFill>
                  <a:schemeClr val="tx1"/>
                </a:solidFill>
                <a:latin typeface="Times New Roman" panose="02020603050405020304" pitchFamily="18" charset="0"/>
                <a:cs typeface="Times New Roman" panose="02020603050405020304" pitchFamily="18" charset="0"/>
              </a:rPr>
              <a:t>Р</a:t>
            </a:r>
            <a:r>
              <a:rPr lang="en-US" altLang="bg-BG" sz="2700" baseline="-30000" dirty="0">
                <a:solidFill>
                  <a:schemeClr val="tx1"/>
                </a:solidFill>
                <a:latin typeface="Times New Roman" panose="02020603050405020304" pitchFamily="18" charset="0"/>
                <a:cs typeface="Times New Roman" panose="02020603050405020304" pitchFamily="18" charset="0"/>
              </a:rPr>
              <a:t>H</a:t>
            </a:r>
            <a:r>
              <a:rPr lang="bg-BG" altLang="bg-BG" sz="2700" dirty="0">
                <a:solidFill>
                  <a:schemeClr val="tx1"/>
                </a:solidFill>
                <a:latin typeface="Times New Roman" panose="02020603050405020304" pitchFamily="18" charset="0"/>
                <a:cs typeface="Times New Roman" panose="02020603050405020304" pitchFamily="18" charset="0"/>
              </a:rPr>
              <a:t> [к</a:t>
            </a:r>
            <a:r>
              <a:rPr lang="en-US" altLang="bg-BG" sz="2700" dirty="0">
                <a:solidFill>
                  <a:schemeClr val="tx1"/>
                </a:solidFill>
                <a:latin typeface="Times New Roman" panose="02020603050405020304" pitchFamily="18" charset="0"/>
                <a:cs typeface="Times New Roman" panose="02020603050405020304" pitchFamily="18" charset="0"/>
              </a:rPr>
              <a:t>W</a:t>
            </a:r>
            <a:r>
              <a:rPr lang="bg-BG" altLang="bg-BG" sz="2700" dirty="0">
                <a:solidFill>
                  <a:schemeClr val="tx1"/>
                </a:solidFill>
                <a:latin typeface="Times New Roman" panose="02020603050405020304" pitchFamily="18" charset="0"/>
                <a:cs typeface="Times New Roman" panose="02020603050405020304" pitchFamily="18" charset="0"/>
              </a:rPr>
              <a:t>];</a:t>
            </a:r>
            <a:r>
              <a:rPr lang="en-US" altLang="bg-BG" sz="2700" dirty="0">
                <a:solidFill>
                  <a:schemeClr val="tx1"/>
                </a:solidFill>
                <a:latin typeface="Times New Roman" panose="02020603050405020304" pitchFamily="18" charset="0"/>
                <a:cs typeface="Times New Roman" panose="02020603050405020304" pitchFamily="18" charset="0"/>
              </a:rPr>
              <a:t/>
            </a:r>
            <a:br>
              <a:rPr lang="en-US" altLang="bg-BG" sz="2700" dirty="0">
                <a:solidFill>
                  <a:schemeClr val="tx1"/>
                </a:solidFill>
                <a:latin typeface="Times New Roman" panose="02020603050405020304" pitchFamily="18" charset="0"/>
                <a:cs typeface="Times New Roman" panose="02020603050405020304" pitchFamily="18" charset="0"/>
              </a:rPr>
            </a:br>
            <a:r>
              <a:rPr lang="bg-BG" altLang="bg-BG" sz="2700" dirty="0">
                <a:solidFill>
                  <a:schemeClr val="tx1"/>
                </a:solidFill>
                <a:latin typeface="Times New Roman" panose="02020603050405020304" pitchFamily="18" charset="0"/>
                <a:cs typeface="Times New Roman" panose="02020603050405020304" pitchFamily="18" charset="0"/>
              </a:rPr>
              <a:t>-       номинално напрежение - </a:t>
            </a:r>
            <a:r>
              <a:rPr lang="en-US" altLang="bg-BG" sz="2700" dirty="0">
                <a:solidFill>
                  <a:schemeClr val="tx1"/>
                </a:solidFill>
                <a:latin typeface="Times New Roman" panose="02020603050405020304" pitchFamily="18" charset="0"/>
                <a:cs typeface="Times New Roman" panose="02020603050405020304" pitchFamily="18" charset="0"/>
              </a:rPr>
              <a:t>U</a:t>
            </a:r>
            <a:r>
              <a:rPr lang="en-US" altLang="bg-BG" sz="2700" baseline="-30000" dirty="0">
                <a:solidFill>
                  <a:schemeClr val="tx1"/>
                </a:solidFill>
                <a:latin typeface="Times New Roman" panose="02020603050405020304" pitchFamily="18" charset="0"/>
                <a:cs typeface="Times New Roman" panose="02020603050405020304" pitchFamily="18" charset="0"/>
              </a:rPr>
              <a:t>H</a:t>
            </a:r>
            <a:r>
              <a:rPr lang="bg-BG" altLang="bg-BG" sz="2700" dirty="0">
                <a:solidFill>
                  <a:schemeClr val="tx1"/>
                </a:solidFill>
                <a:latin typeface="Times New Roman" panose="02020603050405020304" pitchFamily="18" charset="0"/>
                <a:cs typeface="Times New Roman" panose="02020603050405020304" pitchFamily="18" charset="0"/>
              </a:rPr>
              <a:t> [V];</a:t>
            </a:r>
            <a:r>
              <a:rPr lang="en-US" altLang="bg-BG" sz="2700" dirty="0">
                <a:solidFill>
                  <a:schemeClr val="tx1"/>
                </a:solidFill>
                <a:latin typeface="Times New Roman" panose="02020603050405020304" pitchFamily="18" charset="0"/>
                <a:cs typeface="Times New Roman" panose="02020603050405020304" pitchFamily="18" charset="0"/>
              </a:rPr>
              <a:t/>
            </a:r>
            <a:br>
              <a:rPr lang="en-US" altLang="bg-BG" sz="2700" dirty="0">
                <a:solidFill>
                  <a:schemeClr val="tx1"/>
                </a:solidFill>
                <a:latin typeface="Times New Roman" panose="02020603050405020304" pitchFamily="18" charset="0"/>
                <a:cs typeface="Times New Roman" panose="02020603050405020304" pitchFamily="18" charset="0"/>
              </a:rPr>
            </a:br>
            <a:r>
              <a:rPr lang="bg-BG" altLang="bg-BG" sz="2700" dirty="0">
                <a:solidFill>
                  <a:schemeClr val="tx1"/>
                </a:solidFill>
                <a:latin typeface="Times New Roman" panose="02020603050405020304" pitchFamily="18" charset="0"/>
                <a:cs typeface="Times New Roman" panose="02020603050405020304" pitchFamily="18" charset="0"/>
              </a:rPr>
              <a:t>-       номинален ток - </a:t>
            </a:r>
            <a:r>
              <a:rPr lang="en-US" altLang="bg-BG" sz="2700" dirty="0">
                <a:solidFill>
                  <a:schemeClr val="tx1"/>
                </a:solidFill>
                <a:latin typeface="Times New Roman" panose="02020603050405020304" pitchFamily="18" charset="0"/>
                <a:cs typeface="Times New Roman" panose="02020603050405020304" pitchFamily="18" charset="0"/>
              </a:rPr>
              <a:t>I</a:t>
            </a:r>
            <a:r>
              <a:rPr lang="en-US" altLang="bg-BG" sz="2700" baseline="-30000" dirty="0">
                <a:solidFill>
                  <a:schemeClr val="tx1"/>
                </a:solidFill>
                <a:latin typeface="Times New Roman" panose="02020603050405020304" pitchFamily="18" charset="0"/>
                <a:cs typeface="Times New Roman" panose="02020603050405020304" pitchFamily="18" charset="0"/>
              </a:rPr>
              <a:t>H</a:t>
            </a:r>
            <a:r>
              <a:rPr lang="bg-BG" altLang="bg-BG" sz="2700" dirty="0">
                <a:solidFill>
                  <a:schemeClr val="tx1"/>
                </a:solidFill>
                <a:latin typeface="Times New Roman" panose="02020603050405020304" pitchFamily="18" charset="0"/>
                <a:cs typeface="Times New Roman" panose="02020603050405020304" pitchFamily="18" charset="0"/>
              </a:rPr>
              <a:t> [А];</a:t>
            </a:r>
            <a:r>
              <a:rPr lang="en-US" altLang="bg-BG" sz="2700" dirty="0">
                <a:solidFill>
                  <a:schemeClr val="tx1"/>
                </a:solidFill>
                <a:latin typeface="Times New Roman" panose="02020603050405020304" pitchFamily="18" charset="0"/>
                <a:cs typeface="Times New Roman" panose="02020603050405020304" pitchFamily="18" charset="0"/>
              </a:rPr>
              <a:t/>
            </a:r>
            <a:br>
              <a:rPr lang="en-US" altLang="bg-BG" sz="2700" dirty="0">
                <a:solidFill>
                  <a:schemeClr val="tx1"/>
                </a:solidFill>
                <a:latin typeface="Times New Roman" panose="02020603050405020304" pitchFamily="18" charset="0"/>
                <a:cs typeface="Times New Roman" panose="02020603050405020304" pitchFamily="18" charset="0"/>
              </a:rPr>
            </a:br>
            <a:r>
              <a:rPr lang="bg-BG" altLang="bg-BG" sz="2700" dirty="0">
                <a:solidFill>
                  <a:schemeClr val="tx1"/>
                </a:solidFill>
                <a:latin typeface="Times New Roman" panose="02020603050405020304" pitchFamily="18" charset="0"/>
                <a:cs typeface="Times New Roman" panose="02020603050405020304" pitchFamily="18" charset="0"/>
              </a:rPr>
              <a:t>-       номинална честота - Г</a:t>
            </a:r>
            <a:r>
              <a:rPr lang="en-US" altLang="bg-BG" sz="2700" baseline="-30000" dirty="0">
                <a:solidFill>
                  <a:schemeClr val="tx1"/>
                </a:solidFill>
                <a:latin typeface="Times New Roman" panose="02020603050405020304" pitchFamily="18" charset="0"/>
                <a:cs typeface="Times New Roman" panose="02020603050405020304" pitchFamily="18" charset="0"/>
              </a:rPr>
              <a:t>H</a:t>
            </a:r>
            <a:r>
              <a:rPr lang="bg-BG" altLang="bg-BG" sz="2700" dirty="0">
                <a:solidFill>
                  <a:schemeClr val="tx1"/>
                </a:solidFill>
                <a:latin typeface="Times New Roman" panose="02020603050405020304" pitchFamily="18" charset="0"/>
                <a:cs typeface="Times New Roman" panose="02020603050405020304" pitchFamily="18" charset="0"/>
              </a:rPr>
              <a:t> [Н</a:t>
            </a:r>
            <a:r>
              <a:rPr lang="en-US" altLang="bg-BG" sz="2700" dirty="0">
                <a:solidFill>
                  <a:schemeClr val="tx1"/>
                </a:solidFill>
                <a:latin typeface="Times New Roman" panose="02020603050405020304" pitchFamily="18" charset="0"/>
                <a:cs typeface="Times New Roman" panose="02020603050405020304" pitchFamily="18" charset="0"/>
              </a:rPr>
              <a:t>z</a:t>
            </a:r>
            <a:r>
              <a:rPr lang="bg-BG" altLang="bg-BG" sz="2700" dirty="0">
                <a:solidFill>
                  <a:schemeClr val="tx1"/>
                </a:solidFill>
                <a:latin typeface="Times New Roman" panose="02020603050405020304" pitchFamily="18" charset="0"/>
                <a:cs typeface="Times New Roman" panose="02020603050405020304" pitchFamily="18" charset="0"/>
              </a:rPr>
              <a:t>];</a:t>
            </a:r>
            <a:r>
              <a:rPr lang="en-US" altLang="bg-BG" sz="2700" dirty="0">
                <a:solidFill>
                  <a:schemeClr val="tx1"/>
                </a:solidFill>
                <a:latin typeface="Times New Roman" panose="02020603050405020304" pitchFamily="18" charset="0"/>
                <a:cs typeface="Times New Roman" panose="02020603050405020304" pitchFamily="18" charset="0"/>
              </a:rPr>
              <a:t/>
            </a:r>
            <a:br>
              <a:rPr lang="en-US" altLang="bg-BG" sz="2700" dirty="0">
                <a:solidFill>
                  <a:schemeClr val="tx1"/>
                </a:solidFill>
                <a:latin typeface="Times New Roman" panose="02020603050405020304" pitchFamily="18" charset="0"/>
                <a:cs typeface="Times New Roman" panose="02020603050405020304" pitchFamily="18" charset="0"/>
              </a:rPr>
            </a:br>
            <a:r>
              <a:rPr lang="bg-BG" altLang="bg-BG" sz="2700" dirty="0">
                <a:solidFill>
                  <a:schemeClr val="tx1"/>
                </a:solidFill>
                <a:latin typeface="Times New Roman" panose="02020603050405020304" pitchFamily="18" charset="0"/>
                <a:cs typeface="Times New Roman" panose="02020603050405020304" pitchFamily="18" charset="0"/>
              </a:rPr>
              <a:t>-       номинална честота на въртене - </a:t>
            </a:r>
            <a:r>
              <a:rPr lang="en-US" altLang="bg-BG" sz="2700" dirty="0">
                <a:solidFill>
                  <a:schemeClr val="tx1"/>
                </a:solidFill>
                <a:latin typeface="Times New Roman" panose="02020603050405020304" pitchFamily="18" charset="0"/>
                <a:cs typeface="Times New Roman" panose="02020603050405020304" pitchFamily="18" charset="0"/>
              </a:rPr>
              <a:t>n</a:t>
            </a:r>
            <a:r>
              <a:rPr lang="bg-BG" altLang="bg-BG" sz="2700" dirty="0">
                <a:solidFill>
                  <a:schemeClr val="tx1"/>
                </a:solidFill>
                <a:latin typeface="Times New Roman" panose="02020603050405020304" pitchFamily="18" charset="0"/>
                <a:cs typeface="Times New Roman" panose="02020603050405020304" pitchFamily="18" charset="0"/>
              </a:rPr>
              <a:t> [</a:t>
            </a:r>
            <a:r>
              <a:rPr lang="en-US" altLang="bg-BG" sz="2700" dirty="0">
                <a:solidFill>
                  <a:schemeClr val="tx1"/>
                </a:solidFill>
                <a:latin typeface="Times New Roman" panose="02020603050405020304" pitchFamily="18" charset="0"/>
                <a:cs typeface="Times New Roman" panose="02020603050405020304" pitchFamily="18" charset="0"/>
              </a:rPr>
              <a:t>min-</a:t>
            </a:r>
            <a:r>
              <a:rPr lang="bg-BG" altLang="bg-BG" sz="2700" baseline="30000" dirty="0">
                <a:solidFill>
                  <a:schemeClr val="tx1"/>
                </a:solidFill>
                <a:latin typeface="Times New Roman" panose="02020603050405020304" pitchFamily="18" charset="0"/>
                <a:cs typeface="Times New Roman" panose="02020603050405020304" pitchFamily="18" charset="0"/>
              </a:rPr>
              <a:t>1</a:t>
            </a:r>
            <a:r>
              <a:rPr lang="bg-BG" altLang="bg-BG" sz="2700" dirty="0">
                <a:solidFill>
                  <a:schemeClr val="tx1"/>
                </a:solidFill>
                <a:latin typeface="Times New Roman" panose="02020603050405020304" pitchFamily="18" charset="0"/>
                <a:cs typeface="Times New Roman" panose="02020603050405020304" pitchFamily="18" charset="0"/>
              </a:rPr>
              <a:t>];</a:t>
            </a:r>
            <a:r>
              <a:rPr lang="en-US" altLang="bg-BG" sz="2700" dirty="0">
                <a:solidFill>
                  <a:schemeClr val="tx1"/>
                </a:solidFill>
                <a:latin typeface="Times New Roman" panose="02020603050405020304" pitchFamily="18" charset="0"/>
                <a:cs typeface="Times New Roman" panose="02020603050405020304" pitchFamily="18" charset="0"/>
              </a:rPr>
              <a:t/>
            </a:r>
            <a:br>
              <a:rPr lang="en-US" altLang="bg-BG" sz="2700" dirty="0">
                <a:solidFill>
                  <a:schemeClr val="tx1"/>
                </a:solidFill>
                <a:latin typeface="Times New Roman" panose="02020603050405020304" pitchFamily="18" charset="0"/>
                <a:cs typeface="Times New Roman" panose="02020603050405020304" pitchFamily="18" charset="0"/>
              </a:rPr>
            </a:br>
            <a:r>
              <a:rPr lang="en-US" altLang="bg-BG" sz="2200" dirty="0">
                <a:solidFill>
                  <a:schemeClr val="tx1"/>
                </a:solidFill>
                <a:latin typeface="Times New Roman" panose="02020603050405020304" pitchFamily="18" charset="0"/>
                <a:cs typeface="Times New Roman" panose="02020603050405020304" pitchFamily="18" charset="0"/>
              </a:rPr>
              <a:t/>
            </a:r>
            <a:br>
              <a:rPr lang="en-US" altLang="bg-BG" sz="2200" dirty="0">
                <a:solidFill>
                  <a:schemeClr val="tx1"/>
                </a:solidFill>
                <a:latin typeface="Times New Roman" panose="02020603050405020304" pitchFamily="18" charset="0"/>
                <a:cs typeface="Times New Roman" panose="02020603050405020304" pitchFamily="18" charset="0"/>
              </a:rPr>
            </a:br>
            <a:endParaRPr lang="en-US" altLang="bg-BG" sz="2200" dirty="0">
              <a:solidFill>
                <a:schemeClr val="tx1"/>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89654" y="332656"/>
            <a:ext cx="8640960" cy="7445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100590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a:bodyPr>
          <a:lstStyle/>
          <a:p>
            <a:pPr algn="ctr"/>
            <a:r>
              <a:rPr lang="bg-BG" sz="2800" dirty="0" smtClean="0">
                <a:latin typeface="Times New Roman" pitchFamily="18" charset="0"/>
                <a:cs typeface="Times New Roman" pitchFamily="18" charset="0"/>
              </a:rPr>
              <a:t>МЕХАНИЧНИ ПОВРЕДИ НА АМ</a:t>
            </a:r>
            <a:endParaRPr lang="bg-BG" sz="2800" dirty="0">
              <a:latin typeface="Times New Roman" pitchFamily="18" charset="0"/>
              <a:cs typeface="Times New Roman" pitchFamily="18" charset="0"/>
            </a:endParaRPr>
          </a:p>
        </p:txBody>
      </p:sp>
      <p:sp>
        <p:nvSpPr>
          <p:cNvPr id="3" name="Контейнер за съдържание 2"/>
          <p:cNvSpPr>
            <a:spLocks noGrp="1"/>
          </p:cNvSpPr>
          <p:nvPr>
            <p:ph sz="quarter" idx="1"/>
          </p:nvPr>
        </p:nvSpPr>
        <p:spPr/>
        <p:txBody>
          <a:bodyPr>
            <a:normAutofit lnSpcReduction="10000"/>
          </a:bodyPr>
          <a:lstStyle/>
          <a:p>
            <a:r>
              <a:rPr lang="bg-BG" i="1" dirty="0" err="1" smtClean="0"/>
              <a:t>Дебалансиране-машината</a:t>
            </a:r>
            <a:r>
              <a:rPr lang="bg-BG" i="1" dirty="0" smtClean="0"/>
              <a:t> вибрира радиално, работи нестабилно, шуми</a:t>
            </a:r>
          </a:p>
          <a:p>
            <a:pPr marL="0" indent="0">
              <a:buNone/>
            </a:pPr>
            <a:r>
              <a:rPr lang="bg-BG" dirty="0" smtClean="0"/>
              <a:t>	- фундаментните шини не са достатъчно затегнати;</a:t>
            </a:r>
          </a:p>
          <a:p>
            <a:pPr marL="0" indent="0">
              <a:buNone/>
            </a:pPr>
            <a:r>
              <a:rPr lang="bg-BG" dirty="0" smtClean="0"/>
              <a:t>	-роторът е </a:t>
            </a:r>
            <a:r>
              <a:rPr lang="bg-BG" dirty="0" err="1" smtClean="0"/>
              <a:t>дебалансиран</a:t>
            </a:r>
            <a:r>
              <a:rPr lang="bg-BG" dirty="0" smtClean="0"/>
              <a:t>;</a:t>
            </a:r>
          </a:p>
          <a:p>
            <a:pPr marL="0" indent="0">
              <a:buNone/>
            </a:pPr>
            <a:r>
              <a:rPr lang="bg-BG" dirty="0" smtClean="0"/>
              <a:t>	-</a:t>
            </a:r>
            <a:r>
              <a:rPr lang="bg-BG" dirty="0" err="1" smtClean="0"/>
              <a:t>центровката</a:t>
            </a:r>
            <a:r>
              <a:rPr lang="bg-BG" dirty="0" smtClean="0"/>
              <a:t> на осите на агрегатите не е добра;</a:t>
            </a:r>
          </a:p>
          <a:p>
            <a:pPr marL="0" indent="0">
              <a:buNone/>
            </a:pPr>
            <a:r>
              <a:rPr lang="bg-BG" dirty="0" smtClean="0"/>
              <a:t>	-неизправна предавка;</a:t>
            </a:r>
          </a:p>
          <a:p>
            <a:pPr marL="0" indent="0">
              <a:buNone/>
            </a:pPr>
            <a:r>
              <a:rPr lang="bg-BG" dirty="0" smtClean="0"/>
              <a:t>	-малка или голяма хлабина на лагерите </a:t>
            </a:r>
            <a:endParaRPr lang="bg-BG" dirty="0"/>
          </a:p>
        </p:txBody>
      </p:sp>
    </p:spTree>
    <p:extLst>
      <p:ext uri="{BB962C8B-B14F-4D97-AF65-F5344CB8AC3E}">
        <p14:creationId xmlns="" xmlns:p14="http://schemas.microsoft.com/office/powerpoint/2010/main" val="26258516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Rectangle 2"/>
          <p:cNvSpPr/>
          <p:nvPr/>
        </p:nvSpPr>
        <p:spPr>
          <a:xfrm>
            <a:off x="755576" y="1859340"/>
            <a:ext cx="7848872" cy="3046988"/>
          </a:xfrm>
          <a:prstGeom prst="rect">
            <a:avLst/>
          </a:prstGeom>
        </p:spPr>
        <p:txBody>
          <a:bodyPr wrap="square">
            <a:spAutoFit/>
          </a:bodyPr>
          <a:lstStyle/>
          <a:p>
            <a:r>
              <a:rPr lang="bg-BG" altLang="bg-BG" dirty="0" smtClean="0">
                <a:latin typeface="Times New Roman" panose="02020603050405020304" pitchFamily="18" charset="0"/>
                <a:cs typeface="Times New Roman" panose="02020603050405020304" pitchFamily="18" charset="0"/>
              </a:rPr>
              <a:t>-        </a:t>
            </a:r>
            <a:r>
              <a:rPr lang="bg-BG" altLang="bg-BG" sz="2400" dirty="0" smtClean="0">
                <a:latin typeface="Times New Roman" panose="02020603050405020304" pitchFamily="18" charset="0"/>
                <a:cs typeface="Times New Roman" panose="02020603050405020304" pitchFamily="18" charset="0"/>
              </a:rPr>
              <a:t> режим на работа;</a:t>
            </a:r>
            <a:r>
              <a:rPr lang="en-US" altLang="bg-BG" sz="2400" dirty="0" smtClean="0">
                <a:latin typeface="Times New Roman" panose="02020603050405020304" pitchFamily="18" charset="0"/>
                <a:cs typeface="Times New Roman" panose="02020603050405020304" pitchFamily="18" charset="0"/>
              </a:rPr>
              <a:t/>
            </a:r>
            <a:br>
              <a:rPr lang="en-US" altLang="bg-BG" sz="2400" dirty="0" smtClean="0">
                <a:latin typeface="Times New Roman" panose="02020603050405020304" pitchFamily="18" charset="0"/>
                <a:cs typeface="Times New Roman" panose="02020603050405020304" pitchFamily="18" charset="0"/>
              </a:rPr>
            </a:br>
            <a:r>
              <a:rPr lang="bg-BG" altLang="bg-BG" sz="2400" dirty="0" smtClean="0">
                <a:latin typeface="Times New Roman" panose="02020603050405020304" pitchFamily="18" charset="0"/>
                <a:cs typeface="Times New Roman" panose="02020603050405020304" pitchFamily="18" charset="0"/>
              </a:rPr>
              <a:t>-       клас на топлоустойчивост на изолацията;</a:t>
            </a:r>
            <a:r>
              <a:rPr lang="en-US" altLang="bg-BG" sz="2400" dirty="0" smtClean="0">
                <a:latin typeface="Times New Roman" panose="02020603050405020304" pitchFamily="18" charset="0"/>
                <a:cs typeface="Times New Roman" panose="02020603050405020304" pitchFamily="18" charset="0"/>
              </a:rPr>
              <a:t/>
            </a:r>
            <a:br>
              <a:rPr lang="en-US" altLang="bg-BG" sz="2400" dirty="0" smtClean="0">
                <a:latin typeface="Times New Roman" panose="02020603050405020304" pitchFamily="18" charset="0"/>
                <a:cs typeface="Times New Roman" panose="02020603050405020304" pitchFamily="18" charset="0"/>
              </a:rPr>
            </a:br>
            <a:r>
              <a:rPr lang="bg-BG" altLang="bg-BG" sz="2400" dirty="0" smtClean="0">
                <a:latin typeface="Times New Roman" panose="02020603050405020304" pitchFamily="18" charset="0"/>
                <a:cs typeface="Times New Roman" panose="02020603050405020304" pitchFamily="18" charset="0"/>
              </a:rPr>
              <a:t>-       коефициент на полезно действие - ɳ| [%];</a:t>
            </a:r>
            <a:r>
              <a:rPr lang="en-US" altLang="bg-BG" sz="2400" dirty="0" smtClean="0">
                <a:latin typeface="Times New Roman" panose="02020603050405020304" pitchFamily="18" charset="0"/>
                <a:cs typeface="Times New Roman" panose="02020603050405020304" pitchFamily="18" charset="0"/>
              </a:rPr>
              <a:t/>
            </a:r>
            <a:br>
              <a:rPr lang="en-US" altLang="bg-BG" sz="2400" dirty="0" smtClean="0">
                <a:latin typeface="Times New Roman" panose="02020603050405020304" pitchFamily="18" charset="0"/>
                <a:cs typeface="Times New Roman" panose="02020603050405020304" pitchFamily="18" charset="0"/>
              </a:rPr>
            </a:br>
            <a:r>
              <a:rPr lang="bg-BG" altLang="bg-BG" sz="2400" dirty="0" smtClean="0">
                <a:latin typeface="Times New Roman" panose="02020603050405020304" pitchFamily="18" charset="0"/>
                <a:cs typeface="Times New Roman" panose="02020603050405020304" pitchFamily="18" charset="0"/>
              </a:rPr>
              <a:t>-       означение на свързването на изводите на статорната намотка — </a:t>
            </a:r>
            <a:r>
              <a:rPr lang="en-US" altLang="bg-BG" sz="2400" dirty="0" smtClean="0">
                <a:latin typeface="Times New Roman" panose="02020603050405020304" pitchFamily="18" charset="0"/>
                <a:cs typeface="Times New Roman" panose="02020603050405020304" pitchFamily="18" charset="0"/>
              </a:rPr>
              <a:t>Y</a:t>
            </a:r>
            <a:r>
              <a:rPr lang="bg-BG" altLang="bg-BG" sz="2400" dirty="0" smtClean="0">
                <a:latin typeface="Times New Roman" panose="02020603050405020304" pitchFamily="18" charset="0"/>
                <a:cs typeface="Times New Roman" panose="02020603050405020304" pitchFamily="18" charset="0"/>
              </a:rPr>
              <a:t> или Δ;</a:t>
            </a:r>
            <a:r>
              <a:rPr lang="en-US" altLang="bg-BG" sz="2400" dirty="0" smtClean="0">
                <a:latin typeface="Times New Roman" panose="02020603050405020304" pitchFamily="18" charset="0"/>
                <a:cs typeface="Times New Roman" panose="02020603050405020304" pitchFamily="18" charset="0"/>
              </a:rPr>
              <a:t/>
            </a:r>
            <a:br>
              <a:rPr lang="en-US" altLang="bg-BG" sz="2400" dirty="0" smtClean="0">
                <a:latin typeface="Times New Roman" panose="02020603050405020304" pitchFamily="18" charset="0"/>
                <a:cs typeface="Times New Roman" panose="02020603050405020304" pitchFamily="18" charset="0"/>
              </a:rPr>
            </a:br>
            <a:r>
              <a:rPr lang="bg-BG" altLang="bg-BG" sz="2400" dirty="0" smtClean="0">
                <a:latin typeface="Times New Roman" panose="02020603050405020304" pitchFamily="18" charset="0"/>
                <a:cs typeface="Times New Roman" panose="02020603050405020304" pitchFamily="18" charset="0"/>
              </a:rPr>
              <a:t>-       номинален коефициент на мощността — со</a:t>
            </a:r>
            <a:r>
              <a:rPr lang="en-US" altLang="bg-BG" sz="2400" dirty="0" smtClean="0">
                <a:latin typeface="Times New Roman" panose="02020603050405020304" pitchFamily="18" charset="0"/>
                <a:cs typeface="Times New Roman" panose="02020603050405020304" pitchFamily="18" charset="0"/>
              </a:rPr>
              <a:t>s</a:t>
            </a:r>
            <a:r>
              <a:rPr lang="bg-BG" altLang="bg-BG" sz="2400" dirty="0" smtClean="0">
                <a:latin typeface="Times New Roman" panose="02020603050405020304" pitchFamily="18" charset="0"/>
                <a:cs typeface="Times New Roman" panose="02020603050405020304" pitchFamily="18" charset="0"/>
              </a:rPr>
              <a:t>φ;</a:t>
            </a:r>
            <a:r>
              <a:rPr lang="en-US" altLang="bg-BG" sz="2400" dirty="0" smtClean="0">
                <a:latin typeface="Times New Roman" panose="02020603050405020304" pitchFamily="18" charset="0"/>
                <a:cs typeface="Times New Roman" panose="02020603050405020304" pitchFamily="18" charset="0"/>
              </a:rPr>
              <a:t/>
            </a:r>
            <a:br>
              <a:rPr lang="en-US" altLang="bg-BG" sz="2400" dirty="0" smtClean="0">
                <a:latin typeface="Times New Roman" panose="02020603050405020304" pitchFamily="18" charset="0"/>
                <a:cs typeface="Times New Roman" panose="02020603050405020304" pitchFamily="18" charset="0"/>
              </a:rPr>
            </a:br>
            <a:r>
              <a:rPr lang="bg-BG" altLang="bg-BG" sz="2400" dirty="0" smtClean="0">
                <a:latin typeface="Times New Roman" panose="02020603050405020304" pitchFamily="18" charset="0"/>
                <a:cs typeface="Times New Roman" panose="02020603050405020304" pitchFamily="18" charset="0"/>
              </a:rPr>
              <a:t>-       степен на защита - </a:t>
            </a:r>
            <a:r>
              <a:rPr lang="en-US" altLang="bg-BG" sz="2400" dirty="0" smtClean="0">
                <a:latin typeface="Times New Roman" panose="02020603050405020304" pitchFamily="18" charset="0"/>
                <a:cs typeface="Times New Roman" panose="02020603050405020304" pitchFamily="18" charset="0"/>
              </a:rPr>
              <a:t>I</a:t>
            </a:r>
            <a:r>
              <a:rPr lang="bg-BG" altLang="bg-BG" sz="2400" dirty="0" smtClean="0">
                <a:latin typeface="Times New Roman" panose="02020603050405020304" pitchFamily="18" charset="0"/>
                <a:cs typeface="Times New Roman" panose="02020603050405020304" pitchFamily="18" charset="0"/>
              </a:rPr>
              <a:t>Р код;</a:t>
            </a:r>
            <a:r>
              <a:rPr lang="en-US" altLang="bg-BG" sz="2400" dirty="0" smtClean="0">
                <a:latin typeface="Times New Roman" panose="02020603050405020304" pitchFamily="18" charset="0"/>
                <a:cs typeface="Times New Roman" panose="02020603050405020304" pitchFamily="18" charset="0"/>
              </a:rPr>
              <a:t/>
            </a:r>
            <a:br>
              <a:rPr lang="en-US" altLang="bg-BG" sz="2400" dirty="0" smtClean="0">
                <a:latin typeface="Times New Roman" panose="02020603050405020304" pitchFamily="18" charset="0"/>
                <a:cs typeface="Times New Roman" panose="02020603050405020304" pitchFamily="18" charset="0"/>
              </a:rPr>
            </a:br>
            <a:r>
              <a:rPr lang="bg-BG" altLang="bg-BG" sz="2400" dirty="0" smtClean="0">
                <a:latin typeface="Times New Roman" panose="02020603050405020304" pitchFamily="18" charset="0"/>
                <a:cs typeface="Times New Roman" panose="02020603050405020304" pitchFamily="18" charset="0"/>
              </a:rPr>
              <a:t>-       маса на двигателя - т [к</a:t>
            </a:r>
            <a:r>
              <a:rPr lang="en-US" altLang="bg-BG" sz="2400" dirty="0" smtClean="0">
                <a:latin typeface="Times New Roman" panose="02020603050405020304" pitchFamily="18" charset="0"/>
                <a:cs typeface="Times New Roman" panose="02020603050405020304" pitchFamily="18" charset="0"/>
              </a:rPr>
              <a:t>g</a:t>
            </a:r>
            <a:r>
              <a:rPr lang="bg-BG" altLang="bg-BG" sz="2400" dirty="0" smtClean="0">
                <a:latin typeface="Times New Roman" panose="02020603050405020304" pitchFamily="18" charset="0"/>
                <a:cs typeface="Times New Roman" panose="02020603050405020304" pitchFamily="18" charset="0"/>
              </a:rPr>
              <a:t>].</a:t>
            </a:r>
            <a:endParaRPr lang="bg-BG"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12648" y="228600"/>
            <a:ext cx="8153400" cy="752128"/>
          </a:xfrm>
        </p:spPr>
        <p:txBody>
          <a:bodyPr>
            <a:normAutofit/>
          </a:bodyPr>
          <a:lstStyle/>
          <a:p>
            <a:pPr algn="ctr"/>
            <a:r>
              <a:rPr lang="bg-BG" sz="2800" dirty="0" smtClean="0">
                <a:latin typeface="Times New Roman" pitchFamily="18" charset="0"/>
                <a:cs typeface="Times New Roman" pitchFamily="18" charset="0"/>
              </a:rPr>
              <a:t>ИЗПИТВАНЕ  НА  АД</a:t>
            </a:r>
            <a:endParaRPr lang="bg-BG" sz="2800" dirty="0">
              <a:latin typeface="Times New Roman" pitchFamily="18" charset="0"/>
              <a:cs typeface="Times New Roman" pitchFamily="18" charset="0"/>
            </a:endParaRPr>
          </a:p>
        </p:txBody>
      </p:sp>
      <p:sp>
        <p:nvSpPr>
          <p:cNvPr id="3" name="Контейнер за съдържание 2"/>
          <p:cNvSpPr>
            <a:spLocks noGrp="1"/>
          </p:cNvSpPr>
          <p:nvPr>
            <p:ph sz="quarter" idx="1"/>
          </p:nvPr>
        </p:nvSpPr>
        <p:spPr>
          <a:xfrm>
            <a:off x="179512" y="1484784"/>
            <a:ext cx="8712968" cy="5373216"/>
          </a:xfrm>
        </p:spPr>
        <p:txBody>
          <a:bodyPr>
            <a:normAutofit fontScale="55000" lnSpcReduction="20000"/>
          </a:bodyPr>
          <a:lstStyle/>
          <a:p>
            <a:r>
              <a:rPr lang="ru-RU" sz="4400" i="1" dirty="0" err="1">
                <a:latin typeface="Times New Roman" pitchFamily="18" charset="0"/>
                <a:cs typeface="Times New Roman" pitchFamily="18" charset="0"/>
              </a:rPr>
              <a:t>Изпитванията</a:t>
            </a:r>
            <a:r>
              <a:rPr lang="ru-RU" sz="4400" i="1" dirty="0">
                <a:latin typeface="Times New Roman" pitchFamily="18" charset="0"/>
                <a:cs typeface="Times New Roman" pitchFamily="18" charset="0"/>
              </a:rPr>
              <a:t> на </a:t>
            </a:r>
            <a:r>
              <a:rPr lang="ru-RU" sz="4400" i="1" dirty="0" err="1">
                <a:latin typeface="Times New Roman" pitchFamily="18" charset="0"/>
                <a:cs typeface="Times New Roman" pitchFamily="18" charset="0"/>
              </a:rPr>
              <a:t>асинхронните</a:t>
            </a:r>
            <a:r>
              <a:rPr lang="ru-RU" sz="4400" i="1" dirty="0">
                <a:latin typeface="Times New Roman" pitchFamily="18" charset="0"/>
                <a:cs typeface="Times New Roman" pitchFamily="18" charset="0"/>
              </a:rPr>
              <a:t> двигатели се </a:t>
            </a:r>
            <a:r>
              <a:rPr lang="ru-RU" sz="4400" i="1" dirty="0" err="1">
                <a:latin typeface="Times New Roman" pitchFamily="18" charset="0"/>
                <a:cs typeface="Times New Roman" pitchFamily="18" charset="0"/>
              </a:rPr>
              <a:t>регламентира</a:t>
            </a:r>
            <a:r>
              <a:rPr lang="ru-RU" sz="4400" i="1" dirty="0">
                <a:latin typeface="Times New Roman" pitchFamily="18" charset="0"/>
                <a:cs typeface="Times New Roman" pitchFamily="18" charset="0"/>
              </a:rPr>
              <a:t> от БДС. За </a:t>
            </a:r>
            <a:r>
              <a:rPr lang="ru-RU" sz="4400" i="1" dirty="0" err="1">
                <a:latin typeface="Times New Roman" pitchFamily="18" charset="0"/>
                <a:cs typeface="Times New Roman" pitchFamily="18" charset="0"/>
              </a:rPr>
              <a:t>промишлените</a:t>
            </a:r>
            <a:r>
              <a:rPr lang="ru-RU" sz="4400" i="1" dirty="0">
                <a:latin typeface="Times New Roman" pitchFamily="18" charset="0"/>
                <a:cs typeface="Times New Roman" pitchFamily="18" charset="0"/>
              </a:rPr>
              <a:t> </a:t>
            </a:r>
            <a:r>
              <a:rPr lang="ru-RU" sz="4400" i="1" dirty="0" err="1">
                <a:latin typeface="Times New Roman" pitchFamily="18" charset="0"/>
                <a:cs typeface="Times New Roman" pitchFamily="18" charset="0"/>
              </a:rPr>
              <a:t>изпитвания</a:t>
            </a:r>
            <a:r>
              <a:rPr lang="ru-RU" sz="4400" i="1" dirty="0">
                <a:latin typeface="Times New Roman" pitchFamily="18" charset="0"/>
                <a:cs typeface="Times New Roman" pitchFamily="18" charset="0"/>
              </a:rPr>
              <a:t> е </a:t>
            </a:r>
            <a:r>
              <a:rPr lang="ru-RU" sz="4400" i="1" dirty="0" err="1">
                <a:latin typeface="Times New Roman" pitchFamily="18" charset="0"/>
                <a:cs typeface="Times New Roman" pitchFamily="18" charset="0"/>
              </a:rPr>
              <a:t>разработена</a:t>
            </a:r>
            <a:r>
              <a:rPr lang="ru-RU" sz="4400" i="1" dirty="0">
                <a:latin typeface="Times New Roman" pitchFamily="18" charset="0"/>
                <a:cs typeface="Times New Roman" pitchFamily="18" charset="0"/>
              </a:rPr>
              <a:t> </a:t>
            </a:r>
            <a:r>
              <a:rPr lang="ru-RU" sz="4400" i="1" dirty="0" err="1">
                <a:latin typeface="Times New Roman" pitchFamily="18" charset="0"/>
                <a:cs typeface="Times New Roman" pitchFamily="18" charset="0"/>
              </a:rPr>
              <a:t>пълна</a:t>
            </a:r>
            <a:r>
              <a:rPr lang="ru-RU" sz="4400" i="1" dirty="0">
                <a:latin typeface="Times New Roman" pitchFamily="18" charset="0"/>
                <a:cs typeface="Times New Roman" pitchFamily="18" charset="0"/>
              </a:rPr>
              <a:t> </a:t>
            </a:r>
            <a:r>
              <a:rPr lang="ru-RU" sz="4400" i="1" dirty="0" err="1">
                <a:latin typeface="Times New Roman" pitchFamily="18" charset="0"/>
                <a:cs typeface="Times New Roman" pitchFamily="18" charset="0"/>
              </a:rPr>
              <a:t>програма</a:t>
            </a:r>
            <a:r>
              <a:rPr lang="ru-RU" sz="4400" i="1" dirty="0">
                <a:latin typeface="Times New Roman" pitchFamily="18" charset="0"/>
                <a:cs typeface="Times New Roman" pitchFamily="18" charset="0"/>
              </a:rPr>
              <a:t>, </a:t>
            </a:r>
            <a:r>
              <a:rPr lang="ru-RU" sz="4400" i="1" dirty="0" err="1">
                <a:latin typeface="Times New Roman" pitchFamily="18" charset="0"/>
                <a:cs typeface="Times New Roman" pitchFamily="18" charset="0"/>
              </a:rPr>
              <a:t>която</a:t>
            </a:r>
            <a:r>
              <a:rPr lang="ru-RU" sz="4400" i="1" dirty="0">
                <a:latin typeface="Times New Roman" pitchFamily="18" charset="0"/>
                <a:cs typeface="Times New Roman" pitchFamily="18" charset="0"/>
              </a:rPr>
              <a:t> </a:t>
            </a:r>
            <a:r>
              <a:rPr lang="ru-RU" sz="4400" i="1" dirty="0" err="1">
                <a:latin typeface="Times New Roman" pitchFamily="18" charset="0"/>
                <a:cs typeface="Times New Roman" pitchFamily="18" charset="0"/>
              </a:rPr>
              <a:t>вклчва</a:t>
            </a:r>
            <a:r>
              <a:rPr lang="ru-RU" sz="4400" i="1" dirty="0">
                <a:latin typeface="Times New Roman" pitchFamily="18" charset="0"/>
                <a:cs typeface="Times New Roman" pitchFamily="18" charset="0"/>
              </a:rPr>
              <a:t> </a:t>
            </a:r>
            <a:r>
              <a:rPr lang="ru-RU" sz="4400" i="1" dirty="0" err="1">
                <a:latin typeface="Times New Roman" pitchFamily="18" charset="0"/>
                <a:cs typeface="Times New Roman" pitchFamily="18" charset="0"/>
              </a:rPr>
              <a:t>определени</a:t>
            </a:r>
            <a:r>
              <a:rPr lang="ru-RU" sz="4400" i="1" dirty="0">
                <a:latin typeface="Times New Roman" pitchFamily="18" charset="0"/>
                <a:cs typeface="Times New Roman" pitchFamily="18" charset="0"/>
              </a:rPr>
              <a:t> </a:t>
            </a:r>
            <a:r>
              <a:rPr lang="ru-RU" sz="4400" i="1" dirty="0" err="1">
                <a:latin typeface="Times New Roman" pitchFamily="18" charset="0"/>
                <a:cs typeface="Times New Roman" pitchFamily="18" charset="0"/>
              </a:rPr>
              <a:t>измервания</a:t>
            </a:r>
            <a:r>
              <a:rPr lang="ru-RU" sz="4400" i="1" dirty="0">
                <a:latin typeface="Times New Roman" pitchFamily="18" charset="0"/>
                <a:cs typeface="Times New Roman" pitchFamily="18" charset="0"/>
              </a:rPr>
              <a:t>, </a:t>
            </a:r>
            <a:r>
              <a:rPr lang="ru-RU" sz="4400" i="1" dirty="0" err="1">
                <a:latin typeface="Times New Roman" pitchFamily="18" charset="0"/>
                <a:cs typeface="Times New Roman" pitchFamily="18" charset="0"/>
              </a:rPr>
              <a:t>като</a:t>
            </a:r>
            <a:r>
              <a:rPr lang="ru-RU" sz="4400" i="1" dirty="0">
                <a:latin typeface="Times New Roman" pitchFamily="18" charset="0"/>
                <a:cs typeface="Times New Roman" pitchFamily="18" charset="0"/>
              </a:rPr>
              <a:t>:</a:t>
            </a:r>
          </a:p>
          <a:p>
            <a:pPr lvl="1">
              <a:buNone/>
            </a:pP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измерване</a:t>
            </a: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съпротивлението</a:t>
            </a:r>
            <a:r>
              <a:rPr lang="ru-RU" sz="4400" dirty="0">
                <a:latin typeface="Times New Roman" pitchFamily="18" charset="0"/>
                <a:cs typeface="Times New Roman" pitchFamily="18" charset="0"/>
              </a:rPr>
              <a:t> на </a:t>
            </a:r>
            <a:r>
              <a:rPr lang="ru-RU" sz="4400" dirty="0" err="1">
                <a:latin typeface="Times New Roman" pitchFamily="18" charset="0"/>
                <a:cs typeface="Times New Roman" pitchFamily="18" charset="0"/>
              </a:rPr>
              <a:t>намотките</a:t>
            </a:r>
            <a:r>
              <a:rPr lang="ru-RU" sz="4400" dirty="0">
                <a:latin typeface="Times New Roman" pitchFamily="18" charset="0"/>
                <a:cs typeface="Times New Roman" pitchFamily="18" charset="0"/>
              </a:rPr>
              <a:t>;</a:t>
            </a:r>
          </a:p>
          <a:p>
            <a:pPr lvl="1">
              <a:buNone/>
            </a:pP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изпитване</a:t>
            </a:r>
            <a:r>
              <a:rPr lang="ru-RU" sz="4400" dirty="0">
                <a:latin typeface="Times New Roman" pitchFamily="18" charset="0"/>
                <a:cs typeface="Times New Roman" pitchFamily="18" charset="0"/>
              </a:rPr>
              <a:t> на </a:t>
            </a:r>
            <a:r>
              <a:rPr lang="ru-RU" sz="4400" dirty="0" err="1">
                <a:latin typeface="Times New Roman" pitchFamily="18" charset="0"/>
                <a:cs typeface="Times New Roman" pitchFamily="18" charset="0"/>
              </a:rPr>
              <a:t>електрическата</a:t>
            </a: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якост</a:t>
            </a:r>
            <a:r>
              <a:rPr lang="ru-RU" sz="4400" dirty="0">
                <a:latin typeface="Times New Roman" pitchFamily="18" charset="0"/>
                <a:cs typeface="Times New Roman" pitchFamily="18" charset="0"/>
              </a:rPr>
              <a:t> на </a:t>
            </a:r>
            <a:r>
              <a:rPr lang="ru-RU" sz="4400" dirty="0" err="1">
                <a:latin typeface="Times New Roman" pitchFamily="18" charset="0"/>
                <a:cs typeface="Times New Roman" pitchFamily="18" charset="0"/>
              </a:rPr>
              <a:t>изолацията</a:t>
            </a:r>
            <a:r>
              <a:rPr lang="ru-RU" sz="4400" dirty="0">
                <a:latin typeface="Times New Roman" pitchFamily="18" charset="0"/>
                <a:cs typeface="Times New Roman" pitchFamily="18" charset="0"/>
              </a:rPr>
              <a:t> на </a:t>
            </a:r>
            <a:r>
              <a:rPr lang="ru-RU" sz="4400" dirty="0" err="1">
                <a:latin typeface="Times New Roman" pitchFamily="18" charset="0"/>
                <a:cs typeface="Times New Roman" pitchFamily="18" charset="0"/>
              </a:rPr>
              <a:t>намотките</a:t>
            </a:r>
            <a:r>
              <a:rPr lang="ru-RU" sz="4400" dirty="0">
                <a:latin typeface="Times New Roman" pitchFamily="18" charset="0"/>
                <a:cs typeface="Times New Roman" pitchFamily="18" charset="0"/>
              </a:rPr>
              <a:t>;</a:t>
            </a:r>
          </a:p>
          <a:p>
            <a:pPr lvl="1">
              <a:buNone/>
            </a:pP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изпитване</a:t>
            </a:r>
            <a:r>
              <a:rPr lang="ru-RU" sz="4400" dirty="0">
                <a:latin typeface="Times New Roman" pitchFamily="18" charset="0"/>
                <a:cs typeface="Times New Roman" pitchFamily="18" charset="0"/>
              </a:rPr>
              <a:t> на </a:t>
            </a:r>
            <a:r>
              <a:rPr lang="ru-RU" sz="4400" dirty="0" err="1">
                <a:latin typeface="Times New Roman" pitchFamily="18" charset="0"/>
                <a:cs typeface="Times New Roman" pitchFamily="18" charset="0"/>
              </a:rPr>
              <a:t>електрическата</a:t>
            </a: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якост</a:t>
            </a:r>
            <a:r>
              <a:rPr lang="ru-RU" sz="4400" dirty="0">
                <a:latin typeface="Times New Roman" pitchFamily="18" charset="0"/>
                <a:cs typeface="Times New Roman" pitchFamily="18" charset="0"/>
              </a:rPr>
              <a:t> на </a:t>
            </a:r>
            <a:r>
              <a:rPr lang="ru-RU" sz="4400" dirty="0" err="1">
                <a:latin typeface="Times New Roman" pitchFamily="18" charset="0"/>
                <a:cs typeface="Times New Roman" pitchFamily="18" charset="0"/>
              </a:rPr>
              <a:t>изолацията</a:t>
            </a:r>
            <a:r>
              <a:rPr lang="ru-RU" sz="4400" dirty="0">
                <a:latin typeface="Times New Roman" pitchFamily="18" charset="0"/>
                <a:cs typeface="Times New Roman" pitchFamily="18" charset="0"/>
              </a:rPr>
              <a:t> между </a:t>
            </a:r>
            <a:r>
              <a:rPr lang="ru-RU" sz="4400" dirty="0" err="1">
                <a:latin typeface="Times New Roman" pitchFamily="18" charset="0"/>
                <a:cs typeface="Times New Roman" pitchFamily="18" charset="0"/>
              </a:rPr>
              <a:t>навивките</a:t>
            </a:r>
            <a:r>
              <a:rPr lang="ru-RU" sz="4400" dirty="0">
                <a:latin typeface="Times New Roman" pitchFamily="18" charset="0"/>
                <a:cs typeface="Times New Roman" pitchFamily="18" charset="0"/>
              </a:rPr>
              <a:t>;</a:t>
            </a:r>
          </a:p>
          <a:p>
            <a:pPr lvl="1">
              <a:buNone/>
            </a:pP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измерване</a:t>
            </a:r>
            <a:r>
              <a:rPr lang="ru-RU" sz="4400" dirty="0">
                <a:latin typeface="Times New Roman" pitchFamily="18" charset="0"/>
                <a:cs typeface="Times New Roman" pitchFamily="18" charset="0"/>
              </a:rPr>
              <a:t> на загубите на </a:t>
            </a:r>
            <a:r>
              <a:rPr lang="ru-RU" sz="4400" dirty="0" err="1">
                <a:latin typeface="Times New Roman" pitchFamily="18" charset="0"/>
                <a:cs typeface="Times New Roman" pitchFamily="18" charset="0"/>
              </a:rPr>
              <a:t>празен</a:t>
            </a:r>
            <a:r>
              <a:rPr lang="ru-RU" sz="4400" dirty="0">
                <a:latin typeface="Times New Roman" pitchFamily="18" charset="0"/>
                <a:cs typeface="Times New Roman" pitchFamily="18" charset="0"/>
              </a:rPr>
              <a:t> ход;</a:t>
            </a:r>
          </a:p>
          <a:p>
            <a:pPr lvl="1">
              <a:buNone/>
            </a:pP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измерване</a:t>
            </a:r>
            <a:r>
              <a:rPr lang="ru-RU" sz="4400" dirty="0">
                <a:latin typeface="Times New Roman" pitchFamily="18" charset="0"/>
                <a:cs typeface="Times New Roman" pitchFamily="18" charset="0"/>
              </a:rPr>
              <a:t> на загубите на </a:t>
            </a:r>
            <a:r>
              <a:rPr lang="ru-RU" sz="4400" dirty="0" err="1">
                <a:latin typeface="Times New Roman" pitchFamily="18" charset="0"/>
                <a:cs typeface="Times New Roman" pitchFamily="18" charset="0"/>
              </a:rPr>
              <a:t>късо</a:t>
            </a: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съединение</a:t>
            </a:r>
            <a:r>
              <a:rPr lang="ru-RU" sz="4400" dirty="0">
                <a:latin typeface="Times New Roman" pitchFamily="18" charset="0"/>
                <a:cs typeface="Times New Roman" pitchFamily="18" charset="0"/>
              </a:rPr>
              <a:t>;</a:t>
            </a:r>
          </a:p>
          <a:p>
            <a:pPr lvl="1">
              <a:buNone/>
            </a:pP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изпитване</a:t>
            </a:r>
            <a:r>
              <a:rPr lang="ru-RU" sz="4400" dirty="0">
                <a:latin typeface="Times New Roman" pitchFamily="18" charset="0"/>
                <a:cs typeface="Times New Roman" pitchFamily="18" charset="0"/>
              </a:rPr>
              <a:t> на </a:t>
            </a:r>
            <a:r>
              <a:rPr lang="ru-RU" sz="4400" dirty="0" err="1">
                <a:latin typeface="Times New Roman" pitchFamily="18" charset="0"/>
                <a:cs typeface="Times New Roman" pitchFamily="18" charset="0"/>
              </a:rPr>
              <a:t>загряване</a:t>
            </a:r>
            <a:r>
              <a:rPr lang="ru-RU" sz="4400" dirty="0">
                <a:latin typeface="Times New Roman" pitchFamily="18" charset="0"/>
                <a:cs typeface="Times New Roman" pitchFamily="18" charset="0"/>
              </a:rPr>
              <a:t>;</a:t>
            </a:r>
          </a:p>
          <a:p>
            <a:pPr lvl="1">
              <a:buNone/>
            </a:pP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определяне</a:t>
            </a: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к.п.д</a:t>
            </a: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cos</a:t>
            </a:r>
            <a:r>
              <a:rPr lang="ru-RU" sz="4400" dirty="0">
                <a:latin typeface="Times New Roman" pitchFamily="18" charset="0"/>
                <a:cs typeface="Times New Roman" pitchFamily="18" charset="0"/>
              </a:rPr>
              <a:t>   и </a:t>
            </a:r>
            <a:r>
              <a:rPr lang="ru-RU" sz="4400" dirty="0" err="1">
                <a:latin typeface="Times New Roman" pitchFamily="18" charset="0"/>
                <a:cs typeface="Times New Roman" pitchFamily="18" charset="0"/>
              </a:rPr>
              <a:t>хлъзгането</a:t>
            </a:r>
            <a:r>
              <a:rPr lang="ru-RU" sz="4400" dirty="0">
                <a:latin typeface="Times New Roman" pitchFamily="18" charset="0"/>
                <a:cs typeface="Times New Roman" pitchFamily="18" charset="0"/>
              </a:rPr>
              <a:t>;</a:t>
            </a:r>
          </a:p>
          <a:p>
            <a:pPr lvl="1">
              <a:buNone/>
            </a:pP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определяне</a:t>
            </a:r>
            <a:r>
              <a:rPr lang="ru-RU" sz="4400" dirty="0">
                <a:latin typeface="Times New Roman" pitchFamily="18" charset="0"/>
                <a:cs typeface="Times New Roman" pitchFamily="18" charset="0"/>
              </a:rPr>
              <a:t> на </a:t>
            </a:r>
            <a:r>
              <a:rPr lang="ru-RU" sz="4400" dirty="0" err="1">
                <a:latin typeface="Times New Roman" pitchFamily="18" charset="0"/>
                <a:cs typeface="Times New Roman" pitchFamily="18" charset="0"/>
              </a:rPr>
              <a:t>максималния</a:t>
            </a: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въртящ</a:t>
            </a:r>
            <a:r>
              <a:rPr lang="ru-RU" sz="4400" dirty="0">
                <a:latin typeface="Times New Roman" pitchFamily="18" charset="0"/>
                <a:cs typeface="Times New Roman" pitchFamily="18" charset="0"/>
              </a:rPr>
              <a:t> момент;</a:t>
            </a:r>
          </a:p>
          <a:p>
            <a:pPr lvl="1">
              <a:buNone/>
            </a:pP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измерване</a:t>
            </a:r>
            <a:r>
              <a:rPr lang="ru-RU" sz="4400" dirty="0">
                <a:latin typeface="Times New Roman" pitchFamily="18" charset="0"/>
                <a:cs typeface="Times New Roman" pitchFamily="18" charset="0"/>
              </a:rPr>
              <a:t> на шум, вибрации;</a:t>
            </a:r>
          </a:p>
          <a:p>
            <a:pPr lvl="1">
              <a:buNone/>
            </a:pPr>
            <a:r>
              <a:rPr lang="ru-RU" sz="4400" dirty="0">
                <a:latin typeface="Times New Roman" pitchFamily="18" charset="0"/>
                <a:cs typeface="Times New Roman" pitchFamily="18" charset="0"/>
              </a:rPr>
              <a:t>-	</a:t>
            </a:r>
            <a:r>
              <a:rPr lang="ru-RU" sz="4400" dirty="0" err="1">
                <a:latin typeface="Times New Roman" pitchFamily="18" charset="0"/>
                <a:cs typeface="Times New Roman" pitchFamily="18" charset="0"/>
              </a:rPr>
              <a:t>изпитване</a:t>
            </a:r>
            <a:r>
              <a:rPr lang="ru-RU" sz="4400" dirty="0">
                <a:latin typeface="Times New Roman" pitchFamily="18" charset="0"/>
                <a:cs typeface="Times New Roman" pitchFamily="18" charset="0"/>
              </a:rPr>
              <a:t> на </a:t>
            </a:r>
            <a:r>
              <a:rPr lang="ru-RU" sz="4400" dirty="0" err="1">
                <a:latin typeface="Times New Roman" pitchFamily="18" charset="0"/>
                <a:cs typeface="Times New Roman" pitchFamily="18" charset="0"/>
              </a:rPr>
              <a:t>надеждност</a:t>
            </a:r>
            <a:r>
              <a:rPr lang="ru-RU" sz="4400" dirty="0">
                <a:latin typeface="Times New Roman" pitchFamily="18" charset="0"/>
                <a:cs typeface="Times New Roman" pitchFamily="18" charset="0"/>
              </a:rPr>
              <a:t> и др.</a:t>
            </a:r>
          </a:p>
          <a:p>
            <a:endParaRPr lang="bg-BG" dirty="0"/>
          </a:p>
        </p:txBody>
      </p:sp>
    </p:spTree>
    <p:extLst>
      <p:ext uri="{BB962C8B-B14F-4D97-AF65-F5344CB8AC3E}">
        <p14:creationId xmlns="" xmlns:p14="http://schemas.microsoft.com/office/powerpoint/2010/main" val="8931212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9512" y="260648"/>
            <a:ext cx="8784976" cy="864096"/>
          </a:xfrm>
        </p:spPr>
        <p:txBody>
          <a:bodyPr>
            <a:normAutofit fontScale="90000"/>
          </a:bodyPr>
          <a:lstStyle/>
          <a:p>
            <a:r>
              <a:rPr lang="bg-BG" altLang="bg-BG" sz="2000" b="1" dirty="0" smtClean="0"/>
              <a:t/>
            </a:r>
            <a:br>
              <a:rPr lang="bg-BG" altLang="bg-BG" sz="2000" b="1" dirty="0" smtClean="0"/>
            </a:br>
            <a:r>
              <a:rPr lang="bg-BG" altLang="bg-BG" sz="2000" b="1" dirty="0"/>
              <a:t/>
            </a:r>
            <a:br>
              <a:rPr lang="bg-BG" altLang="bg-BG" sz="2000" b="1" dirty="0"/>
            </a:br>
            <a:r>
              <a:rPr lang="bg-BG" altLang="bg-BG" sz="2000" b="1" dirty="0" smtClean="0"/>
              <a:t/>
            </a:r>
            <a:br>
              <a:rPr lang="bg-BG" altLang="bg-BG" sz="2000" b="1" dirty="0" smtClean="0"/>
            </a:br>
            <a:r>
              <a:rPr lang="bg-BG" altLang="bg-BG" sz="2000" b="1" dirty="0"/>
              <a:t/>
            </a:r>
            <a:br>
              <a:rPr lang="bg-BG" altLang="bg-BG" sz="2000" b="1" dirty="0"/>
            </a:br>
            <a:r>
              <a:rPr lang="bg-BG" altLang="bg-BG" sz="2000" b="1" dirty="0" smtClean="0"/>
              <a:t/>
            </a:r>
            <a:br>
              <a:rPr lang="bg-BG" altLang="bg-BG" sz="2000" b="1" dirty="0" smtClean="0"/>
            </a:br>
            <a:r>
              <a:rPr lang="bg-BG" altLang="bg-BG" sz="2000" b="1" dirty="0"/>
              <a:t/>
            </a:r>
            <a:br>
              <a:rPr lang="bg-BG" altLang="bg-BG" sz="2000" b="1" dirty="0"/>
            </a:br>
            <a:r>
              <a:rPr lang="bg-BG" altLang="bg-BG" sz="2000" b="1" dirty="0" smtClean="0"/>
              <a:t/>
            </a:r>
            <a:br>
              <a:rPr lang="bg-BG" altLang="bg-BG" sz="2000" b="1" dirty="0" smtClean="0"/>
            </a:br>
            <a:r>
              <a:rPr lang="bg-BG" altLang="bg-BG" sz="2000" b="1" dirty="0"/>
              <a:t/>
            </a:r>
            <a:br>
              <a:rPr lang="bg-BG" altLang="bg-BG" sz="2000" b="1" dirty="0"/>
            </a:br>
            <a:r>
              <a:rPr lang="bg-BG" altLang="bg-BG" sz="2000" b="1" dirty="0" smtClean="0"/>
              <a:t/>
            </a:r>
            <a:br>
              <a:rPr lang="bg-BG" altLang="bg-BG" sz="2000" b="1" dirty="0" smtClean="0"/>
            </a:br>
            <a:r>
              <a:rPr lang="bg-BG" altLang="bg-BG" sz="2000" b="1" dirty="0"/>
              <a:t/>
            </a:r>
            <a:br>
              <a:rPr lang="bg-BG" altLang="bg-BG" sz="2000" b="1" dirty="0"/>
            </a:br>
            <a:r>
              <a:rPr lang="bg-BG" altLang="bg-BG" sz="2000" b="1" dirty="0" smtClean="0"/>
              <a:t/>
            </a:r>
            <a:br>
              <a:rPr lang="bg-BG" altLang="bg-BG" sz="2000" b="1" dirty="0" smtClean="0"/>
            </a:br>
            <a:r>
              <a:rPr lang="bg-BG" altLang="bg-BG" sz="2000" b="1" dirty="0"/>
              <a:t/>
            </a:r>
            <a:br>
              <a:rPr lang="bg-BG" altLang="bg-BG" sz="2000" b="1" dirty="0"/>
            </a:br>
            <a:r>
              <a:rPr lang="bg-BG" altLang="bg-BG" sz="2000" b="1" dirty="0" smtClean="0"/>
              <a:t/>
            </a:r>
            <a:br>
              <a:rPr lang="bg-BG" altLang="bg-BG" sz="2000" b="1" dirty="0" smtClean="0"/>
            </a:br>
            <a:r>
              <a:rPr lang="bg-BG" altLang="bg-BG" sz="2000" b="1" dirty="0" smtClean="0"/>
              <a:t/>
            </a:r>
            <a:br>
              <a:rPr lang="bg-BG" altLang="bg-BG" sz="2000" b="1" dirty="0" smtClean="0"/>
            </a:br>
            <a:r>
              <a:rPr lang="bg-BG" altLang="bg-BG" sz="2000" b="1" dirty="0" smtClean="0"/>
              <a:t/>
            </a:r>
            <a:br>
              <a:rPr lang="bg-BG" altLang="bg-BG" sz="2000" b="1" dirty="0" smtClean="0"/>
            </a:br>
            <a:r>
              <a:rPr lang="bg-BG" altLang="bg-BG" sz="2000" b="1" dirty="0" smtClean="0"/>
              <a:t/>
            </a:r>
            <a:br>
              <a:rPr lang="bg-BG" altLang="bg-BG" sz="2000" b="1" dirty="0" smtClean="0"/>
            </a:br>
            <a:r>
              <a:rPr lang="bg-BG" altLang="bg-BG" sz="2000" b="1" dirty="0" smtClean="0"/>
              <a:t/>
            </a:r>
            <a:br>
              <a:rPr lang="bg-BG" altLang="bg-BG" sz="2000" b="1" dirty="0" smtClean="0"/>
            </a:br>
            <a:r>
              <a:rPr lang="bg-BG" altLang="bg-BG" sz="2000" b="1" dirty="0" smtClean="0"/>
              <a:t/>
            </a:r>
            <a:br>
              <a:rPr lang="bg-BG" altLang="bg-BG" sz="2000" b="1" dirty="0" smtClean="0"/>
            </a:br>
            <a:r>
              <a:rPr lang="bg-BG" altLang="bg-BG" sz="2000" b="1" dirty="0" smtClean="0"/>
              <a:t/>
            </a:r>
            <a:br>
              <a:rPr lang="bg-BG" altLang="bg-BG" sz="2000" b="1" dirty="0" smtClean="0"/>
            </a:br>
            <a:r>
              <a:rPr lang="bg-BG" altLang="bg-BG" sz="2700" b="1" dirty="0" smtClean="0">
                <a:latin typeface="Times New Roman" panose="02020603050405020304" pitchFamily="18" charset="0"/>
                <a:cs typeface="Times New Roman" panose="02020603050405020304" pitchFamily="18" charset="0"/>
              </a:rPr>
              <a:t>ИЗМЕРВАНЕ </a:t>
            </a:r>
            <a:r>
              <a:rPr lang="bg-BG" altLang="bg-BG" sz="2700" b="1" dirty="0">
                <a:latin typeface="Times New Roman" panose="02020603050405020304" pitchFamily="18" charset="0"/>
                <a:cs typeface="Times New Roman" panose="02020603050405020304" pitchFamily="18" charset="0"/>
              </a:rPr>
              <a:t>НА СЪПРОТИВЛЕНИЕТО НА ИЗОЛАЦИЯТА НА НАМОТКИТЕ НА АСИНХРОННИ ДВИГАТЕЛИ</a:t>
            </a:r>
            <a:r>
              <a:rPr lang="en-US" altLang="bg-BG" sz="2700" dirty="0">
                <a:latin typeface="Times New Roman" panose="02020603050405020304" pitchFamily="18" charset="0"/>
                <a:cs typeface="Times New Roman" panose="02020603050405020304" pitchFamily="18" charset="0"/>
              </a:rPr>
              <a:t> </a:t>
            </a:r>
            <a:r>
              <a:rPr lang="bg-BG" altLang="bg-BG" sz="2000" dirty="0"/>
              <a:t/>
            </a:r>
            <a:br>
              <a:rPr lang="bg-BG" altLang="bg-BG" sz="2000" dirty="0"/>
            </a:br>
            <a:r>
              <a:rPr lang="bg-BG" altLang="bg-BG" sz="2000" dirty="0"/>
              <a:t/>
            </a:r>
            <a:br>
              <a:rPr lang="bg-BG" altLang="bg-BG" sz="2000" dirty="0"/>
            </a:br>
            <a:r>
              <a:rPr lang="bg-BG" altLang="bg-BG" sz="2000" dirty="0" smtClean="0"/>
              <a:t>	</a:t>
            </a:r>
            <a:br>
              <a:rPr lang="bg-BG" altLang="bg-BG" sz="2000" dirty="0" smtClean="0"/>
            </a:br>
            <a:r>
              <a:rPr lang="bg-BG" altLang="bg-BG" sz="2000" dirty="0" smtClean="0"/>
              <a:t>	</a:t>
            </a:r>
            <a:r>
              <a:rPr lang="bg-BG" altLang="bg-BG" sz="2700" dirty="0" smtClean="0">
                <a:solidFill>
                  <a:schemeClr val="tx1"/>
                </a:solidFill>
                <a:latin typeface="Times New Roman" panose="02020603050405020304" pitchFamily="18" charset="0"/>
                <a:cs typeface="Times New Roman" panose="02020603050405020304" pitchFamily="18" charset="0"/>
              </a:rPr>
              <a:t>Съпротивлението </a:t>
            </a:r>
            <a:r>
              <a:rPr lang="bg-BG" altLang="bg-BG" sz="2700" dirty="0">
                <a:solidFill>
                  <a:schemeClr val="tx1"/>
                </a:solidFill>
                <a:latin typeface="Times New Roman" panose="02020603050405020304" pitchFamily="18" charset="0"/>
                <a:cs typeface="Times New Roman" panose="02020603050405020304" pitchFamily="18" charset="0"/>
              </a:rPr>
              <a:t>на изолацията на намотките на асинхронните двигатели се измерва </a:t>
            </a:r>
            <a:r>
              <a:rPr lang="bg-BG" altLang="bg-BG" sz="2700" dirty="0" smtClean="0">
                <a:solidFill>
                  <a:schemeClr val="tx1"/>
                </a:solidFill>
                <a:latin typeface="Times New Roman" panose="02020603050405020304" pitchFamily="18" charset="0"/>
                <a:cs typeface="Times New Roman" panose="02020603050405020304" pitchFamily="18" charset="0"/>
              </a:rPr>
              <a:t>спрямо </a:t>
            </a:r>
            <a:r>
              <a:rPr lang="bg-BG" altLang="bg-BG" sz="2700" dirty="0">
                <a:solidFill>
                  <a:schemeClr val="tx1"/>
                </a:solidFill>
                <a:latin typeface="Times New Roman" panose="02020603050405020304" pitchFamily="18" charset="0"/>
                <a:cs typeface="Times New Roman" panose="02020603050405020304" pitchFamily="18" charset="0"/>
              </a:rPr>
              <a:t>тялото и помежду им. Стойността на съпротивлението на изолацията на намотките зависи от качеството на изолационния материал, влажността, температурата и др. Тази стойност не е постоянна и не може да бъде точен критерий за състоянието на изолацията. В действащите стандарти стойността на изолационното съпротивление не се нормира, поради посочените </a:t>
            </a:r>
            <a:r>
              <a:rPr lang="bg-BG" altLang="bg-BG" sz="2700" dirty="0" smtClean="0">
                <a:solidFill>
                  <a:schemeClr val="tx1"/>
                </a:solidFill>
                <a:latin typeface="Times New Roman" panose="02020603050405020304" pitchFamily="18" charset="0"/>
                <a:cs typeface="Times New Roman" panose="02020603050405020304" pitchFamily="18" charset="0"/>
              </a:rPr>
              <a:t>причини.</a:t>
            </a:r>
            <a:r>
              <a:rPr lang="bg-BG" altLang="bg-BG" sz="2700" dirty="0" smtClean="0">
                <a:latin typeface="Times New Roman" panose="02020603050405020304" pitchFamily="18" charset="0"/>
                <a:cs typeface="Times New Roman" panose="02020603050405020304" pitchFamily="18" charset="0"/>
              </a:rPr>
              <a:t/>
            </a:r>
            <a:br>
              <a:rPr lang="bg-BG" altLang="bg-BG" sz="2700" dirty="0" smtClean="0">
                <a:latin typeface="Times New Roman" panose="02020603050405020304" pitchFamily="18" charset="0"/>
                <a:cs typeface="Times New Roman" panose="02020603050405020304" pitchFamily="18" charset="0"/>
              </a:rPr>
            </a:br>
            <a:r>
              <a:rPr lang="bg-BG" altLang="bg-BG" sz="2700" dirty="0" smtClean="0">
                <a:latin typeface="Times New Roman" panose="02020603050405020304" pitchFamily="18" charset="0"/>
                <a:cs typeface="Times New Roman" panose="02020603050405020304" pitchFamily="18" charset="0"/>
              </a:rPr>
              <a:t>	</a:t>
            </a:r>
            <a:r>
              <a:rPr lang="bg-BG" altLang="bg-BG" sz="2700" dirty="0" smtClean="0">
                <a:solidFill>
                  <a:schemeClr val="tx1"/>
                </a:solidFill>
                <a:latin typeface="Times New Roman" panose="02020603050405020304" pitchFamily="18" charset="0"/>
                <a:cs typeface="Times New Roman" panose="02020603050405020304" pitchFamily="18" charset="0"/>
              </a:rPr>
              <a:t>Изолационното </a:t>
            </a:r>
            <a:r>
              <a:rPr lang="bg-BG" altLang="bg-BG" sz="2700" dirty="0">
                <a:solidFill>
                  <a:schemeClr val="tx1"/>
                </a:solidFill>
                <a:latin typeface="Times New Roman" panose="02020603050405020304" pitchFamily="18" charset="0"/>
                <a:cs typeface="Times New Roman" panose="02020603050405020304" pitchFamily="18" charset="0"/>
              </a:rPr>
              <a:t>съпротивление се измерва с мегаомметър 500 V за намотки с </a:t>
            </a:r>
            <a:r>
              <a:rPr lang="en-US" altLang="bg-BG" sz="2700" dirty="0">
                <a:solidFill>
                  <a:schemeClr val="tx1"/>
                </a:solidFill>
                <a:latin typeface="Times New Roman" panose="02020603050405020304" pitchFamily="18" charset="0"/>
                <a:cs typeface="Times New Roman" panose="02020603050405020304" pitchFamily="18" charset="0"/>
              </a:rPr>
              <a:t>U</a:t>
            </a:r>
            <a:r>
              <a:rPr lang="en-US" altLang="bg-BG" sz="2700" baseline="-30000" dirty="0">
                <a:solidFill>
                  <a:schemeClr val="tx1"/>
                </a:solidFill>
                <a:latin typeface="Times New Roman" panose="02020603050405020304" pitchFamily="18" charset="0"/>
                <a:cs typeface="Times New Roman" panose="02020603050405020304" pitchFamily="18" charset="0"/>
              </a:rPr>
              <a:t>H</a:t>
            </a:r>
            <a:r>
              <a:rPr lang="bg-BG" altLang="bg-BG" sz="2700" dirty="0">
                <a:solidFill>
                  <a:schemeClr val="tx1"/>
                </a:solidFill>
                <a:latin typeface="Times New Roman" panose="02020603050405020304" pitchFamily="18" charset="0"/>
                <a:cs typeface="Times New Roman" panose="02020603050405020304" pitchFamily="18" charset="0"/>
              </a:rPr>
              <a:t> &lt; 500 V, а при </a:t>
            </a:r>
            <a:r>
              <a:rPr lang="en-US" altLang="bg-BG" sz="2700" dirty="0">
                <a:solidFill>
                  <a:schemeClr val="tx1"/>
                </a:solidFill>
                <a:latin typeface="Times New Roman" panose="02020603050405020304" pitchFamily="18" charset="0"/>
                <a:cs typeface="Times New Roman" panose="02020603050405020304" pitchFamily="18" charset="0"/>
              </a:rPr>
              <a:t>U</a:t>
            </a:r>
            <a:r>
              <a:rPr lang="en-US" altLang="bg-BG" sz="2700" baseline="-30000" dirty="0">
                <a:solidFill>
                  <a:schemeClr val="tx1"/>
                </a:solidFill>
                <a:latin typeface="Times New Roman" panose="02020603050405020304" pitchFamily="18" charset="0"/>
                <a:cs typeface="Times New Roman" panose="02020603050405020304" pitchFamily="18" charset="0"/>
              </a:rPr>
              <a:t>H</a:t>
            </a:r>
            <a:r>
              <a:rPr lang="bg-BG" altLang="bg-BG" sz="2700" dirty="0">
                <a:solidFill>
                  <a:schemeClr val="tx1"/>
                </a:solidFill>
                <a:latin typeface="Times New Roman" panose="02020603050405020304" pitchFamily="18" charset="0"/>
                <a:cs typeface="Times New Roman" panose="02020603050405020304" pitchFamily="18" charset="0"/>
              </a:rPr>
              <a:t> = 500-6000 V се използва </a:t>
            </a:r>
            <a:r>
              <a:rPr lang="bg-BG" altLang="bg-BG" sz="2700" dirty="0" err="1">
                <a:solidFill>
                  <a:schemeClr val="tx1"/>
                </a:solidFill>
                <a:latin typeface="Times New Roman" panose="02020603050405020304" pitchFamily="18" charset="0"/>
                <a:cs typeface="Times New Roman" panose="02020603050405020304" pitchFamily="18" charset="0"/>
              </a:rPr>
              <a:t>мегаомметър</a:t>
            </a:r>
            <a:r>
              <a:rPr lang="bg-BG" altLang="bg-BG" sz="2700" dirty="0">
                <a:solidFill>
                  <a:schemeClr val="tx1"/>
                </a:solidFill>
                <a:latin typeface="Times New Roman" panose="02020603050405020304" pitchFamily="18" charset="0"/>
                <a:cs typeface="Times New Roman" panose="02020603050405020304" pitchFamily="18" charset="0"/>
              </a:rPr>
              <a:t> 1000 V. Когато </a:t>
            </a:r>
            <a:r>
              <a:rPr lang="en-US" altLang="bg-BG" sz="2700" dirty="0">
                <a:solidFill>
                  <a:schemeClr val="tx1"/>
                </a:solidFill>
                <a:latin typeface="Times New Roman" panose="02020603050405020304" pitchFamily="18" charset="0"/>
                <a:cs typeface="Times New Roman" panose="02020603050405020304" pitchFamily="18" charset="0"/>
              </a:rPr>
              <a:t>U</a:t>
            </a:r>
            <a:r>
              <a:rPr lang="en-US" altLang="bg-BG" sz="2700" baseline="-30000" dirty="0">
                <a:solidFill>
                  <a:schemeClr val="tx1"/>
                </a:solidFill>
                <a:latin typeface="Times New Roman" panose="02020603050405020304" pitchFamily="18" charset="0"/>
                <a:cs typeface="Times New Roman" panose="02020603050405020304" pitchFamily="18" charset="0"/>
              </a:rPr>
              <a:t>H</a:t>
            </a:r>
            <a:r>
              <a:rPr lang="bg-BG" altLang="bg-BG" sz="2700" dirty="0">
                <a:solidFill>
                  <a:schemeClr val="tx1"/>
                </a:solidFill>
                <a:latin typeface="Times New Roman" panose="02020603050405020304" pitchFamily="18" charset="0"/>
                <a:cs typeface="Times New Roman" panose="02020603050405020304" pitchFamily="18" charset="0"/>
              </a:rPr>
              <a:t> &gt; 6000 V, се използва </a:t>
            </a:r>
            <a:r>
              <a:rPr lang="bg-BG" altLang="bg-BG" sz="2700" dirty="0" err="1">
                <a:solidFill>
                  <a:schemeClr val="tx1"/>
                </a:solidFill>
                <a:latin typeface="Times New Roman" panose="02020603050405020304" pitchFamily="18" charset="0"/>
                <a:cs typeface="Times New Roman" panose="02020603050405020304" pitchFamily="18" charset="0"/>
              </a:rPr>
              <a:t>мегаомметър</a:t>
            </a:r>
            <a:r>
              <a:rPr lang="bg-BG" altLang="bg-BG" sz="2700" dirty="0">
                <a:solidFill>
                  <a:schemeClr val="tx1"/>
                </a:solidFill>
                <a:latin typeface="Times New Roman" panose="02020603050405020304" pitchFamily="18" charset="0"/>
                <a:cs typeface="Times New Roman" panose="02020603050405020304" pitchFamily="18" charset="0"/>
              </a:rPr>
              <a:t> с напрежение, не по-малко от 2500 V.</a:t>
            </a:r>
            <a:r>
              <a:rPr lang="en-US" altLang="bg-BG" sz="2700" dirty="0">
                <a:solidFill>
                  <a:srgbClr val="FF0000"/>
                </a:solidFill>
                <a:latin typeface="Times New Roman" panose="02020603050405020304" pitchFamily="18" charset="0"/>
                <a:cs typeface="Times New Roman" panose="02020603050405020304" pitchFamily="18" charset="0"/>
              </a:rPr>
              <a:t/>
            </a:r>
            <a:br>
              <a:rPr lang="en-US" altLang="bg-BG" sz="2700" dirty="0">
                <a:solidFill>
                  <a:srgbClr val="FF0000"/>
                </a:solidFill>
                <a:latin typeface="Times New Roman" panose="02020603050405020304" pitchFamily="18" charset="0"/>
                <a:cs typeface="Times New Roman" panose="02020603050405020304" pitchFamily="18" charset="0"/>
              </a:rPr>
            </a:br>
            <a:endParaRPr lang="en-US" altLang="bg-BG" sz="27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7346133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5"/>
          <p:cNvSpPr>
            <a:spLocks noGrp="1" noChangeArrowheads="1"/>
          </p:cNvSpPr>
          <p:nvPr>
            <p:ph type="title"/>
          </p:nvPr>
        </p:nvSpPr>
        <p:spPr>
          <a:noFill/>
          <a:ln/>
        </p:spPr>
        <p:txBody>
          <a:bodyPr>
            <a:normAutofit fontScale="90000"/>
          </a:bodyPr>
          <a:lstStyle/>
          <a:p>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en-US" altLang="bg-BG" sz="600" dirty="0">
                <a:solidFill>
                  <a:schemeClr val="tx1"/>
                </a:solidFill>
              </a:rPr>
              <a:t/>
            </a:r>
            <a:br>
              <a:rPr lang="en-US" altLang="bg-BG" sz="600" dirty="0">
                <a:solidFill>
                  <a:schemeClr val="tx1"/>
                </a:solidFill>
              </a:rPr>
            </a:br>
            <a:r>
              <a:rPr lang="en-US" altLang="bg-BG" sz="600" dirty="0">
                <a:solidFill>
                  <a:schemeClr val="tx1"/>
                </a:solidFill>
              </a:rPr>
              <a:t/>
            </a:r>
            <a:br>
              <a:rPr lang="en-US"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600" dirty="0" smtClean="0">
                <a:solidFill>
                  <a:schemeClr val="tx1"/>
                </a:solidFill>
              </a:rPr>
              <a:t/>
            </a:r>
            <a:br>
              <a:rPr lang="bg-BG" altLang="bg-BG" sz="600" dirty="0" smtClean="0">
                <a:solidFill>
                  <a:schemeClr val="tx1"/>
                </a:solidFill>
              </a:rPr>
            </a:br>
            <a:r>
              <a:rPr lang="ru-RU" altLang="bg-BG" sz="3100" dirty="0" smtClean="0">
                <a:solidFill>
                  <a:schemeClr val="tx1"/>
                </a:solidFill>
                <a:latin typeface="Times New Roman" panose="02020603050405020304" pitchFamily="18" charset="0"/>
                <a:cs typeface="Times New Roman" panose="02020603050405020304" pitchFamily="18" charset="0"/>
              </a:rPr>
              <a:t>ИЗМЕРВАНЕ </a:t>
            </a:r>
            <a:r>
              <a:rPr lang="ru-RU" altLang="bg-BG" sz="3100" dirty="0">
                <a:solidFill>
                  <a:schemeClr val="tx1"/>
                </a:solidFill>
                <a:latin typeface="Times New Roman" panose="02020603050405020304" pitchFamily="18" charset="0"/>
                <a:cs typeface="Times New Roman" panose="02020603050405020304" pitchFamily="18" charset="0"/>
              </a:rPr>
              <a:t>НА СЪПРОТИВЛЕНИЕТО НА НАМОТКИТЕ НА АСИНХРОННИ ДВИГАТЕЛИ </a:t>
            </a:r>
            <a:r>
              <a:rPr lang="bg-BG" altLang="bg-BG" sz="600" dirty="0" smtClean="0">
                <a:solidFill>
                  <a:schemeClr val="tx1"/>
                </a:solidFill>
              </a:rPr>
              <a:t/>
            </a:r>
            <a:br>
              <a:rPr lang="bg-BG" altLang="bg-BG" sz="600" dirty="0" smtClean="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smtClean="0">
                <a:solidFill>
                  <a:schemeClr val="tx1"/>
                </a:solidFill>
              </a:rPr>
              <a:t/>
            </a:r>
            <a:br>
              <a:rPr lang="bg-BG" altLang="bg-BG" sz="600" dirty="0" smtClean="0">
                <a:solidFill>
                  <a:schemeClr val="tx1"/>
                </a:solidFill>
              </a:rPr>
            </a:br>
            <a:r>
              <a:rPr lang="bg-BG" altLang="bg-BG" sz="600" dirty="0">
                <a:solidFill>
                  <a:schemeClr val="tx1"/>
                </a:solidFill>
              </a:rPr>
              <a:t/>
            </a:r>
            <a:br>
              <a:rPr lang="bg-BG" altLang="bg-BG" sz="600" dirty="0">
                <a:solidFill>
                  <a:schemeClr val="tx1"/>
                </a:solidFill>
              </a:rPr>
            </a:br>
            <a:r>
              <a:rPr lang="bg-BG" altLang="bg-BG" sz="2000" dirty="0" smtClean="0">
                <a:solidFill>
                  <a:schemeClr val="tx1"/>
                </a:solidFill>
                <a:latin typeface="Times New Roman" panose="02020603050405020304" pitchFamily="18" charset="0"/>
                <a:cs typeface="Times New Roman" panose="02020603050405020304" pitchFamily="18" charset="0"/>
              </a:rPr>
              <a:t>Измерването </a:t>
            </a:r>
            <a:r>
              <a:rPr lang="bg-BG" altLang="bg-BG" sz="2000" dirty="0">
                <a:solidFill>
                  <a:schemeClr val="tx1"/>
                </a:solidFill>
                <a:latin typeface="Times New Roman" panose="02020603050405020304" pitchFamily="18" charset="0"/>
                <a:cs typeface="Times New Roman" panose="02020603050405020304" pitchFamily="18" charset="0"/>
              </a:rPr>
              <a:t>на съпротивлението на статорните намотки се провежда при </a:t>
            </a:r>
            <a:r>
              <a:rPr lang="bg-BG" altLang="bg-BG" sz="2000" dirty="0" smtClean="0">
                <a:solidFill>
                  <a:schemeClr val="tx1"/>
                </a:solidFill>
                <a:latin typeface="Times New Roman" panose="02020603050405020304" pitchFamily="18" charset="0"/>
                <a:cs typeface="Times New Roman" panose="02020603050405020304" pitchFamily="18" charset="0"/>
              </a:rPr>
              <a:t>неподвижен </a:t>
            </a:r>
            <a:r>
              <a:rPr lang="bg-BG" altLang="bg-BG" sz="2000" dirty="0">
                <a:solidFill>
                  <a:schemeClr val="tx1"/>
                </a:solidFill>
                <a:latin typeface="Times New Roman" panose="02020603050405020304" pitchFamily="18" charset="0"/>
                <a:cs typeface="Times New Roman" panose="02020603050405020304" pitchFamily="18" charset="0"/>
              </a:rPr>
              <a:t>ротор. Ако съединенията между фазовите намотки са вътрешни се измерва съпротивлението между линейните изводи, след което се извършват необходимите изчисления.</a:t>
            </a:r>
            <a:r>
              <a:rPr lang="en-US" altLang="bg-BG" sz="2000" dirty="0">
                <a:solidFill>
                  <a:schemeClr val="tx1"/>
                </a:solidFill>
                <a:latin typeface="Times New Roman" panose="02020603050405020304" pitchFamily="18" charset="0"/>
                <a:cs typeface="Times New Roman" panose="02020603050405020304" pitchFamily="18" charset="0"/>
              </a:rPr>
              <a:t/>
            </a:r>
            <a:br>
              <a:rPr lang="en-US" altLang="bg-BG" sz="2000" dirty="0">
                <a:solidFill>
                  <a:schemeClr val="tx1"/>
                </a:solidFill>
                <a:latin typeface="Times New Roman" panose="02020603050405020304" pitchFamily="18" charset="0"/>
                <a:cs typeface="Times New Roman" panose="02020603050405020304" pitchFamily="18" charset="0"/>
              </a:rPr>
            </a:br>
            <a:r>
              <a:rPr lang="bg-BG" altLang="bg-BG" sz="2000" dirty="0">
                <a:solidFill>
                  <a:schemeClr val="tx1"/>
                </a:solidFill>
                <a:latin typeface="Times New Roman" panose="02020603050405020304" pitchFamily="18" charset="0"/>
                <a:cs typeface="Times New Roman" panose="02020603050405020304" pitchFamily="18" charset="0"/>
              </a:rPr>
              <a:t>При измерване на съпротивлението с волтметър и амперметър, големината на постоянният ток, протичащ през намотките и продължителността на протичането според мощността на </a:t>
            </a:r>
            <a:r>
              <a:rPr lang="bg-BG" altLang="bg-BG" sz="2000" b="1" dirty="0">
                <a:solidFill>
                  <a:schemeClr val="tx1"/>
                </a:solidFill>
                <a:latin typeface="Times New Roman" panose="02020603050405020304" pitchFamily="18" charset="0"/>
                <a:cs typeface="Times New Roman" panose="02020603050405020304" pitchFamily="18" charset="0"/>
              </a:rPr>
              <a:t> </a:t>
            </a:r>
            <a:r>
              <a:rPr lang="bg-BG" altLang="bg-BG" sz="2000" dirty="0">
                <a:solidFill>
                  <a:schemeClr val="tx1"/>
                </a:solidFill>
                <a:latin typeface="Times New Roman" panose="02020603050405020304" pitchFamily="18" charset="0"/>
                <a:cs typeface="Times New Roman" panose="02020603050405020304" pitchFamily="18" charset="0"/>
              </a:rPr>
              <a:t>двигателя не трябва да бъдат по-големи от:</a:t>
            </a:r>
            <a:r>
              <a:rPr lang="en-US" altLang="bg-BG" sz="2000" dirty="0">
                <a:solidFill>
                  <a:schemeClr val="tx1"/>
                </a:solidFill>
                <a:latin typeface="Times New Roman" panose="02020603050405020304" pitchFamily="18" charset="0"/>
                <a:cs typeface="Times New Roman" panose="02020603050405020304" pitchFamily="18" charset="0"/>
              </a:rPr>
              <a:t/>
            </a:r>
            <a:br>
              <a:rPr lang="en-US" altLang="bg-BG" sz="2000" dirty="0">
                <a:solidFill>
                  <a:schemeClr val="tx1"/>
                </a:solidFill>
                <a:latin typeface="Times New Roman" panose="02020603050405020304" pitchFamily="18" charset="0"/>
                <a:cs typeface="Times New Roman" panose="02020603050405020304" pitchFamily="18" charset="0"/>
              </a:rPr>
            </a:br>
            <a:r>
              <a:rPr lang="bg-BG" altLang="bg-BG" sz="2000" dirty="0">
                <a:solidFill>
                  <a:schemeClr val="tx1"/>
                </a:solidFill>
                <a:latin typeface="Times New Roman" panose="02020603050405020304" pitchFamily="18" charset="0"/>
                <a:cs typeface="Times New Roman" panose="02020603050405020304" pitchFamily="18" charset="0"/>
              </a:rPr>
              <a:t>•       до 0,1 к</a:t>
            </a:r>
            <a:r>
              <a:rPr lang="en-US" altLang="bg-BG" sz="2000" dirty="0">
                <a:solidFill>
                  <a:schemeClr val="tx1"/>
                </a:solidFill>
                <a:latin typeface="Times New Roman" panose="02020603050405020304" pitchFamily="18" charset="0"/>
                <a:cs typeface="Times New Roman" panose="02020603050405020304" pitchFamily="18" charset="0"/>
              </a:rPr>
              <a:t>W</a:t>
            </a:r>
            <a:r>
              <a:rPr lang="bg-BG" altLang="bg-BG" sz="2000" dirty="0">
                <a:solidFill>
                  <a:schemeClr val="tx1"/>
                </a:solidFill>
                <a:latin typeface="Times New Roman" panose="02020603050405020304" pitchFamily="18" charset="0"/>
                <a:cs typeface="Times New Roman" panose="02020603050405020304" pitchFamily="18" charset="0"/>
              </a:rPr>
              <a:t> - до 10 % от номиналния ток на намотката в продължение на 10 </a:t>
            </a:r>
            <a:r>
              <a:rPr lang="en-US" altLang="bg-BG" sz="2000" dirty="0">
                <a:solidFill>
                  <a:schemeClr val="tx1"/>
                </a:solidFill>
                <a:latin typeface="Times New Roman" panose="02020603050405020304" pitchFamily="18" charset="0"/>
                <a:cs typeface="Times New Roman" panose="02020603050405020304" pitchFamily="18" charset="0"/>
              </a:rPr>
              <a:t>s</a:t>
            </a:r>
            <a:r>
              <a:rPr lang="bg-BG" altLang="bg-BG" sz="2000" dirty="0">
                <a:solidFill>
                  <a:schemeClr val="tx1"/>
                </a:solidFill>
                <a:latin typeface="Times New Roman" panose="02020603050405020304" pitchFamily="18" charset="0"/>
                <a:cs typeface="Times New Roman" panose="02020603050405020304" pitchFamily="18" charset="0"/>
              </a:rPr>
              <a:t>;</a:t>
            </a:r>
            <a:r>
              <a:rPr lang="en-US" altLang="bg-BG" sz="2000" dirty="0">
                <a:solidFill>
                  <a:schemeClr val="tx1"/>
                </a:solidFill>
                <a:latin typeface="Times New Roman" panose="02020603050405020304" pitchFamily="18" charset="0"/>
                <a:cs typeface="Times New Roman" panose="02020603050405020304" pitchFamily="18" charset="0"/>
              </a:rPr>
              <a:t/>
            </a:r>
            <a:br>
              <a:rPr lang="en-US" altLang="bg-BG" sz="2000" dirty="0">
                <a:solidFill>
                  <a:schemeClr val="tx1"/>
                </a:solidFill>
                <a:latin typeface="Times New Roman" panose="02020603050405020304" pitchFamily="18" charset="0"/>
                <a:cs typeface="Times New Roman" panose="02020603050405020304" pitchFamily="18" charset="0"/>
              </a:rPr>
            </a:br>
            <a:r>
              <a:rPr lang="bg-BG" altLang="bg-BG" sz="2000" dirty="0">
                <a:solidFill>
                  <a:schemeClr val="tx1"/>
                </a:solidFill>
                <a:latin typeface="Times New Roman" panose="02020603050405020304" pitchFamily="18" charset="0"/>
                <a:cs typeface="Times New Roman" panose="02020603050405020304" pitchFamily="18" charset="0"/>
              </a:rPr>
              <a:t>•       над 0,1 до 10 к</a:t>
            </a:r>
            <a:r>
              <a:rPr lang="en-US" altLang="bg-BG" sz="2000" dirty="0">
                <a:solidFill>
                  <a:schemeClr val="tx1"/>
                </a:solidFill>
                <a:latin typeface="Times New Roman" panose="02020603050405020304" pitchFamily="18" charset="0"/>
                <a:cs typeface="Times New Roman" panose="02020603050405020304" pitchFamily="18" charset="0"/>
              </a:rPr>
              <a:t>W</a:t>
            </a:r>
            <a:r>
              <a:rPr lang="bg-BG" altLang="bg-BG" sz="2000" dirty="0">
                <a:solidFill>
                  <a:schemeClr val="tx1"/>
                </a:solidFill>
                <a:latin typeface="Times New Roman" panose="02020603050405020304" pitchFamily="18" charset="0"/>
                <a:cs typeface="Times New Roman" panose="02020603050405020304" pitchFamily="18" charset="0"/>
              </a:rPr>
              <a:t> — не повече от 15 % от номиналния ток на намотката в продължение на 40 </a:t>
            </a:r>
            <a:r>
              <a:rPr lang="en-US" altLang="bg-BG" sz="2000" dirty="0">
                <a:solidFill>
                  <a:schemeClr val="tx1"/>
                </a:solidFill>
                <a:latin typeface="Times New Roman" panose="02020603050405020304" pitchFamily="18" charset="0"/>
                <a:cs typeface="Times New Roman" panose="02020603050405020304" pitchFamily="18" charset="0"/>
              </a:rPr>
              <a:t>s</a:t>
            </a:r>
            <a:r>
              <a:rPr lang="bg-BG" altLang="bg-BG" sz="2000" dirty="0">
                <a:solidFill>
                  <a:schemeClr val="tx1"/>
                </a:solidFill>
                <a:latin typeface="Times New Roman" panose="02020603050405020304" pitchFamily="18" charset="0"/>
                <a:cs typeface="Times New Roman" panose="02020603050405020304" pitchFamily="18" charset="0"/>
              </a:rPr>
              <a:t>;</a:t>
            </a:r>
            <a:r>
              <a:rPr lang="en-US" altLang="bg-BG" sz="2000" dirty="0">
                <a:solidFill>
                  <a:schemeClr val="tx1"/>
                </a:solidFill>
                <a:latin typeface="Times New Roman" panose="02020603050405020304" pitchFamily="18" charset="0"/>
                <a:cs typeface="Times New Roman" panose="02020603050405020304" pitchFamily="18" charset="0"/>
              </a:rPr>
              <a:t/>
            </a:r>
            <a:br>
              <a:rPr lang="en-US" altLang="bg-BG" sz="2000" dirty="0">
                <a:solidFill>
                  <a:schemeClr val="tx1"/>
                </a:solidFill>
                <a:latin typeface="Times New Roman" panose="02020603050405020304" pitchFamily="18" charset="0"/>
                <a:cs typeface="Times New Roman" panose="02020603050405020304" pitchFamily="18" charset="0"/>
              </a:rPr>
            </a:br>
            <a:r>
              <a:rPr lang="bg-BG" altLang="bg-BG" sz="2000" dirty="0">
                <a:solidFill>
                  <a:schemeClr val="tx1"/>
                </a:solidFill>
                <a:latin typeface="Times New Roman" panose="02020603050405020304" pitchFamily="18" charset="0"/>
                <a:cs typeface="Times New Roman" panose="02020603050405020304" pitchFamily="18" charset="0"/>
              </a:rPr>
              <a:t>•       над 10 к</a:t>
            </a:r>
            <a:r>
              <a:rPr lang="en-US" altLang="bg-BG" sz="2000" dirty="0">
                <a:solidFill>
                  <a:schemeClr val="tx1"/>
                </a:solidFill>
                <a:latin typeface="Times New Roman" panose="02020603050405020304" pitchFamily="18" charset="0"/>
                <a:cs typeface="Times New Roman" panose="02020603050405020304" pitchFamily="18" charset="0"/>
              </a:rPr>
              <a:t>W</a:t>
            </a:r>
            <a:r>
              <a:rPr lang="bg-BG" altLang="bg-BG" sz="2000" dirty="0">
                <a:solidFill>
                  <a:schemeClr val="tx1"/>
                </a:solidFill>
                <a:latin typeface="Times New Roman" panose="02020603050405020304" pitchFamily="18" charset="0"/>
                <a:cs typeface="Times New Roman" panose="02020603050405020304" pitchFamily="18" charset="0"/>
              </a:rPr>
              <a:t> - не повече от 20 % от номиналния ток на намотката в продължение</a:t>
            </a:r>
            <a:r>
              <a:rPr lang="en-US" altLang="bg-BG" sz="2000" dirty="0">
                <a:solidFill>
                  <a:schemeClr val="tx1"/>
                </a:solidFill>
                <a:latin typeface="Times New Roman" panose="02020603050405020304" pitchFamily="18" charset="0"/>
                <a:cs typeface="Times New Roman" panose="02020603050405020304" pitchFamily="18" charset="0"/>
              </a:rPr>
              <a:t> </a:t>
            </a:r>
            <a:r>
              <a:rPr lang="bg-BG" altLang="bg-BG" sz="2000" dirty="0" smtClean="0">
                <a:solidFill>
                  <a:schemeClr val="tx1"/>
                </a:solidFill>
                <a:latin typeface="Times New Roman" panose="02020603050405020304" pitchFamily="18" charset="0"/>
                <a:cs typeface="Times New Roman" panose="02020603050405020304" pitchFamily="18" charset="0"/>
              </a:rPr>
              <a:t>на 60 </a:t>
            </a:r>
            <a:r>
              <a:rPr lang="en-US" altLang="bg-BG" sz="2000" dirty="0" smtClean="0">
                <a:solidFill>
                  <a:schemeClr val="tx1"/>
                </a:solidFill>
                <a:latin typeface="Times New Roman" panose="02020603050405020304" pitchFamily="18" charset="0"/>
                <a:cs typeface="Times New Roman" panose="02020603050405020304" pitchFamily="18" charset="0"/>
              </a:rPr>
              <a:t>s</a:t>
            </a:r>
            <a:r>
              <a:rPr lang="en-US" altLang="bg-BG" sz="2000" dirty="0">
                <a:solidFill>
                  <a:schemeClr val="tx1"/>
                </a:solidFill>
                <a:latin typeface="Times New Roman" panose="02020603050405020304" pitchFamily="18" charset="0"/>
                <a:cs typeface="Times New Roman" panose="02020603050405020304" pitchFamily="18" charset="0"/>
              </a:rPr>
              <a:t/>
            </a:r>
            <a:br>
              <a:rPr lang="en-US" altLang="bg-BG" sz="2000" dirty="0">
                <a:solidFill>
                  <a:schemeClr val="tx1"/>
                </a:solidFill>
                <a:latin typeface="Times New Roman" panose="02020603050405020304" pitchFamily="18" charset="0"/>
                <a:cs typeface="Times New Roman" panose="02020603050405020304" pitchFamily="18" charset="0"/>
              </a:rPr>
            </a:br>
            <a:r>
              <a:rPr lang="bg-BG" altLang="bg-BG" sz="2000" dirty="0">
                <a:solidFill>
                  <a:schemeClr val="tx1"/>
                </a:solidFill>
                <a:latin typeface="Times New Roman" panose="02020603050405020304" pitchFamily="18" charset="0"/>
                <a:cs typeface="Times New Roman" panose="02020603050405020304" pitchFamily="18" charset="0"/>
              </a:rPr>
              <a:t>При двигателите с навит ротор съпротивлението на роторната намотка се измерва </a:t>
            </a:r>
            <a:r>
              <a:rPr lang="bg-BG" altLang="bg-BG" sz="2000" dirty="0" smtClean="0">
                <a:solidFill>
                  <a:schemeClr val="tx1"/>
                </a:solidFill>
                <a:latin typeface="Times New Roman" panose="02020603050405020304" pitchFamily="18" charset="0"/>
                <a:cs typeface="Times New Roman" panose="02020603050405020304" pitchFamily="18" charset="0"/>
              </a:rPr>
              <a:t>директно </a:t>
            </a:r>
            <a:r>
              <a:rPr lang="bg-BG" altLang="bg-BG" sz="2000" dirty="0">
                <a:solidFill>
                  <a:schemeClr val="tx1"/>
                </a:solidFill>
                <a:latin typeface="Times New Roman" panose="02020603050405020304" pitchFamily="18" charset="0"/>
                <a:cs typeface="Times New Roman" panose="02020603050405020304" pitchFamily="18" charset="0"/>
              </a:rPr>
              <a:t>на контактните пръстени, за да се изключи съпротивлението на преходното съпротивление на четковия контакт.</a:t>
            </a:r>
            <a:r>
              <a:rPr lang="en-US" altLang="bg-BG" sz="2000" dirty="0">
                <a:solidFill>
                  <a:schemeClr val="tx1"/>
                </a:solidFill>
                <a:latin typeface="Times New Roman" panose="02020603050405020304" pitchFamily="18" charset="0"/>
                <a:cs typeface="Times New Roman" panose="02020603050405020304" pitchFamily="18" charset="0"/>
              </a:rPr>
              <a:t/>
            </a:r>
            <a:br>
              <a:rPr lang="en-US" altLang="bg-BG" sz="2000" dirty="0">
                <a:solidFill>
                  <a:schemeClr val="tx1"/>
                </a:solidFill>
                <a:latin typeface="Times New Roman" panose="02020603050405020304" pitchFamily="18" charset="0"/>
                <a:cs typeface="Times New Roman" panose="02020603050405020304" pitchFamily="18" charset="0"/>
              </a:rPr>
            </a:br>
            <a:r>
              <a:rPr lang="bg-BG" altLang="bg-BG" sz="2000" dirty="0">
                <a:solidFill>
                  <a:schemeClr val="tx1"/>
                </a:solidFill>
                <a:latin typeface="Times New Roman" panose="02020603050405020304" pitchFamily="18" charset="0"/>
                <a:cs typeface="Times New Roman" panose="02020603050405020304" pitchFamily="18" charset="0"/>
              </a:rPr>
              <a:t>Измерените стойности на съпротивленията на намотките на асинхронния двигател се записват </a:t>
            </a:r>
            <a:r>
              <a:rPr lang="bg-BG" altLang="bg-BG" sz="2000" dirty="0" smtClean="0">
                <a:solidFill>
                  <a:schemeClr val="tx1"/>
                </a:solidFill>
                <a:latin typeface="Times New Roman" panose="02020603050405020304" pitchFamily="18" charset="0"/>
                <a:cs typeface="Times New Roman" panose="02020603050405020304" pitchFamily="18" charset="0"/>
              </a:rPr>
              <a:t>и </a:t>
            </a:r>
            <a:r>
              <a:rPr lang="bg-BG" altLang="bg-BG" sz="2000" dirty="0">
                <a:solidFill>
                  <a:schemeClr val="tx1"/>
                </a:solidFill>
                <a:latin typeface="Times New Roman" panose="02020603050405020304" pitchFamily="18" charset="0"/>
                <a:cs typeface="Times New Roman" panose="02020603050405020304" pitchFamily="18" charset="0"/>
              </a:rPr>
              <a:t>се привеждат към изчислителната работна </a:t>
            </a:r>
            <a:r>
              <a:rPr lang="bg-BG" altLang="bg-BG" sz="2000" dirty="0" smtClean="0">
                <a:solidFill>
                  <a:schemeClr val="tx1"/>
                </a:solidFill>
                <a:latin typeface="Times New Roman" panose="02020603050405020304" pitchFamily="18" charset="0"/>
                <a:cs typeface="Times New Roman" panose="02020603050405020304" pitchFamily="18" charset="0"/>
              </a:rPr>
              <a:t>температура</a:t>
            </a:r>
            <a:r>
              <a:rPr lang="bg-BG" altLang="bg-BG" sz="2000" dirty="0">
                <a:solidFill>
                  <a:schemeClr val="tx1"/>
                </a:solidFill>
                <a:latin typeface="Times New Roman" panose="02020603050405020304" pitchFamily="18" charset="0"/>
                <a:cs typeface="Times New Roman" panose="02020603050405020304" pitchFamily="18" charset="0"/>
              </a:rPr>
              <a:t>.</a:t>
            </a:r>
            <a:endParaRPr lang="en-US" altLang="bg-BG"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316659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normAutofit/>
          </a:bodyPr>
          <a:lstStyle/>
          <a:p>
            <a:r>
              <a:rPr lang="bg-BG" sz="3200" i="1" dirty="0" smtClean="0">
                <a:latin typeface="Times New Roman" pitchFamily="18" charset="0"/>
                <a:cs typeface="Times New Roman" pitchFamily="18" charset="0"/>
              </a:rPr>
              <a:t>Роторът се измества или трепти осево</a:t>
            </a:r>
          </a:p>
          <a:p>
            <a:pPr marL="0" indent="0">
              <a:buNone/>
            </a:pPr>
            <a:r>
              <a:rPr lang="bg-BG" sz="3200" dirty="0" smtClean="0">
                <a:latin typeface="Times New Roman" pitchFamily="18" charset="0"/>
                <a:cs typeface="Times New Roman" pitchFamily="18" charset="0"/>
              </a:rPr>
              <a:t>	-осите на магнитната система на ротора 	и  статора не съвпадат;</a:t>
            </a:r>
          </a:p>
          <a:p>
            <a:pPr marL="0" indent="0">
              <a:buNone/>
            </a:pPr>
            <a:r>
              <a:rPr lang="bg-BG" sz="3200" dirty="0" smtClean="0">
                <a:latin typeface="Times New Roman" pitchFamily="18" charset="0"/>
                <a:cs typeface="Times New Roman" pitchFamily="18" charset="0"/>
              </a:rPr>
              <a:t>	-</a:t>
            </a:r>
            <a:r>
              <a:rPr lang="bg-BG" sz="3200" dirty="0" err="1" smtClean="0">
                <a:latin typeface="Times New Roman" pitchFamily="18" charset="0"/>
                <a:cs typeface="Times New Roman" pitchFamily="18" charset="0"/>
              </a:rPr>
              <a:t>центровката</a:t>
            </a:r>
            <a:r>
              <a:rPr lang="bg-BG" sz="3200" dirty="0" smtClean="0">
                <a:latin typeface="Times New Roman" pitchFamily="18" charset="0"/>
                <a:cs typeface="Times New Roman" pitchFamily="18" charset="0"/>
              </a:rPr>
              <a:t> на агрегата не е правилна;</a:t>
            </a:r>
          </a:p>
          <a:p>
            <a:pPr marL="0" indent="0">
              <a:buNone/>
            </a:pPr>
            <a:r>
              <a:rPr lang="bg-BG" sz="3200" dirty="0" smtClean="0">
                <a:latin typeface="Times New Roman" pitchFamily="18" charset="0"/>
                <a:cs typeface="Times New Roman" pitchFamily="18" charset="0"/>
              </a:rPr>
              <a:t>	-</a:t>
            </a:r>
            <a:r>
              <a:rPr lang="bg-BG" sz="3200" dirty="0">
                <a:latin typeface="Times New Roman" pitchFamily="18" charset="0"/>
                <a:cs typeface="Times New Roman" pitchFamily="18" charset="0"/>
              </a:rPr>
              <a:t>о</a:t>
            </a:r>
            <a:r>
              <a:rPr lang="bg-BG" sz="3200" dirty="0" smtClean="0">
                <a:latin typeface="Times New Roman" pitchFamily="18" charset="0"/>
                <a:cs typeface="Times New Roman" pitchFamily="18" charset="0"/>
              </a:rPr>
              <a:t>сови удари в съединителя или 	предавката</a:t>
            </a:r>
            <a:endParaRPr lang="bg-BG"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1690731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normAutofit/>
          </a:bodyPr>
          <a:lstStyle/>
          <a:p>
            <a:r>
              <a:rPr lang="bg-BG" sz="3200" i="1" dirty="0" smtClean="0">
                <a:latin typeface="Times New Roman" pitchFamily="18" charset="0"/>
                <a:cs typeface="Times New Roman" pitchFamily="18" charset="0"/>
              </a:rPr>
              <a:t>Машината издава ненормален шум</a:t>
            </a:r>
          </a:p>
          <a:p>
            <a:pPr marL="0" indent="0">
              <a:buNone/>
            </a:pPr>
            <a:r>
              <a:rPr lang="bg-BG" sz="3200" dirty="0" smtClean="0">
                <a:latin typeface="Times New Roman" pitchFamily="18" charset="0"/>
                <a:cs typeface="Times New Roman" pitchFamily="18" charset="0"/>
              </a:rPr>
              <a:t>	-дефекти в лагерите;</a:t>
            </a:r>
          </a:p>
          <a:p>
            <a:pPr marL="0" indent="0">
              <a:buNone/>
            </a:pPr>
            <a:r>
              <a:rPr lang="bg-BG" sz="3200" dirty="0" smtClean="0">
                <a:latin typeface="Times New Roman" pitchFamily="18" charset="0"/>
                <a:cs typeface="Times New Roman" pitchFamily="18" charset="0"/>
              </a:rPr>
              <a:t>	-вентилаторът се е деформирал;</a:t>
            </a:r>
          </a:p>
          <a:p>
            <a:pPr marL="0" indent="0">
              <a:buNone/>
            </a:pPr>
            <a:r>
              <a:rPr lang="bg-BG" sz="3200" dirty="0" smtClean="0">
                <a:latin typeface="Times New Roman" pitchFamily="18" charset="0"/>
                <a:cs typeface="Times New Roman" pitchFamily="18" charset="0"/>
              </a:rPr>
              <a:t>	-статорният пакет е разхлабен;</a:t>
            </a:r>
          </a:p>
          <a:p>
            <a:pPr marL="0" indent="0">
              <a:buNone/>
            </a:pPr>
            <a:r>
              <a:rPr lang="bg-BG" sz="3200" dirty="0" smtClean="0">
                <a:latin typeface="Times New Roman" pitchFamily="18" charset="0"/>
                <a:cs typeface="Times New Roman" pitchFamily="18" charset="0"/>
              </a:rPr>
              <a:t>	-повреда в намотките;</a:t>
            </a:r>
          </a:p>
          <a:p>
            <a:pPr marL="0" indent="0">
              <a:buNone/>
            </a:pPr>
            <a:r>
              <a:rPr lang="bg-BG" sz="3200" dirty="0" smtClean="0">
                <a:latin typeface="Times New Roman" pitchFamily="18" charset="0"/>
                <a:cs typeface="Times New Roman" pitchFamily="18" charset="0"/>
              </a:rPr>
              <a:t>	-частично затворени вентилационни 	канали</a:t>
            </a:r>
            <a:endParaRPr lang="bg-BG"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2332446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lstStyle/>
          <a:p>
            <a:r>
              <a:rPr lang="bg-BG" sz="3200" i="1" dirty="0" smtClean="0">
                <a:latin typeface="Times New Roman" pitchFamily="18" charset="0"/>
                <a:cs typeface="Times New Roman" pitchFamily="18" charset="0"/>
              </a:rPr>
              <a:t>Прегряване на лагерите</a:t>
            </a:r>
          </a:p>
          <a:p>
            <a:pPr marL="0" indent="0">
              <a:buNone/>
            </a:pPr>
            <a:r>
              <a:rPr lang="bg-BG" sz="3200" dirty="0" smtClean="0">
                <a:latin typeface="Times New Roman" pitchFamily="18" charset="0"/>
                <a:cs typeface="Times New Roman" pitchFamily="18" charset="0"/>
              </a:rPr>
              <a:t>	- претоварване;</a:t>
            </a:r>
          </a:p>
          <a:p>
            <a:pPr marL="0" indent="0">
              <a:buNone/>
            </a:pPr>
            <a:r>
              <a:rPr lang="bg-BG" sz="3200" dirty="0" smtClean="0">
                <a:latin typeface="Times New Roman" pitchFamily="18" charset="0"/>
                <a:cs typeface="Times New Roman" pitchFamily="18" charset="0"/>
              </a:rPr>
              <a:t>	- замърсена смазка;</a:t>
            </a:r>
          </a:p>
          <a:p>
            <a:pPr marL="0" indent="0">
              <a:buNone/>
            </a:pPr>
            <a:r>
              <a:rPr lang="bg-BG" sz="3200" dirty="0" smtClean="0">
                <a:latin typeface="Times New Roman" pitchFamily="18" charset="0"/>
                <a:cs typeface="Times New Roman" pitchFamily="18" charset="0"/>
              </a:rPr>
              <a:t>	- недостатъчна смазка;</a:t>
            </a:r>
          </a:p>
          <a:p>
            <a:pPr marL="0" indent="0">
              <a:buNone/>
            </a:pPr>
            <a:r>
              <a:rPr lang="bg-BG" sz="3200" dirty="0" smtClean="0">
                <a:latin typeface="Times New Roman" pitchFamily="18" charset="0"/>
                <a:cs typeface="Times New Roman" pitchFamily="18" charset="0"/>
              </a:rPr>
              <a:t>	- няма достатъчна хлабина;</a:t>
            </a:r>
          </a:p>
          <a:p>
            <a:pPr marL="0" indent="0">
              <a:buNone/>
            </a:pPr>
            <a:r>
              <a:rPr lang="bg-BG" sz="3200" dirty="0" smtClean="0">
                <a:latin typeface="Times New Roman" pitchFamily="18" charset="0"/>
                <a:cs typeface="Times New Roman" pitchFamily="18" charset="0"/>
              </a:rPr>
              <a:t>	- износен лагер</a:t>
            </a:r>
            <a:endParaRPr lang="bg-BG"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2868032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lstStyle/>
          <a:p>
            <a:r>
              <a:rPr lang="bg-BG" sz="3200" i="1" dirty="0" smtClean="0">
                <a:latin typeface="Times New Roman" pitchFamily="18" charset="0"/>
                <a:cs typeface="Times New Roman" pitchFamily="18" charset="0"/>
              </a:rPr>
              <a:t>Бързо износване на четките</a:t>
            </a:r>
          </a:p>
          <a:p>
            <a:pPr marL="0" indent="0">
              <a:buNone/>
            </a:pPr>
            <a:r>
              <a:rPr lang="bg-BG" sz="3200" dirty="0" smtClean="0">
                <a:latin typeface="Times New Roman" pitchFamily="18" charset="0"/>
                <a:cs typeface="Times New Roman" pitchFamily="18" charset="0"/>
              </a:rPr>
              <a:t>	- налягането на четките е по-голямо;</a:t>
            </a:r>
          </a:p>
          <a:p>
            <a:pPr marL="0" indent="0">
              <a:buNone/>
            </a:pPr>
            <a:r>
              <a:rPr lang="bg-BG" sz="3200" dirty="0" smtClean="0">
                <a:latin typeface="Times New Roman" pitchFamily="18" charset="0"/>
                <a:cs typeface="Times New Roman" pitchFamily="18" charset="0"/>
              </a:rPr>
              <a:t>	- повърхността на колектора не е гладка;</a:t>
            </a:r>
          </a:p>
          <a:p>
            <a:pPr marL="0" indent="0">
              <a:buNone/>
            </a:pPr>
            <a:r>
              <a:rPr lang="bg-BG" sz="3200" dirty="0" smtClean="0">
                <a:latin typeface="Times New Roman" pitchFamily="18" charset="0"/>
                <a:cs typeface="Times New Roman" pitchFamily="18" charset="0"/>
              </a:rPr>
              <a:t>	- четките са неподходящи</a:t>
            </a:r>
          </a:p>
          <a:p>
            <a:pPr>
              <a:buFont typeface="Wingdings" panose="05000000000000000000" pitchFamily="2" charset="2"/>
              <a:buChar char="q"/>
            </a:pPr>
            <a:r>
              <a:rPr lang="ru-RU" sz="3200" i="1" dirty="0" err="1">
                <a:latin typeface="Times New Roman" pitchFamily="18" charset="0"/>
                <a:cs typeface="Times New Roman" pitchFamily="18" charset="0"/>
              </a:rPr>
              <a:t>Нееднакво</a:t>
            </a:r>
            <a:r>
              <a:rPr lang="ru-RU" sz="3200" i="1" dirty="0">
                <a:latin typeface="Times New Roman" pitchFamily="18" charset="0"/>
                <a:cs typeface="Times New Roman" pitchFamily="18" charset="0"/>
              </a:rPr>
              <a:t> </a:t>
            </a:r>
            <a:r>
              <a:rPr lang="ru-RU" sz="3200" i="1" dirty="0" err="1">
                <a:latin typeface="Times New Roman" pitchFamily="18" charset="0"/>
                <a:cs typeface="Times New Roman" pitchFamily="18" charset="0"/>
              </a:rPr>
              <a:t>износване</a:t>
            </a:r>
            <a:r>
              <a:rPr lang="ru-RU" sz="3200" i="1" dirty="0">
                <a:latin typeface="Times New Roman" pitchFamily="18" charset="0"/>
                <a:cs typeface="Times New Roman" pitchFamily="18" charset="0"/>
              </a:rPr>
              <a:t> на </a:t>
            </a:r>
            <a:r>
              <a:rPr lang="ru-RU" sz="3200" i="1" dirty="0" err="1">
                <a:latin typeface="Times New Roman" pitchFamily="18" charset="0"/>
                <a:cs typeface="Times New Roman" pitchFamily="18" charset="0"/>
              </a:rPr>
              <a:t>четките</a:t>
            </a:r>
            <a:endParaRPr lang="ru-RU" sz="3200" i="1" dirty="0">
              <a:latin typeface="Times New Roman" pitchFamily="18" charset="0"/>
              <a:cs typeface="Times New Roman" pitchFamily="18" charset="0"/>
            </a:endParaRPr>
          </a:p>
          <a:p>
            <a:pPr marL="0" indent="0">
              <a:buNone/>
            </a:pPr>
            <a:r>
              <a:rPr lang="ru-RU" sz="3200" dirty="0">
                <a:latin typeface="Times New Roman" pitchFamily="18" charset="0"/>
                <a:cs typeface="Times New Roman" pitchFamily="18" charset="0"/>
              </a:rPr>
              <a:t>	- </a:t>
            </a:r>
            <a:r>
              <a:rPr lang="ru-RU" sz="3200" dirty="0" err="1">
                <a:latin typeface="Times New Roman" pitchFamily="18" charset="0"/>
                <a:cs typeface="Times New Roman" pitchFamily="18" charset="0"/>
              </a:rPr>
              <a:t>налягането</a:t>
            </a:r>
            <a:r>
              <a:rPr lang="ru-RU" sz="3200" dirty="0">
                <a:latin typeface="Times New Roman" pitchFamily="18" charset="0"/>
                <a:cs typeface="Times New Roman" pitchFamily="18" charset="0"/>
              </a:rPr>
              <a:t> е различно;</a:t>
            </a:r>
          </a:p>
          <a:p>
            <a:pPr marL="0" indent="0">
              <a:buNone/>
            </a:pPr>
            <a:r>
              <a:rPr lang="ru-RU" sz="3200" dirty="0">
                <a:latin typeface="Times New Roman" pitchFamily="18" charset="0"/>
                <a:cs typeface="Times New Roman" pitchFamily="18" charset="0"/>
              </a:rPr>
              <a:t>	- </a:t>
            </a:r>
            <a:r>
              <a:rPr lang="ru-RU" sz="3200" dirty="0" err="1">
                <a:latin typeface="Times New Roman" pitchFamily="18" charset="0"/>
                <a:cs typeface="Times New Roman" pitchFamily="18" charset="0"/>
              </a:rPr>
              <a:t>четките</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са</a:t>
            </a:r>
            <a:r>
              <a:rPr lang="ru-RU" sz="3200" dirty="0">
                <a:latin typeface="Times New Roman" pitchFamily="18" charset="0"/>
                <a:cs typeface="Times New Roman" pitchFamily="18" charset="0"/>
              </a:rPr>
              <a:t> от </a:t>
            </a:r>
            <a:r>
              <a:rPr lang="ru-RU" sz="3200" dirty="0" err="1">
                <a:latin typeface="Times New Roman" pitchFamily="18" charset="0"/>
                <a:cs typeface="Times New Roman" pitchFamily="18" charset="0"/>
              </a:rPr>
              <a:t>различни</a:t>
            </a:r>
            <a:r>
              <a:rPr lang="ru-RU" sz="3200" dirty="0">
                <a:latin typeface="Times New Roman" pitchFamily="18" charset="0"/>
                <a:cs typeface="Times New Roman" pitchFamily="18" charset="0"/>
              </a:rPr>
              <a:t> марки</a:t>
            </a:r>
          </a:p>
          <a:p>
            <a:pPr marL="0" indent="0">
              <a:buNone/>
            </a:pPr>
            <a:endParaRPr lang="bg-BG" dirty="0"/>
          </a:p>
        </p:txBody>
      </p:sp>
    </p:spTree>
    <p:extLst>
      <p:ext uri="{BB962C8B-B14F-4D97-AF65-F5344CB8AC3E}">
        <p14:creationId xmlns="" xmlns:p14="http://schemas.microsoft.com/office/powerpoint/2010/main" val="4043616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noAutofit/>
          </a:bodyPr>
          <a:lstStyle/>
          <a:p>
            <a:r>
              <a:rPr lang="bg-BG" sz="3200" i="1" dirty="0" smtClean="0">
                <a:latin typeface="Times New Roman" pitchFamily="18" charset="0"/>
                <a:cs typeface="Times New Roman" pitchFamily="18" charset="0"/>
              </a:rPr>
              <a:t>Колекторът прегрява</a:t>
            </a:r>
          </a:p>
          <a:p>
            <a:pPr marL="0" indent="0">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 голямо налягане на четките;</a:t>
            </a:r>
          </a:p>
          <a:p>
            <a:pPr marL="0" indent="0">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 неподходящи четки-много твърди;</a:t>
            </a:r>
          </a:p>
          <a:p>
            <a:pPr marL="0" indent="0">
              <a:buNone/>
            </a:pPr>
            <a:endParaRPr lang="bg-BG" sz="3200" dirty="0">
              <a:latin typeface="Times New Roman" pitchFamily="18" charset="0"/>
              <a:cs typeface="Times New Roman" pitchFamily="18" charset="0"/>
            </a:endParaRPr>
          </a:p>
          <a:p>
            <a:r>
              <a:rPr lang="bg-BG" sz="3200" i="1" dirty="0" smtClean="0">
                <a:latin typeface="Times New Roman" pitchFamily="18" charset="0"/>
                <a:cs typeface="Times New Roman" pitchFamily="18" charset="0"/>
              </a:rPr>
              <a:t>Машината прегрява</a:t>
            </a:r>
          </a:p>
          <a:p>
            <a:pPr marL="0" indent="0">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 смущения във вентилацията;</a:t>
            </a:r>
          </a:p>
          <a:p>
            <a:pPr marL="0" indent="0">
              <a:buNone/>
            </a:pPr>
            <a:r>
              <a:rPr lang="bg-BG" sz="3200" dirty="0" smtClean="0">
                <a:latin typeface="Times New Roman" pitchFamily="18" charset="0"/>
                <a:cs typeface="Times New Roman" pitchFamily="18" charset="0"/>
              </a:rPr>
              <a:t>	- лошо механично състояние на 	машината</a:t>
            </a:r>
            <a:endParaRPr lang="bg-BG"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3076654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normAutofit/>
          </a:bodyPr>
          <a:lstStyle/>
          <a:p>
            <a:r>
              <a:rPr lang="bg-BG" sz="3200" i="1" dirty="0" smtClean="0">
                <a:latin typeface="Times New Roman" pitchFamily="18" charset="0"/>
                <a:cs typeface="Times New Roman" pitchFamily="18" charset="0"/>
              </a:rPr>
              <a:t>Двигателят не потегля</a:t>
            </a:r>
          </a:p>
          <a:p>
            <a:pPr marL="0" indent="0">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 прекъсване на захранването от мрежата или в пусково-предпазната апаратура</a:t>
            </a:r>
          </a:p>
          <a:p>
            <a:r>
              <a:rPr lang="bg-BG" sz="3200" i="1" dirty="0" smtClean="0">
                <a:latin typeface="Times New Roman" pitchFamily="18" charset="0"/>
                <a:cs typeface="Times New Roman" pitchFamily="18" charset="0"/>
              </a:rPr>
              <a:t>Двигателят не потегля, бучи, при подпомагане се завърта</a:t>
            </a:r>
          </a:p>
          <a:p>
            <a:pPr marL="0" indent="0">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 двигателят е на две фази. Небива да остава включен или да се натоварва;</a:t>
            </a:r>
            <a:endParaRPr lang="bg-BG"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3701210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p:txBody>
          <a:bodyPr>
            <a:noAutofit/>
          </a:bodyPr>
          <a:lstStyle/>
          <a:p>
            <a:r>
              <a:rPr lang="bg-BG" sz="3200" i="1" dirty="0" smtClean="0">
                <a:latin typeface="Times New Roman" pitchFamily="18" charset="0"/>
                <a:cs typeface="Times New Roman" pitchFamily="18" charset="0"/>
              </a:rPr>
              <a:t>Двигателят не тръгва, макар че има еднакви напрежение и ток в трите фази</a:t>
            </a:r>
          </a:p>
          <a:p>
            <a:pPr marL="0" indent="0">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 роторът е „залепнал“ поради магнитно привличане при неподходящо съотношение между броя на </a:t>
            </a:r>
            <a:r>
              <a:rPr lang="bg-BG" sz="3200" dirty="0" err="1" smtClean="0">
                <a:latin typeface="Times New Roman" pitchFamily="18" charset="0"/>
                <a:cs typeface="Times New Roman" pitchFamily="18" charset="0"/>
              </a:rPr>
              <a:t>статирните</a:t>
            </a:r>
            <a:r>
              <a:rPr lang="bg-BG" sz="3200" dirty="0" smtClean="0">
                <a:latin typeface="Times New Roman" pitchFamily="18" charset="0"/>
                <a:cs typeface="Times New Roman" pitchFamily="18" charset="0"/>
              </a:rPr>
              <a:t> и </a:t>
            </a:r>
            <a:r>
              <a:rPr lang="bg-BG" sz="3200" dirty="0" err="1" smtClean="0">
                <a:latin typeface="Times New Roman" pitchFamily="18" charset="0"/>
                <a:cs typeface="Times New Roman" pitchFamily="18" charset="0"/>
              </a:rPr>
              <a:t>роторните</a:t>
            </a:r>
            <a:r>
              <a:rPr lang="bg-BG" sz="3200" dirty="0" smtClean="0">
                <a:latin typeface="Times New Roman" pitchFamily="18" charset="0"/>
                <a:cs typeface="Times New Roman" pitchFamily="18" charset="0"/>
              </a:rPr>
              <a:t> канали, което се е явило при пренавиване за друга скорост;</a:t>
            </a:r>
          </a:p>
          <a:p>
            <a:pPr marL="0" indent="0">
              <a:buNone/>
            </a:pPr>
            <a:r>
              <a:rPr lang="bg-BG" sz="3200" dirty="0">
                <a:latin typeface="Times New Roman" pitchFamily="18" charset="0"/>
                <a:cs typeface="Times New Roman" pitchFamily="18" charset="0"/>
              </a:rPr>
              <a:t>	</a:t>
            </a:r>
            <a:r>
              <a:rPr lang="bg-BG" sz="3200" dirty="0" smtClean="0">
                <a:latin typeface="Times New Roman" pitchFamily="18" charset="0"/>
                <a:cs typeface="Times New Roman" pitchFamily="18" charset="0"/>
              </a:rPr>
              <a:t>- силно неравномерна въздушна междина</a:t>
            </a:r>
            <a:endParaRPr lang="bg-BG"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486372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TotalTime>
  <Words>154</Words>
  <Application>Microsoft Office PowerPoint</Application>
  <PresentationFormat>On-screen Show (4:3)</PresentationFormat>
  <Paragraphs>97</Paragraphs>
  <Slides>23</Slides>
  <Notes>0</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Median</vt:lpstr>
      <vt:lpstr>1_Median</vt:lpstr>
      <vt:lpstr>УЧЕБНА ПРАКТИКА ПО СПЕЦИАЛНОСТТА XII клас</vt:lpstr>
      <vt:lpstr>МЕХАНИЧНИ ПОВРЕДИ НА АМ</vt:lpstr>
      <vt:lpstr>Slide 3</vt:lpstr>
      <vt:lpstr>Slide 4</vt:lpstr>
      <vt:lpstr>Slide 5</vt:lpstr>
      <vt:lpstr>Slide 6</vt:lpstr>
      <vt:lpstr>Slide 7</vt:lpstr>
      <vt:lpstr>Slide 8</vt:lpstr>
      <vt:lpstr>Slide 9</vt:lpstr>
      <vt:lpstr>Slide 10</vt:lpstr>
      <vt:lpstr>ЕЛЕКТРИЧЕСКИ ПОВРЕДИ</vt:lpstr>
      <vt:lpstr>Slide 12</vt:lpstr>
      <vt:lpstr>Slide 13</vt:lpstr>
      <vt:lpstr>РЕМОНТ  НА  АМ</vt:lpstr>
      <vt:lpstr>Slide 15</vt:lpstr>
      <vt:lpstr>Slide 16</vt:lpstr>
      <vt:lpstr>СГЛОБЯВАНЕ</vt:lpstr>
      <vt:lpstr>Slide 18</vt:lpstr>
      <vt:lpstr>                          Номиналните величини на асинхронния двигател са посочени на фабричната табелка, която е закрепена здраво на подходящо място. Табелката задължително съдържа следните данни:  -      тип; -      сериен номер; -       година на производство; -       номинална мощност — РH [кW]; -       номинално напрежение - UH [V]; -       номинален ток - IH [А]; -       номинална честота - ГH [Нz]; -       номинална честота на въртене - n [min-1];  </vt:lpstr>
      <vt:lpstr>Slide 20</vt:lpstr>
      <vt:lpstr>ИЗПИТВАНЕ  НА  АД</vt:lpstr>
      <vt:lpstr>                   ИЗМЕРВАНЕ НА СЪПРОТИВЛЕНИЕТО НА ИЗОЛАЦИЯТА НА НАМОТКИТЕ НА АСИНХРОННИ ДВИГАТЕЛИ      Съпротивлението на изолацията на намотките на асинхронните двигатели се измерва спрямо тялото и помежду им. Стойността на съпротивлението на изолацията на намотките зависи от качеството на изолационния материал, влажността, температурата и др. Тази стойност не е постоянна и не може да бъде точен критерий за състоянието на изолацията. В действащите стандарти стойността на изолационното съпротивление не се нормира, поради посочените причини.  Изолационното съпротивление се измерва с мегаомметър 500 V за намотки с UH &lt; 500 V, а при UH = 500-6000 V се използва мегаомметър 1000 V. Когато UH &gt; 6000 V, се използва мегаомметър с напрежение, не по-малко от 2500 V. </vt:lpstr>
      <vt:lpstr>                                                                     ИЗМЕРВАНЕ НА СЪПРОТИВЛЕНИЕТО НА НАМОТКИТЕ НА АСИНХРОННИ ДВИГАТЕЛИ      Измерването на съпротивлението на статорните намотки се провежда при неподвижен ротор. Ако съединенията между фазовите намотки са вътрешни се измерва съпротивлението между линейните изводи, след което се извършват необходимите изчисления. При измерване на съпротивлението с волтметър и амперметър, големината на постоянният ток, протичащ през намотките и продължителността на протичането според мощността на  двигателя не трябва да бъдат по-големи от: •       до 0,1 кW - до 10 % от номиналния ток на намотката в продължение на 10 s; •       над 0,1 до 10 кW — не повече от 15 % от номиналния ток на намотката в продължение на 40 s; •       над 10 кW - не повече от 20 % от номиналния ток на намотката в продължение на 60 s При двигателите с навит ротор съпротивлението на роторната намотка се измерва директно на контактните пръстени, за да се изключи съпротивлението на преходното съпротивление на четковия контакт. Измерените стойности на съпротивленията на намотките на асинхронния двигател се записват и се привеждат към изчислителната работна температура.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УЧЕБНА ПРАКТИКА ПО СПЕЦИАЛНОСТТА XII клас</dc:title>
  <dc:creator>PC-PGTT</dc:creator>
  <cp:lastModifiedBy>Mariana</cp:lastModifiedBy>
  <cp:revision>8</cp:revision>
  <dcterms:created xsi:type="dcterms:W3CDTF">2017-03-22T11:57:13Z</dcterms:created>
  <dcterms:modified xsi:type="dcterms:W3CDTF">2017-03-22T18:33:16Z</dcterms:modified>
</cp:coreProperties>
</file>