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77" r:id="rId13"/>
    <p:sldId id="267" r:id="rId14"/>
    <p:sldId id="281" r:id="rId15"/>
    <p:sldId id="282" r:id="rId16"/>
    <p:sldId id="283" r:id="rId17"/>
    <p:sldId id="279" r:id="rId18"/>
    <p:sldId id="280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D88C12F-CCE7-47CA-8A15-9954E67B828A}" type="datetimeFigureOut">
              <a:rPr lang="bg-BG" smtClean="0"/>
              <a:pPr/>
              <a:t>23.3.2017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AC499-F732-4D4D-834A-63CEF98F1B60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92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1270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148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D88C12F-CCE7-47CA-8A15-9954E67B828A}" type="datetimeFigureOut">
              <a:rPr lang="bg-BG" smtClean="0"/>
              <a:pPr/>
              <a:t>23.3.2017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AC499-F732-4D4D-834A-63CEF98F1B60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92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699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05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5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076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0551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AC499-F732-4D4D-834A-63CEF98F1B60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11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04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699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44346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12702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148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D88C12F-CCE7-47CA-8A15-9954E67B828A}" type="datetimeFigureOut">
              <a:rPr lang="bg-BG" smtClean="0"/>
              <a:pPr/>
              <a:t>23.3.2017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AC499-F732-4D4D-834A-63CEF98F1B60}" type="slidenum">
              <a:rPr lang="bg-BG" smtClean="0">
                <a:solidFill>
                  <a:srgbClr val="EBDDC3"/>
                </a:solidFill>
              </a:rPr>
              <a:pPr/>
              <a:t>‹#›</a:t>
            </a:fld>
            <a:endParaRPr lang="bg-BG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756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3578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37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53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1641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48021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AC499-F732-4D4D-834A-63CEF98F1B60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49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05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40220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44150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3585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2463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076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055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AC499-F732-4D4D-834A-63CEF98F1B60}" type="slidenum">
              <a:rPr lang="bg-BG" smtClean="0">
                <a:solidFill>
                  <a:srgbClr val="775F55"/>
                </a:solidFill>
              </a:rPr>
              <a:pPr/>
              <a:t>‹#›</a:t>
            </a:fld>
            <a:endParaRPr lang="bg-BG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1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043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44346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746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746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8C12F-CCE7-47CA-8A15-9954E67B828A}" type="datetimeFigureOut">
              <a:rPr lang="bg-BG" smtClean="0">
                <a:solidFill>
                  <a:srgbClr val="775F55"/>
                </a:solidFill>
              </a:rPr>
              <a:pPr/>
              <a:t>23.3.2017 г.</a:t>
            </a:fld>
            <a:endParaRPr lang="bg-BG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0AC499-F732-4D4D-834A-63CEF98F1B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2374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УЧЕБНА ПРАКТИКА ПО СПЕЦИАЛНОСТТА XII </a:t>
            </a:r>
            <a:r>
              <a:rPr lang="ru-RU" dirty="0" err="1"/>
              <a:t>клас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Намотки на електрическите машини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327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 поставянето на секциите се оформят и челните части на намотката, след което се извършва съединяване и запояване на намотката, изолиране на спойките и запояване на изводните крайща. Понякога спойката се замества със заварка. Спойките се изолират и се </a:t>
            </a:r>
            <a:r>
              <a:rPr lang="bg-BG" sz="2800" dirty="0" err="1" smtClean="0">
                <a:latin typeface="Times New Roman" pitchFamily="18" charset="0"/>
                <a:cs typeface="Times New Roman" pitchFamily="18" charset="0"/>
              </a:rPr>
              <a:t>бандажират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с памучна лента.</a:t>
            </a:r>
          </a:p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Следва изпитване за проверка на изолацията между фазите и на корпус, а така също и правилността на съединението на намотката.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7851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Ако ремонтираната намотка е </a:t>
            </a:r>
            <a:r>
              <a:rPr lang="bg-BG" sz="3200" dirty="0" err="1" smtClean="0">
                <a:latin typeface="Times New Roman" pitchFamily="18" charset="0"/>
                <a:cs typeface="Times New Roman" pitchFamily="18" charset="0"/>
              </a:rPr>
              <a:t>роторна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, много важно е равномерното и разполагане на ротора, за да се осигури балансиране на масите на ротора. Това изискване е особено важно за бързоходните двигатели. 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2946400" cy="2616200"/>
          </a:xfrm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360229" cy="3312368"/>
          </a:xfrm>
          <a:prstGeom prst="rect">
            <a:avLst/>
          </a:prstGeom>
        </p:spPr>
      </p:pic>
      <p:pic>
        <p:nvPicPr>
          <p:cNvPr id="8" name="Picture 7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645024"/>
            <a:ext cx="3584490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92533" cy="4495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986528" cy="2334768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65104"/>
            <a:ext cx="8316416" cy="2121535"/>
          </a:xfrm>
          <a:prstGeom prst="rect">
            <a:avLst/>
          </a:prstGeom>
        </p:spPr>
      </p:pic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44824"/>
            <a:ext cx="28575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ИМПРЕГНИРАНЕ, СУШЕНЕ, ЛАКИРАНЕ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Импрегнирането и сушенето представлява завършващ етап при ремонта на намотките. Той включва процеси на сушене, импрегниране и лакиране.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Сушенето се осъществява</a:t>
            </a:r>
          </a:p>
          <a:p>
            <a:pP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-в сушилни пещи, шкафове и камери от стационарен, преносим или конвейерен тип</a:t>
            </a:r>
          </a:p>
          <a:p>
            <a:pP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-в специални камери под вакуум</a:t>
            </a:r>
          </a:p>
          <a:p>
            <a:pP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-с поток горещ въздух</a:t>
            </a:r>
          </a:p>
          <a:p>
            <a:pP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-нагряване с ел. ток</a:t>
            </a:r>
          </a:p>
          <a:p>
            <a:pP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-облъчване с инфрачервени лъчи</a:t>
            </a:r>
          </a:p>
          <a:p>
            <a:pPr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-комбинирано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Импрегнирането се изпълнява след завършване на сушенето. Не се допуска импрегниране на лошо изсушени намотки. Най-добри резултати се получават веднага след сушенето при температура 60-70 градуса. Изпълнява се с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импрегнационни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лакове и битуми.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Лакирането се извършва след сушенето и импрегнирането за да създаде механически 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влаго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маслоустойчиво покритие. Изпълнява се с електроизолационни лакове и емайли.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УРЕДБИ ЗА ИМПРЕГНИРАНЕ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/>
          </a:bodyPr>
          <a:lstStyle/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Импрегнирането на намотките на електродвигателите се извършва в отделно помещение, осигуряващо необходимите условия за пожаробезопасност и охрана на труда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 помещението се разполага цялата уредба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импрегниране.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Освен специалните въздухопроводи, свързани с технологичния процес, над работните места трябва да има аспирационни уредби — въздухопроводи, отвеждащи вредни­те и пожароопасните газове навън от помещението.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ЕЛЕМЕНТИ НА ИМПРЕГНАЦИОННАТА УРЕДБА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bg-BG" dirty="0" smtClean="0"/>
          </a:p>
          <a:p>
            <a:pPr lvl="0"/>
            <a:r>
              <a:rPr lang="bg-BG" dirty="0" smtClean="0"/>
              <a:t>вана за импрегниране,</a:t>
            </a:r>
          </a:p>
          <a:p>
            <a:pPr lvl="0"/>
            <a:r>
              <a:rPr lang="bg-BG" dirty="0" smtClean="0"/>
              <a:t>пещ за подгряване и сушене,</a:t>
            </a:r>
          </a:p>
          <a:p>
            <a:pPr lvl="0"/>
            <a:r>
              <a:rPr lang="bg-BG" dirty="0" smtClean="0"/>
              <a:t>работни маси,</a:t>
            </a:r>
          </a:p>
          <a:p>
            <a:pPr lvl="0"/>
            <a:r>
              <a:rPr lang="bg-BG" dirty="0" smtClean="0"/>
              <a:t>скари с вани за изцеждане,</a:t>
            </a:r>
          </a:p>
          <a:p>
            <a:pPr lvl="0"/>
            <a:r>
              <a:rPr lang="bg-BG" dirty="0" smtClean="0"/>
              <a:t>съоръжения за подем и пренасяне.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ВАНА ЗА ИМПРЕГНИРАНЕ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Представлява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метален съд с подходяща форма и размери, които позволяват в него да се разполагат и най-големите двигатели, подлежащи на импрегниране. Най-често ваната се вкопава в земята, под нивото на пода. Т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трябва да има кран за източване на лака при продължителни престои. В няко случаи тя е свързана с лакохранилището с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тръбопровод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, по който постъпва и се източва импрегнационният лак.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НАМОТКИ НА ЕЛЕКТРИЧЕСКИТЕ МАШИНИ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dirty="0"/>
              <a:t>	</a:t>
            </a: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Намотката на електрическата машина е съвкупност от проводници, разположени в каналите на статора или ротора и свързани по определен начин в зависимост от вида на машината, вида на тока и предназначението й.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1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ПЕЩ ЗА ПОДГРЯВАНЕ И СУШЕНЕ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зависимост от обема на работата може да бъде сушилен шкаф или тунелна пещ.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Възможно е предварителното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подгряване и сушене да се извършва в пещ, отделна от тази за сушенето и изпичането на лака след импрегнирането. Най-често двете функции се изпълняват от една пещ, за което трябва да има възможност за регулиране на температурата на камерата й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Нагревателните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елементи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трябва да са извън работната камера. Те представляват електрически или друг подходящ калорифер, подгретият въздух от който постъпва по въздухопровод в долната част на камерата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Температурата в работната камера се контролира най-малко с един термометър.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Детайлите и възлите се разполагат в камерата на известно разстояние от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пода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върху специални подложки — скари. Под тях трябва да има вана за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събиране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стеклия се по време на изпичането лак.</a:t>
            </a:r>
          </a:p>
          <a:p>
            <a:pPr algn="just"/>
            <a:endParaRPr lang="bg-BG" sz="2400" dirty="0" smtClean="0"/>
          </a:p>
          <a:p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РАБОТНИ МАСИ И СКАРИ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035152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Върху </a:t>
            </a:r>
            <a:r>
              <a:rPr lang="bg-BG" sz="2800" i="1" dirty="0" smtClean="0">
                <a:latin typeface="Times New Roman" pitchFamily="18" charset="0"/>
                <a:cs typeface="Times New Roman" pitchFamily="18" charset="0"/>
              </a:rPr>
              <a:t>работните маси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се извършва почистването на повърхнините преди изпичането на лака или след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това. Трябва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да са покрити със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стоманена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ламарина. Повърхнината им трябва да е наклонена, за да може лакът да се стича в определено място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g-BG" sz="2800" i="1" dirty="0" smtClean="0">
                <a:latin typeface="Times New Roman" pitchFamily="18" charset="0"/>
                <a:cs typeface="Times New Roman" pitchFamily="18" charset="0"/>
              </a:rPr>
              <a:t>Скарите за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изцеждане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се изработват от стомана и в зависимост от обема на работата се монтират над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специални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вани или над ваната за импрегниране.</a:t>
            </a:r>
          </a:p>
          <a:p>
            <a:pPr algn="just"/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ПОДЕМНИ СЪОРЪЖЕНИЯ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Кран, телфер или подемна макара с необходимата товароподемност. При използуване на статическа макара е необходимо да се осигури пренасянето на детайлите или възлите с количка.</a:t>
            </a:r>
          </a:p>
          <a:p>
            <a:pPr lvl="0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Метални касетки за пренасяне на по-дребни детайли.</a:t>
            </a:r>
          </a:p>
          <a:p>
            <a:pPr lvl="0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Куки, въжета и други специални приспособления за повдигане 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пренасяне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 детайлите, статорите и касетките.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ТЕХНОЛОГИЧЕН ПРОЦЕС НА ИМПРЕГНИРАНЕ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зависимост от детайлите и възлите, за които се прилага, технологичният процес на импрегниране бива с два основни режима — съкратен 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нормален.</a:t>
            </a:r>
          </a:p>
          <a:p>
            <a:pPr algn="just"/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Съкратеният режим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се прилага за импрегниране на статорни и роторни сек­ции, които подлежат на по-нататъшно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изолиране.</a:t>
            </a:r>
          </a:p>
          <a:p>
            <a:pPr algn="just"/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Нормалният режим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импрегниране се прилага във всички останали случаи — за статорни и роторни намотки с насипни меки секции от кръгъл проводник.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Основните параметри на технологичния процес на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импрегнирането за един цикъл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59" y="1916833"/>
          <a:ext cx="8136904" cy="4136528"/>
        </p:xfrm>
        <a:graphic>
          <a:graphicData uri="http://schemas.openxmlformats.org/drawingml/2006/table">
            <a:tbl>
              <a:tblPr/>
              <a:tblGrid>
                <a:gridCol w="1872648"/>
                <a:gridCol w="2807873"/>
                <a:gridCol w="1080120"/>
                <a:gridCol w="1224136"/>
                <a:gridCol w="1152127"/>
              </a:tblGrid>
              <a:tr h="576063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535" algn="l">
                        <a:spcAft>
                          <a:spcPts val="0"/>
                        </a:spcAft>
                      </a:pPr>
                      <a:r>
                        <a:rPr lang="bg-BG" sz="2000" b="0" i="0">
                          <a:latin typeface="Times New Roman"/>
                          <a:ea typeface="Times New Roman"/>
                          <a:cs typeface="Times New Roman"/>
                        </a:rPr>
                        <a:t>Параметри</a:t>
                      </a:r>
                      <a:endParaRPr lang="bg-BG" sz="2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Мярка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Съкратен режим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b="0" i="0">
                          <a:latin typeface="Times New Roman"/>
                          <a:ea typeface="Times New Roman"/>
                          <a:cs typeface="Times New Roman"/>
                        </a:rPr>
                        <a:t>Нормален режим</a:t>
                      </a:r>
                      <a:endParaRPr lang="bg-BG" sz="2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551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Предварително 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сушене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Продължителност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8910" indent="11874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68910" indent="11874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С  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marR="168910" indent="11874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68910" indent="11874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68910" indent="11874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час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0480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2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marL="220980" algn="l"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2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Импрегниране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Продължителност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min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0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1150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1150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1150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Изцеждане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Продължителност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min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9245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09245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09245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09245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177">
                <a:tc>
                  <a:txBody>
                    <a:bodyPr/>
                    <a:lstStyle/>
                    <a:p>
                      <a:pPr marL="1270" indent="-127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indent="-127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indent="-127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indent="-127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Изпичане </a:t>
                      </a: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indent="-127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indent="-127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лака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-3175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75" indent="-3175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75" indent="-3175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marL="3175" indent="-3175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75" indent="-3175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175" indent="-3175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Продължителност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762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" indent="-762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" indent="-762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" indent="-762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bg-BG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marL="7620" indent="-762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" indent="-7620"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час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828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828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828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828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110 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marL="24828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828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140—150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bg-BG" sz="2000" b="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8—10</a:t>
                      </a:r>
                      <a:endParaRPr lang="bg-BG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След първото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импрегниране пакетите с намотка се охлаждат без принудителна циркулапия на въздуха до температура 80°С в сушилната пещ или извън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нея.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Предварителното сушене и изпичането на лака се извършва в специалните сушилни пещи. Не се допуска едновременно сушене и изпичане на лака на различни детайли в една и съща пещ.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Импрегнирането се извършва във ваната за импрегниране чрез потапяне на детайлите или възлите.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Следи се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нивото на лака да бъде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най-малко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mm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над най-горната част на импрегнираното тяло — секция, намотка. Допуска се импрегнирането да се извърши чрез поливане за много големи статорни или роторни пакети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Импрегнационният процес се контролира чрез следене на параметрите на отделните операции. </a:t>
            </a:r>
            <a:endParaRPr lang="bg-BG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Непосредствено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след завършване на процеса при нормален режим</a:t>
            </a:r>
            <a:r>
              <a:rPr lang="bg-BG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на импрегниране трябва да се провери изолационното съпротивление на изолационната система към маса и между фазите. Измерването се извършва в загрято състояние на намотките (120—140°С) с мегаомметър за напрежение 500V. Измереното изолационно съпротивление трябва да бъде не по-малко от 1 МΩ. В противен случай процесът на изпичането трябва да се продължи.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ВИДОВЕ НАМОТКИ НА АМ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Статорни – свързват се към захранващата мрежа. Изолацията им е от значение за качеството на намотките и за надеждността на машината;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Роторни-биват два вида: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	- фазни-за машини с навит ротор. Началата им се свързват към контактните пръстени, а крайщата-в звезда или триъгълник. Броя тна фазите и полюсите е равен на този на статорната намотка.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	- кафезни-за машини с накъсо съединен ротор. </a:t>
            </a:r>
            <a:r>
              <a:rPr lang="bg-BG" sz="2400" smtClean="0">
                <a:latin typeface="Times New Roman" pitchFamily="18" charset="0"/>
                <a:cs typeface="Times New Roman" pitchFamily="18" charset="0"/>
              </a:rPr>
              <a:t>Могат да бъдат лети или заварени; еднокафезни и двойнокафезни.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ПОВРЕДИ В НАМОТКИТЕ НА АМ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Късо съединение</a:t>
            </a:r>
          </a:p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междунавивково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една секция</a:t>
            </a: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между секции на една фаза</a:t>
            </a:r>
          </a:p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между секции от различни фази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Основен признак е загряването на накъсо съединения контур и овъгляване на изолацията.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Фазата в която има късо съединение може да се установи по несиметрията на консумирания от мрежата ток.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7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g-BG" sz="3200" i="1" dirty="0" smtClean="0">
                <a:latin typeface="Times New Roman" pitchFamily="18" charset="0"/>
                <a:cs typeface="Times New Roman" pitchFamily="18" charset="0"/>
              </a:rPr>
              <a:t>Съединение на намотките с тялото</a:t>
            </a:r>
          </a:p>
          <a:p>
            <a:pPr marL="0" indent="0">
              <a:buNone/>
            </a:pP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- установява се с </a:t>
            </a:r>
            <a:r>
              <a:rPr lang="bg-BG" sz="3200" dirty="0" err="1" smtClean="0">
                <a:latin typeface="Times New Roman" pitchFamily="18" charset="0"/>
                <a:cs typeface="Times New Roman" pitchFamily="18" charset="0"/>
              </a:rPr>
              <a:t>мегаоммер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За локализация на мястото се прибягва до разделяне на намотката на фази, секционни групи, секции. Може да се използва и методът на „прогаряне“.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РЕМОНТ НА НАМОТКИТЕ НА АМ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3200" i="1" dirty="0" smtClean="0">
                <a:latin typeface="Times New Roman" pitchFamily="18" charset="0"/>
                <a:cs typeface="Times New Roman" pitchFamily="18" charset="0"/>
              </a:rPr>
              <a:t>Ремонтът на намотките включва следните операции: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изработване на секциите;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изолиране на челата и каналите;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полагане на секциите и заклинване;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запояване на изводните крайща;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оформяне на челните части;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бандажиране;</a:t>
            </a:r>
          </a:p>
          <a:p>
            <a:pPr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		- изпитване.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358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Изработването на намотките започва с навиването на отделните секции. За целта е необходимо да се знаят техническите данни на машината, типа и конструктивните особености на намотките, броя на навивките на секциите, марката и диаметъра на </a:t>
            </a:r>
            <a:r>
              <a:rPr lang="bg-BG" sz="3200" dirty="0" err="1" smtClean="0">
                <a:latin typeface="Times New Roman" pitchFamily="18" charset="0"/>
                <a:cs typeface="Times New Roman" pitchFamily="18" charset="0"/>
              </a:rPr>
              <a:t>намотъчния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проводник, стъпката на намотката, броя на паралелните клонове на фаза и др.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8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Преди да се монтира готовата намотка, се прави челната и канална изолация, в съответствие с данните на производителя.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Каналната изолация се прави с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фолкопресшпан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Ако намотката е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двуслайна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в един канал, двата слоя се изолират един от друг посредством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електрокартон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 дебелина 0,3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. Над проводниците на секцията в канала се поставя канална капачка от един слой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електрокартон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се набива дървен или метален клин.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5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 smtClean="0"/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Монтирането се извършва много внимателно, за да не се наруши изолацията на проводниците. Най-напред в канала се поставя края на секцията и след това последователно се вкарват всички проводници от секцията. Следи се да не се кръстосват проводниците вътре в канала, а да лежат паралелно един до друг.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10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1195</Words>
  <Application>Microsoft Office PowerPoint</Application>
  <PresentationFormat>On-screen Show (4:3)</PresentationFormat>
  <Paragraphs>174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Median</vt:lpstr>
      <vt:lpstr>1_Median</vt:lpstr>
      <vt:lpstr>2_Median</vt:lpstr>
      <vt:lpstr>УЧЕБНА ПРАКТИКА ПО СПЕЦИАЛНОСТТА XII клас</vt:lpstr>
      <vt:lpstr> НАМОТКИ НА ЕЛЕКТРИЧЕСКИТЕ МАШИНИ</vt:lpstr>
      <vt:lpstr>ВИДОВЕ НАМОТКИ НА АМ</vt:lpstr>
      <vt:lpstr>ПОВРЕДИ В НАМОТКИТЕ НА АМ</vt:lpstr>
      <vt:lpstr>Slide 5</vt:lpstr>
      <vt:lpstr>РЕМОНТ НА НАМОТКИТЕ НА АМ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ИМПРЕГНИРАНЕ, СУШЕНЕ, ЛАКИРАНЕ</vt:lpstr>
      <vt:lpstr>Slide 16</vt:lpstr>
      <vt:lpstr>УРЕДБИ ЗА ИМПРЕГНИРАНЕ</vt:lpstr>
      <vt:lpstr>ЕЛЕМЕНТИ НА ИМПРЕГНАЦИОННАТА УРЕДБА</vt:lpstr>
      <vt:lpstr>ВАНА ЗА ИМПРЕГНИРАНЕ</vt:lpstr>
      <vt:lpstr>ПЕЩ ЗА ПОДГРЯВАНЕ И СУШЕНЕ</vt:lpstr>
      <vt:lpstr>РАБОТНИ МАСИ И СКАРИ</vt:lpstr>
      <vt:lpstr>ПОДЕМНИ СЪОРЪЖЕНИЯ</vt:lpstr>
      <vt:lpstr>ТЕХНОЛОГИЧЕН ПРОЦЕС НА ИМПРЕГНИРАНЕ</vt:lpstr>
      <vt:lpstr>Основните параметри на технологичния процес на  импрегнирането за един цикъл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PC-PGTT</dc:creator>
  <cp:lastModifiedBy>Mariana</cp:lastModifiedBy>
  <cp:revision>37</cp:revision>
  <dcterms:created xsi:type="dcterms:W3CDTF">2017-03-22T11:33:49Z</dcterms:created>
  <dcterms:modified xsi:type="dcterms:W3CDTF">2017-03-23T22:07:20Z</dcterms:modified>
</cp:coreProperties>
</file>