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8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FF"/>
    <a:srgbClr val="FA0629"/>
    <a:srgbClr val="FFCC00"/>
    <a:srgbClr val="00FF00"/>
    <a:srgbClr val="FF3399"/>
    <a:srgbClr val="0033CC"/>
    <a:srgbClr val="003300"/>
    <a:srgbClr val="0CF4C8"/>
    <a:srgbClr val="EC3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475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2010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7039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534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448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06796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195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216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306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991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8311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73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311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8156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365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182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C74E6-E3CF-40AB-B834-0BCA6FBB97A4}" type="datetimeFigureOut">
              <a:rPr lang="bg-BG" smtClean="0"/>
              <a:t>22.3.2018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8BCB624-63FD-41A3-B15A-07715C16518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9752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%2000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%2000.ppt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%2000.ppt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57;&#1077;&#1076;&#1077;&#1084;&#1090;&#1077;%20&#1095;&#1091;&#1076;&#1077;&#1089;&#1072;%20&#1085;&#1072;%20&#1040;&#1085;&#1090;&#1080;&#1095;&#1085;&#1080;&#1103;%20&#1089;&#1074;&#1103;&#1090;%20888.ppt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4FEFB78-8DBE-4808-B3B1-9841C022C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3" y="662610"/>
            <a:ext cx="11622157" cy="940903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FF0000"/>
                </a:solidFill>
              </a:rPr>
              <a:t>Седемте чудеса на Античния свят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D349AD8-714B-4C75-B49C-34D5FA686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722" y="2594113"/>
            <a:ext cx="9448801" cy="3379305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rgbClr val="FFC000"/>
                </a:solidFill>
              </a:rPr>
              <a:t>Изготвила:Мелиса</a:t>
            </a:r>
          </a:p>
        </p:txBody>
      </p:sp>
      <p:sp>
        <p:nvSpPr>
          <p:cNvPr id="4" name="Звезда: 5 лъча 3">
            <a:extLst>
              <a:ext uri="{FF2B5EF4-FFF2-40B4-BE49-F238E27FC236}">
                <a16:creationId xmlns:a16="http://schemas.microsoft.com/office/drawing/2014/main" id="{66FF94CC-D713-47E9-B5A3-2741083B2056}"/>
              </a:ext>
            </a:extLst>
          </p:cNvPr>
          <p:cNvSpPr/>
          <p:nvPr/>
        </p:nvSpPr>
        <p:spPr>
          <a:xfrm>
            <a:off x="-265044" y="-101787"/>
            <a:ext cx="1669774" cy="12059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Звезда: 5 лъча 4">
            <a:extLst>
              <a:ext uri="{FF2B5EF4-FFF2-40B4-BE49-F238E27FC236}">
                <a16:creationId xmlns:a16="http://schemas.microsoft.com/office/drawing/2014/main" id="{8057F16C-D64E-4CFB-9110-59920F05A78B}"/>
              </a:ext>
            </a:extLst>
          </p:cNvPr>
          <p:cNvSpPr/>
          <p:nvPr/>
        </p:nvSpPr>
        <p:spPr>
          <a:xfrm>
            <a:off x="6096000" y="5162181"/>
            <a:ext cx="1577009" cy="1166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3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C4FACA-119A-4318-B8EA-EFF943E0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0"/>
            <a:ext cx="8282608" cy="973345"/>
          </a:xfrm>
        </p:spPr>
        <p:txBody>
          <a:bodyPr/>
          <a:lstStyle/>
          <a:p>
            <a:r>
              <a:rPr lang="bg-BG" sz="4800" dirty="0">
                <a:solidFill>
                  <a:srgbClr val="B33D91"/>
                </a:solidFill>
              </a:rPr>
              <a:t>Дължина</a:t>
            </a:r>
            <a:r>
              <a:rPr lang="bg-BG" dirty="0">
                <a:solidFill>
                  <a:srgbClr val="B33D91"/>
                </a:solidFill>
              </a:rPr>
              <a:t> на статуята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E1984F5-7C43-4942-A42C-C4FF4E262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8"/>
            <a:ext cx="10044332" cy="6063558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Статуята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Зевс Олимпийски, изваяна от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прочутия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гръцки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скулптор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Фидий е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едно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от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Седемте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чудеса на света. Олимпия била важен религиозен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център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Древна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Гърция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Именно там Зевс е победил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кръвожадния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Кронос.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През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5в.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пр.н.е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гражданите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Олимпия решили да построят храм на Зевс. Той бил 64 метра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дължина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и 28 на ширина.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Височината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вътрешното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помещение била 20 метра.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Статуята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Зевс била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поставена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дъното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храма.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Според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изворите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е била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висока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около 12 метра (40-стъпки) 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създавала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впечатлението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че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ако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Зевс стане,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ще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разруши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тавана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Била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изработена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от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дърво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което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било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покрито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 нежно-розова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слонова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кост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дрехите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Зевс били от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златни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листи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В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дясната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ръка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държал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златна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статуя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висока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около 5 метра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богинята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победата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Нике, а в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лявата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си -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скиптър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bg-BG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Равнобедрен триъгълник 3">
            <a:hlinkClick r:id="rId2" action="ppaction://hlinkpres?slideindex=1&amp;slidetitle="/>
          </p:cNvPr>
          <p:cNvSpPr/>
          <p:nvPr/>
        </p:nvSpPr>
        <p:spPr>
          <a:xfrm>
            <a:off x="166255" y="346364"/>
            <a:ext cx="623454" cy="85898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61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60EE9D4-0F39-417E-B196-51FCEDDAD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82" y="417443"/>
            <a:ext cx="8405752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2138B9A-2464-49B0-8CB6-662ACF2A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834" y="112541"/>
            <a:ext cx="9585960" cy="887896"/>
          </a:xfrm>
        </p:spPr>
        <p:txBody>
          <a:bodyPr>
            <a:normAutofit fontScale="90000"/>
          </a:bodyPr>
          <a:lstStyle/>
          <a:p>
            <a:r>
              <a:rPr lang="bg-BG" sz="5400" dirty="0">
                <a:solidFill>
                  <a:schemeClr val="accent1">
                    <a:lumMod val="75000"/>
                  </a:schemeClr>
                </a:solidFill>
              </a:rPr>
              <a:t>Храмът на Артемида в </a:t>
            </a:r>
            <a:r>
              <a:rPr lang="bg-BG" sz="5400" dirty="0" err="1">
                <a:solidFill>
                  <a:schemeClr val="accent1">
                    <a:lumMod val="75000"/>
                  </a:schemeClr>
                </a:solidFill>
              </a:rPr>
              <a:t>Ефес</a:t>
            </a:r>
            <a:endParaRPr lang="bg-BG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2D96C13-23F0-44A2-A10A-72F2B530B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0437"/>
            <a:ext cx="10156874" cy="5857564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rgbClr val="3333FF"/>
                </a:solidFill>
              </a:rPr>
              <a:t>Ефес</a:t>
            </a:r>
            <a:r>
              <a:rPr lang="ru-RU" sz="2000" dirty="0">
                <a:solidFill>
                  <a:srgbClr val="3333FF"/>
                </a:solidFill>
              </a:rPr>
              <a:t> бил от </a:t>
            </a:r>
            <a:r>
              <a:rPr lang="ru-RU" sz="2000" dirty="0" err="1">
                <a:solidFill>
                  <a:srgbClr val="3333FF"/>
                </a:solidFill>
              </a:rPr>
              <a:t>най-големите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градове</a:t>
            </a:r>
            <a:r>
              <a:rPr lang="ru-RU" sz="2000" dirty="0">
                <a:solidFill>
                  <a:srgbClr val="3333FF"/>
                </a:solidFill>
              </a:rPr>
              <a:t> в Мала Азия по </a:t>
            </a:r>
            <a:r>
              <a:rPr lang="ru-RU" sz="2000" dirty="0" err="1">
                <a:solidFill>
                  <a:srgbClr val="3333FF"/>
                </a:solidFill>
              </a:rPr>
              <a:t>това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време</a:t>
            </a:r>
            <a:r>
              <a:rPr lang="ru-RU" sz="2000" dirty="0">
                <a:solidFill>
                  <a:srgbClr val="3333FF"/>
                </a:solidFill>
              </a:rPr>
              <a:t> и </a:t>
            </a:r>
            <a:r>
              <a:rPr lang="ru-RU" sz="2000" dirty="0" err="1">
                <a:solidFill>
                  <a:srgbClr val="3333FF"/>
                </a:solidFill>
              </a:rPr>
              <a:t>никакви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разходи</a:t>
            </a:r>
            <a:r>
              <a:rPr lang="ru-RU" sz="2000" dirty="0">
                <a:solidFill>
                  <a:srgbClr val="3333FF"/>
                </a:solidFill>
              </a:rPr>
              <a:t> не били </a:t>
            </a:r>
            <a:r>
              <a:rPr lang="ru-RU" sz="2000" dirty="0" err="1">
                <a:solidFill>
                  <a:srgbClr val="3333FF"/>
                </a:solidFill>
              </a:rPr>
              <a:t>спестени</a:t>
            </a:r>
            <a:r>
              <a:rPr lang="ru-RU" sz="2000" dirty="0">
                <a:solidFill>
                  <a:srgbClr val="3333FF"/>
                </a:solidFill>
              </a:rPr>
              <a:t> за </a:t>
            </a:r>
            <a:r>
              <a:rPr lang="ru-RU" sz="2000" dirty="0" err="1">
                <a:solidFill>
                  <a:srgbClr val="3333FF"/>
                </a:solidFill>
              </a:rPr>
              <a:t>построяването</a:t>
            </a:r>
            <a:r>
              <a:rPr lang="ru-RU" sz="2000" dirty="0">
                <a:solidFill>
                  <a:srgbClr val="3333FF"/>
                </a:solidFill>
              </a:rPr>
              <a:t> на </a:t>
            </a:r>
            <a:r>
              <a:rPr lang="ru-RU" sz="2000" dirty="0" err="1">
                <a:solidFill>
                  <a:srgbClr val="3333FF"/>
                </a:solidFill>
              </a:rPr>
              <a:t>новия</a:t>
            </a:r>
            <a:r>
              <a:rPr lang="ru-RU" sz="2000" dirty="0">
                <a:solidFill>
                  <a:srgbClr val="3333FF"/>
                </a:solidFill>
              </a:rPr>
              <a:t> храм. </a:t>
            </a:r>
            <a:r>
              <a:rPr lang="ru-RU" sz="2000" dirty="0" err="1">
                <a:solidFill>
                  <a:srgbClr val="3333FF"/>
                </a:solidFill>
              </a:rPr>
              <a:t>Според</a:t>
            </a:r>
            <a:r>
              <a:rPr lang="ru-RU" sz="2000" dirty="0">
                <a:solidFill>
                  <a:srgbClr val="3333FF"/>
                </a:solidFill>
              </a:rPr>
              <a:t> Плиний Стари, </a:t>
            </a:r>
            <a:r>
              <a:rPr lang="ru-RU" sz="2000" dirty="0" err="1">
                <a:solidFill>
                  <a:srgbClr val="3333FF"/>
                </a:solidFill>
              </a:rPr>
              <a:t>храмът</a:t>
            </a:r>
            <a:r>
              <a:rPr lang="ru-RU" sz="2000" dirty="0">
                <a:solidFill>
                  <a:srgbClr val="3333FF"/>
                </a:solidFill>
              </a:rPr>
              <a:t> бил „чудесен </a:t>
            </a:r>
            <a:r>
              <a:rPr lang="ru-RU" sz="2000" dirty="0" err="1">
                <a:solidFill>
                  <a:srgbClr val="3333FF"/>
                </a:solidFill>
              </a:rPr>
              <a:t>паметник</a:t>
            </a:r>
            <a:r>
              <a:rPr lang="ru-RU" sz="2000" dirty="0">
                <a:solidFill>
                  <a:srgbClr val="3333FF"/>
                </a:solidFill>
              </a:rPr>
              <a:t> на </a:t>
            </a:r>
            <a:r>
              <a:rPr lang="ru-RU" sz="2000" dirty="0" err="1">
                <a:solidFill>
                  <a:srgbClr val="3333FF"/>
                </a:solidFill>
              </a:rPr>
              <a:t>гръцкото</a:t>
            </a:r>
            <a:r>
              <a:rPr lang="ru-RU" sz="2000" dirty="0">
                <a:solidFill>
                  <a:srgbClr val="3333FF"/>
                </a:solidFill>
              </a:rPr>
              <a:t> великолепие, </a:t>
            </a:r>
            <a:r>
              <a:rPr lang="ru-RU" sz="2000" dirty="0" err="1">
                <a:solidFill>
                  <a:srgbClr val="3333FF"/>
                </a:solidFill>
              </a:rPr>
              <a:t>който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заслужава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нашето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искрено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възхищение</a:t>
            </a:r>
            <a:r>
              <a:rPr lang="ru-RU" sz="2000" dirty="0">
                <a:solidFill>
                  <a:srgbClr val="3333FF"/>
                </a:solidFill>
              </a:rPr>
              <a:t>“.</a:t>
            </a:r>
          </a:p>
          <a:p>
            <a:endParaRPr lang="ru-RU" sz="2000" dirty="0">
              <a:solidFill>
                <a:srgbClr val="3333FF"/>
              </a:solidFill>
            </a:endParaRPr>
          </a:p>
          <a:p>
            <a:r>
              <a:rPr lang="ru-RU" sz="2000" dirty="0">
                <a:solidFill>
                  <a:srgbClr val="3333FF"/>
                </a:solidFill>
              </a:rPr>
              <a:t>И </a:t>
            </a:r>
            <a:r>
              <a:rPr lang="ru-RU" sz="2000" dirty="0" err="1">
                <a:solidFill>
                  <a:srgbClr val="3333FF"/>
                </a:solidFill>
              </a:rPr>
              <a:t>този</a:t>
            </a:r>
            <a:r>
              <a:rPr lang="ru-RU" sz="2000" dirty="0">
                <a:solidFill>
                  <a:srgbClr val="3333FF"/>
                </a:solidFill>
              </a:rPr>
              <a:t> храм бил построен на </a:t>
            </a:r>
            <a:r>
              <a:rPr lang="ru-RU" sz="2000" dirty="0" err="1">
                <a:solidFill>
                  <a:srgbClr val="3333FF"/>
                </a:solidFill>
              </a:rPr>
              <a:t>същото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блатисто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място</a:t>
            </a:r>
            <a:r>
              <a:rPr lang="ru-RU" sz="2000" dirty="0">
                <a:solidFill>
                  <a:srgbClr val="3333FF"/>
                </a:solidFill>
              </a:rPr>
              <a:t>, </a:t>
            </a:r>
            <a:r>
              <a:rPr lang="ru-RU" sz="2000" dirty="0" err="1">
                <a:solidFill>
                  <a:srgbClr val="3333FF"/>
                </a:solidFill>
              </a:rPr>
              <a:t>както</a:t>
            </a:r>
            <a:r>
              <a:rPr lang="ru-RU" sz="2000" dirty="0">
                <a:solidFill>
                  <a:srgbClr val="3333FF"/>
                </a:solidFill>
              </a:rPr>
              <a:t> и </a:t>
            </a:r>
            <a:r>
              <a:rPr lang="ru-RU" sz="2000" dirty="0" err="1">
                <a:solidFill>
                  <a:srgbClr val="3333FF"/>
                </a:solidFill>
              </a:rPr>
              <a:t>предходните</a:t>
            </a:r>
            <a:r>
              <a:rPr lang="ru-RU" sz="2000" dirty="0">
                <a:solidFill>
                  <a:srgbClr val="3333FF"/>
                </a:solidFill>
              </a:rPr>
              <a:t>. </a:t>
            </a:r>
            <a:r>
              <a:rPr lang="ru-RU" sz="2000" dirty="0" err="1">
                <a:solidFill>
                  <a:srgbClr val="3333FF"/>
                </a:solidFill>
              </a:rPr>
              <a:t>Сградата</a:t>
            </a:r>
            <a:r>
              <a:rPr lang="ru-RU" sz="2000" dirty="0">
                <a:solidFill>
                  <a:srgbClr val="3333FF"/>
                </a:solidFill>
              </a:rPr>
              <a:t> е </a:t>
            </a:r>
            <a:r>
              <a:rPr lang="ru-RU" sz="2000" dirty="0" err="1">
                <a:solidFill>
                  <a:srgbClr val="3333FF"/>
                </a:solidFill>
              </a:rPr>
              <a:t>една</a:t>
            </a:r>
            <a:r>
              <a:rPr lang="ru-RU" sz="2000" dirty="0">
                <a:solidFill>
                  <a:srgbClr val="3333FF"/>
                </a:solidFill>
              </a:rPr>
              <a:t> от </a:t>
            </a:r>
            <a:r>
              <a:rPr lang="ru-RU" sz="2000" dirty="0" err="1">
                <a:solidFill>
                  <a:srgbClr val="3333FF"/>
                </a:solidFill>
              </a:rPr>
              <a:t>първите</a:t>
            </a:r>
            <a:r>
              <a:rPr lang="ru-RU" sz="2000" dirty="0">
                <a:solidFill>
                  <a:srgbClr val="3333FF"/>
                </a:solidFill>
              </a:rPr>
              <a:t>, </a:t>
            </a:r>
            <a:r>
              <a:rPr lang="ru-RU" sz="2000" dirty="0" err="1">
                <a:solidFill>
                  <a:srgbClr val="3333FF"/>
                </a:solidFill>
              </a:rPr>
              <a:t>направени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изцяло</a:t>
            </a:r>
            <a:r>
              <a:rPr lang="ru-RU" sz="2000" dirty="0">
                <a:solidFill>
                  <a:srgbClr val="3333FF"/>
                </a:solidFill>
              </a:rPr>
              <a:t> от мрамор. </a:t>
            </a:r>
            <a:r>
              <a:rPr lang="ru-RU" sz="2000" dirty="0" err="1">
                <a:solidFill>
                  <a:srgbClr val="3333FF"/>
                </a:solidFill>
              </a:rPr>
              <a:t>Храмът</a:t>
            </a:r>
            <a:r>
              <a:rPr lang="ru-RU" sz="2000" dirty="0">
                <a:solidFill>
                  <a:srgbClr val="3333FF"/>
                </a:solidFill>
              </a:rPr>
              <a:t> е </a:t>
            </a:r>
            <a:r>
              <a:rPr lang="ru-RU" sz="2000" dirty="0" err="1">
                <a:solidFill>
                  <a:srgbClr val="3333FF"/>
                </a:solidFill>
              </a:rPr>
              <a:t>издигнат</a:t>
            </a:r>
            <a:r>
              <a:rPr lang="ru-RU" sz="2000" dirty="0">
                <a:solidFill>
                  <a:srgbClr val="3333FF"/>
                </a:solidFill>
              </a:rPr>
              <a:t> от </a:t>
            </a:r>
            <a:r>
              <a:rPr lang="ru-RU" sz="2000" dirty="0" err="1">
                <a:solidFill>
                  <a:srgbClr val="3333FF"/>
                </a:solidFill>
              </a:rPr>
              <a:t>бял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пароски</a:t>
            </a:r>
            <a:r>
              <a:rPr lang="ru-RU" sz="2000" dirty="0">
                <a:solidFill>
                  <a:srgbClr val="3333FF"/>
                </a:solidFill>
              </a:rPr>
              <a:t> мрамор. </a:t>
            </a:r>
            <a:r>
              <a:rPr lang="ru-RU" sz="2000" dirty="0" err="1">
                <a:solidFill>
                  <a:srgbClr val="3333FF"/>
                </a:solidFill>
              </a:rPr>
              <a:t>Изправял</a:t>
            </a:r>
            <a:r>
              <a:rPr lang="ru-RU" sz="2000" dirty="0">
                <a:solidFill>
                  <a:srgbClr val="3333FF"/>
                </a:solidFill>
              </a:rPr>
              <a:t> се е сред огромно </a:t>
            </a:r>
            <a:r>
              <a:rPr lang="ru-RU" sz="2000" dirty="0" err="1">
                <a:solidFill>
                  <a:srgbClr val="3333FF"/>
                </a:solidFill>
              </a:rPr>
              <a:t>храмово</a:t>
            </a:r>
            <a:r>
              <a:rPr lang="ru-RU" sz="2000" dirty="0">
                <a:solidFill>
                  <a:srgbClr val="3333FF"/>
                </a:solidFill>
              </a:rPr>
              <a:t> пространство </a:t>
            </a:r>
            <a:r>
              <a:rPr lang="ru-RU" sz="2000" dirty="0" err="1">
                <a:solidFill>
                  <a:srgbClr val="3333FF"/>
                </a:solidFill>
              </a:rPr>
              <a:t>върху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издигната</a:t>
            </a:r>
            <a:r>
              <a:rPr lang="ru-RU" sz="2000" dirty="0">
                <a:solidFill>
                  <a:srgbClr val="3333FF"/>
                </a:solidFill>
              </a:rPr>
              <a:t> платформа. Плиний </a:t>
            </a:r>
            <a:r>
              <a:rPr lang="ru-RU" sz="2000" dirty="0" err="1">
                <a:solidFill>
                  <a:srgbClr val="3333FF"/>
                </a:solidFill>
              </a:rPr>
              <a:t>отбелязва</a:t>
            </a:r>
            <a:r>
              <a:rPr lang="ru-RU" sz="2000" dirty="0">
                <a:solidFill>
                  <a:srgbClr val="3333FF"/>
                </a:solidFill>
              </a:rPr>
              <a:t>, че </a:t>
            </a:r>
            <a:r>
              <a:rPr lang="ru-RU" sz="2000" dirty="0" err="1">
                <a:solidFill>
                  <a:srgbClr val="3333FF"/>
                </a:solidFill>
              </a:rPr>
              <a:t>дължината</a:t>
            </a:r>
            <a:r>
              <a:rPr lang="ru-RU" sz="2000" dirty="0">
                <a:solidFill>
                  <a:srgbClr val="3333FF"/>
                </a:solidFill>
              </a:rPr>
              <a:t> на храма е 425 </a:t>
            </a:r>
            <a:r>
              <a:rPr lang="ru-RU" sz="2000" dirty="0" err="1">
                <a:solidFill>
                  <a:srgbClr val="3333FF"/>
                </a:solidFill>
              </a:rPr>
              <a:t>стъпки</a:t>
            </a:r>
            <a:r>
              <a:rPr lang="ru-RU" sz="2000" dirty="0">
                <a:solidFill>
                  <a:srgbClr val="3333FF"/>
                </a:solidFill>
              </a:rPr>
              <a:t>, а </a:t>
            </a:r>
            <a:r>
              <a:rPr lang="ru-RU" sz="2000" dirty="0" err="1">
                <a:solidFill>
                  <a:srgbClr val="3333FF"/>
                </a:solidFill>
              </a:rPr>
              <a:t>ширината</a:t>
            </a:r>
            <a:r>
              <a:rPr lang="ru-RU" sz="2000" dirty="0">
                <a:solidFill>
                  <a:srgbClr val="3333FF"/>
                </a:solidFill>
              </a:rPr>
              <a:t> – 225 (около 148 на 79 метра). </a:t>
            </a:r>
            <a:r>
              <a:rPr lang="ru-RU" sz="2000" dirty="0" err="1">
                <a:solidFill>
                  <a:srgbClr val="3333FF"/>
                </a:solidFill>
              </a:rPr>
              <a:t>Имал</a:t>
            </a:r>
            <a:r>
              <a:rPr lang="ru-RU" sz="2000" dirty="0">
                <a:solidFill>
                  <a:srgbClr val="3333FF"/>
                </a:solidFill>
              </a:rPr>
              <a:t> е 127 колони в </a:t>
            </a:r>
            <a:r>
              <a:rPr lang="ru-RU" sz="2000" dirty="0" err="1">
                <a:solidFill>
                  <a:srgbClr val="3333FF"/>
                </a:solidFill>
              </a:rPr>
              <a:t>йонийски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стил</a:t>
            </a:r>
            <a:r>
              <a:rPr lang="ru-RU" sz="2000" dirty="0">
                <a:solidFill>
                  <a:srgbClr val="3333FF"/>
                </a:solidFill>
              </a:rPr>
              <a:t>, </a:t>
            </a:r>
            <a:r>
              <a:rPr lang="ru-RU" sz="2000" dirty="0" err="1">
                <a:solidFill>
                  <a:srgbClr val="3333FF"/>
                </a:solidFill>
              </a:rPr>
              <a:t>високи</a:t>
            </a:r>
            <a:r>
              <a:rPr lang="ru-RU" sz="2000" dirty="0">
                <a:solidFill>
                  <a:srgbClr val="3333FF"/>
                </a:solidFill>
              </a:rPr>
              <a:t> по 20 метра. За сравнение </a:t>
            </a:r>
            <a:r>
              <a:rPr lang="ru-RU" sz="2000" dirty="0" err="1">
                <a:solidFill>
                  <a:srgbClr val="3333FF"/>
                </a:solidFill>
              </a:rPr>
              <a:t>може</a:t>
            </a:r>
            <a:r>
              <a:rPr lang="ru-RU" sz="2000" dirty="0">
                <a:solidFill>
                  <a:srgbClr val="3333FF"/>
                </a:solidFill>
              </a:rPr>
              <a:t> да се </a:t>
            </a:r>
            <a:r>
              <a:rPr lang="ru-RU" sz="2000" dirty="0" err="1">
                <a:solidFill>
                  <a:srgbClr val="3333FF"/>
                </a:solidFill>
              </a:rPr>
              <a:t>каже</a:t>
            </a:r>
            <a:r>
              <a:rPr lang="ru-RU" sz="2000" dirty="0">
                <a:solidFill>
                  <a:srgbClr val="3333FF"/>
                </a:solidFill>
              </a:rPr>
              <a:t>, че </a:t>
            </a:r>
            <a:r>
              <a:rPr lang="ru-RU" sz="2000" dirty="0" err="1">
                <a:solidFill>
                  <a:srgbClr val="3333FF"/>
                </a:solidFill>
              </a:rPr>
              <a:t>Партенонът</a:t>
            </a:r>
            <a:r>
              <a:rPr lang="ru-RU" sz="2000" dirty="0">
                <a:solidFill>
                  <a:srgbClr val="3333FF"/>
                </a:solidFill>
              </a:rPr>
              <a:t> е бил само 230 на 100 </a:t>
            </a:r>
            <a:r>
              <a:rPr lang="ru-RU" sz="2000" dirty="0" err="1">
                <a:solidFill>
                  <a:srgbClr val="3333FF"/>
                </a:solidFill>
              </a:rPr>
              <a:t>стъпки</a:t>
            </a:r>
            <a:r>
              <a:rPr lang="ru-RU" sz="2000" dirty="0">
                <a:solidFill>
                  <a:srgbClr val="3333FF"/>
                </a:solidFill>
              </a:rPr>
              <a:t> и е </a:t>
            </a:r>
            <a:r>
              <a:rPr lang="ru-RU" sz="2000" dirty="0" err="1">
                <a:solidFill>
                  <a:srgbClr val="3333FF"/>
                </a:solidFill>
              </a:rPr>
              <a:t>имал</a:t>
            </a:r>
            <a:r>
              <a:rPr lang="ru-RU" sz="2000" dirty="0">
                <a:solidFill>
                  <a:srgbClr val="3333FF"/>
                </a:solidFill>
              </a:rPr>
              <a:t> 58 колони.</a:t>
            </a:r>
          </a:p>
          <a:p>
            <a:endParaRPr lang="ru-RU" sz="2000" dirty="0">
              <a:solidFill>
                <a:srgbClr val="3333FF"/>
              </a:solidFill>
            </a:endParaRPr>
          </a:p>
          <a:p>
            <a:r>
              <a:rPr lang="ru-RU" sz="2000" dirty="0" err="1">
                <a:solidFill>
                  <a:srgbClr val="3333FF"/>
                </a:solidFill>
              </a:rPr>
              <a:t>Според</a:t>
            </a:r>
            <a:r>
              <a:rPr lang="ru-RU" sz="2000" dirty="0">
                <a:solidFill>
                  <a:srgbClr val="3333FF"/>
                </a:solidFill>
              </a:rPr>
              <a:t> Плиний Стари </a:t>
            </a:r>
            <a:r>
              <a:rPr lang="ru-RU" sz="2000" dirty="0" err="1">
                <a:solidFill>
                  <a:srgbClr val="3333FF"/>
                </a:solidFill>
              </a:rPr>
              <a:t>построяването</a:t>
            </a:r>
            <a:r>
              <a:rPr lang="ru-RU" sz="2000" dirty="0">
                <a:solidFill>
                  <a:srgbClr val="3333FF"/>
                </a:solidFill>
              </a:rPr>
              <a:t> е </a:t>
            </a:r>
            <a:r>
              <a:rPr lang="ru-RU" sz="2000" dirty="0" err="1">
                <a:solidFill>
                  <a:srgbClr val="3333FF"/>
                </a:solidFill>
              </a:rPr>
              <a:t>отнело</a:t>
            </a:r>
            <a:r>
              <a:rPr lang="ru-RU" sz="2000" dirty="0">
                <a:solidFill>
                  <a:srgbClr val="3333FF"/>
                </a:solidFill>
              </a:rPr>
              <a:t> 120 </a:t>
            </a:r>
            <a:r>
              <a:rPr lang="ru-RU" sz="2000" dirty="0" err="1">
                <a:solidFill>
                  <a:srgbClr val="3333FF"/>
                </a:solidFill>
              </a:rPr>
              <a:t>години</a:t>
            </a:r>
            <a:r>
              <a:rPr lang="ru-RU" sz="2000" dirty="0">
                <a:solidFill>
                  <a:srgbClr val="3333FF"/>
                </a:solidFill>
              </a:rPr>
              <a:t>, </a:t>
            </a:r>
            <a:r>
              <a:rPr lang="ru-RU" sz="2000" dirty="0" err="1">
                <a:solidFill>
                  <a:srgbClr val="3333FF"/>
                </a:solidFill>
              </a:rPr>
              <a:t>въпреки</a:t>
            </a:r>
            <a:r>
              <a:rPr lang="ru-RU" sz="2000" dirty="0">
                <a:solidFill>
                  <a:srgbClr val="3333FF"/>
                </a:solidFill>
              </a:rPr>
              <a:t> че </a:t>
            </a:r>
            <a:r>
              <a:rPr lang="ru-RU" sz="2000" dirty="0" err="1">
                <a:solidFill>
                  <a:srgbClr val="3333FF"/>
                </a:solidFill>
              </a:rPr>
              <a:t>експертите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считат</a:t>
            </a:r>
            <a:r>
              <a:rPr lang="ru-RU" sz="2000" dirty="0">
                <a:solidFill>
                  <a:srgbClr val="3333FF"/>
                </a:solidFill>
              </a:rPr>
              <a:t>, че </a:t>
            </a:r>
            <a:r>
              <a:rPr lang="ru-RU" sz="2000" dirty="0" err="1">
                <a:solidFill>
                  <a:srgbClr val="3333FF"/>
                </a:solidFill>
              </a:rPr>
              <a:t>може</a:t>
            </a:r>
            <a:r>
              <a:rPr lang="ru-RU" sz="2000" dirty="0">
                <a:solidFill>
                  <a:srgbClr val="3333FF"/>
                </a:solidFill>
              </a:rPr>
              <a:t> би </a:t>
            </a:r>
            <a:r>
              <a:rPr lang="ru-RU" sz="2000" dirty="0" err="1">
                <a:solidFill>
                  <a:srgbClr val="3333FF"/>
                </a:solidFill>
              </a:rPr>
              <a:t>необходимото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време</a:t>
            </a:r>
            <a:r>
              <a:rPr lang="ru-RU" sz="2000" dirty="0">
                <a:solidFill>
                  <a:srgbClr val="3333FF"/>
                </a:solidFill>
              </a:rPr>
              <a:t> е било 2 </a:t>
            </a:r>
            <a:r>
              <a:rPr lang="ru-RU" sz="2000" dirty="0" err="1">
                <a:solidFill>
                  <a:srgbClr val="3333FF"/>
                </a:solidFill>
              </a:rPr>
              <a:t>пъти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по-малко</a:t>
            </a:r>
            <a:r>
              <a:rPr lang="ru-RU" sz="2000" dirty="0">
                <a:solidFill>
                  <a:srgbClr val="3333FF"/>
                </a:solidFill>
              </a:rPr>
              <a:t>. Знаем само, че </a:t>
            </a:r>
            <a:r>
              <a:rPr lang="ru-RU" sz="2000" dirty="0" err="1">
                <a:solidFill>
                  <a:srgbClr val="3333FF"/>
                </a:solidFill>
              </a:rPr>
              <a:t>когато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Александър</a:t>
            </a:r>
            <a:r>
              <a:rPr lang="ru-RU" sz="2000" dirty="0">
                <a:solidFill>
                  <a:srgbClr val="3333FF"/>
                </a:solidFill>
              </a:rPr>
              <a:t> Велики е </a:t>
            </a:r>
            <a:r>
              <a:rPr lang="ru-RU" sz="2000" dirty="0" err="1">
                <a:solidFill>
                  <a:srgbClr val="3333FF"/>
                </a:solidFill>
              </a:rPr>
              <a:t>дошъл</a:t>
            </a:r>
            <a:r>
              <a:rPr lang="ru-RU" sz="2000" dirty="0">
                <a:solidFill>
                  <a:srgbClr val="3333FF"/>
                </a:solidFill>
              </a:rPr>
              <a:t> в </a:t>
            </a:r>
            <a:r>
              <a:rPr lang="ru-RU" sz="2000" dirty="0" err="1">
                <a:solidFill>
                  <a:srgbClr val="3333FF"/>
                </a:solidFill>
              </a:rPr>
              <a:t>Ефес</a:t>
            </a:r>
            <a:r>
              <a:rPr lang="ru-RU" sz="2000" dirty="0">
                <a:solidFill>
                  <a:srgbClr val="3333FF"/>
                </a:solidFill>
              </a:rPr>
              <a:t> </a:t>
            </a:r>
            <a:r>
              <a:rPr lang="ru-RU" sz="2000" dirty="0" err="1">
                <a:solidFill>
                  <a:srgbClr val="3333FF"/>
                </a:solidFill>
              </a:rPr>
              <a:t>през</a:t>
            </a:r>
            <a:r>
              <a:rPr lang="ru-RU" sz="2000" dirty="0">
                <a:solidFill>
                  <a:srgbClr val="3333FF"/>
                </a:solidFill>
              </a:rPr>
              <a:t> 333 </a:t>
            </a:r>
            <a:r>
              <a:rPr lang="ru-RU" sz="2000" dirty="0" err="1">
                <a:solidFill>
                  <a:srgbClr val="3333FF"/>
                </a:solidFill>
              </a:rPr>
              <a:t>пр.н.е</a:t>
            </a:r>
            <a:r>
              <a:rPr lang="ru-RU" sz="2000" dirty="0">
                <a:solidFill>
                  <a:srgbClr val="3333FF"/>
                </a:solidFill>
              </a:rPr>
              <a:t>. </a:t>
            </a:r>
            <a:r>
              <a:rPr lang="ru-RU" sz="2000" dirty="0" err="1">
                <a:solidFill>
                  <a:srgbClr val="3333FF"/>
                </a:solidFill>
              </a:rPr>
              <a:t>храмът</a:t>
            </a:r>
            <a:r>
              <a:rPr lang="ru-RU" sz="2000" dirty="0">
                <a:solidFill>
                  <a:srgbClr val="3333FF"/>
                </a:solidFill>
              </a:rPr>
              <a:t> все </a:t>
            </a:r>
            <a:r>
              <a:rPr lang="ru-RU" sz="2000" dirty="0" err="1">
                <a:solidFill>
                  <a:srgbClr val="3333FF"/>
                </a:solidFill>
              </a:rPr>
              <a:t>още</a:t>
            </a:r>
            <a:r>
              <a:rPr lang="ru-RU" sz="2000" dirty="0">
                <a:solidFill>
                  <a:srgbClr val="3333FF"/>
                </a:solidFill>
              </a:rPr>
              <a:t> се е </a:t>
            </a:r>
            <a:r>
              <a:rPr lang="ru-RU" sz="2000" dirty="0" err="1">
                <a:solidFill>
                  <a:srgbClr val="3333FF"/>
                </a:solidFill>
              </a:rPr>
              <a:t>строял</a:t>
            </a:r>
            <a:r>
              <a:rPr lang="ru-RU" sz="2000" dirty="0">
                <a:solidFill>
                  <a:srgbClr val="3333FF"/>
                </a:solidFill>
              </a:rPr>
              <a:t>.</a:t>
            </a:r>
            <a:endParaRPr lang="bg-BG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C9C688F-C116-4D7B-9E4A-2207D3F1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827" y="160532"/>
            <a:ext cx="8685628" cy="1041010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chemeClr val="accent1">
                    <a:lumMod val="75000"/>
                  </a:schemeClr>
                </a:solidFill>
              </a:rPr>
              <a:t>Разкопки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4D4D1EA-0BEA-456A-AD5F-5E77A97B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861452" cy="594360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През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1863 г.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Британският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музей (1863 – 1869)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изпраща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Джон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Търтъл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Ууд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Ефес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намери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храма.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Междувременно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ландшафтът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силно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променен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поради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запълването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терена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с наноси.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Районът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пълен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с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бандити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 Било трудно да се намерят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работници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, а 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бюджетът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бил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малък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 Той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нямал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-малка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представа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къде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би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могъл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да се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намира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точно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храмът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го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търсил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6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години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 Всяка година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Британският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музей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го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заплашвал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, че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ще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спре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финансирането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ако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намери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нещо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заслужаващо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внимание и всяка година той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ги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убеждавал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го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оставят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още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един сезон.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Накрая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през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1869 г.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дъното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кална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яма,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Ууд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намерил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основите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великия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храм.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Започнал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разкопки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, при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които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изкопани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132 000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кубични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ярда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пръст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Останките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няколко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скулптурни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фрагмента били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пренесени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Британския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музей,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където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могат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бъдат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видени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днес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Днес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мястото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храма 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кално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поле.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Самотна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колона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стои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напомня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посетителите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, че се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намират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мястото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едно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от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най-големите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чудеса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древния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свят.</a:t>
            </a:r>
            <a:endParaRPr lang="bg-BG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0FBE8ED-0390-41AD-B217-75C68550E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337625"/>
            <a:ext cx="8539090" cy="5852160"/>
          </a:xfrm>
          <a:prstGeom prst="rect">
            <a:avLst/>
          </a:prstGeom>
        </p:spPr>
      </p:pic>
      <p:sp>
        <p:nvSpPr>
          <p:cNvPr id="3" name="Усмихнато лице 2">
            <a:hlinkClick r:id="rId3" action="ppaction://hlinkpres?slideindex=1&amp;slidetitle="/>
          </p:cNvPr>
          <p:cNvSpPr/>
          <p:nvPr/>
        </p:nvSpPr>
        <p:spPr>
          <a:xfrm>
            <a:off x="9462335" y="3388396"/>
            <a:ext cx="1219520" cy="12113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35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8D67D1C-9881-42D8-B96E-38F613FE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609" y="0"/>
            <a:ext cx="8404274" cy="928467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rgbClr val="FFCC00"/>
                </a:solidFill>
              </a:rPr>
              <a:t>Мавзолеят в </a:t>
            </a:r>
            <a:r>
              <a:rPr lang="bg-BG" sz="5400" dirty="0" err="1">
                <a:solidFill>
                  <a:srgbClr val="FFCC00"/>
                </a:solidFill>
              </a:rPr>
              <a:t>Халикарнас</a:t>
            </a:r>
            <a:endParaRPr lang="bg-BG" sz="5400" dirty="0">
              <a:solidFill>
                <a:srgbClr val="FFCC00"/>
              </a:solidFill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E3999BC-1FC6-42AD-9C6C-0D94003D0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9483"/>
            <a:ext cx="9777046" cy="5718517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FA0629"/>
                </a:solidFill>
              </a:rPr>
              <a:t>Мавзолеят</a:t>
            </a:r>
            <a:r>
              <a:rPr lang="ru-RU" sz="2400" dirty="0">
                <a:solidFill>
                  <a:srgbClr val="FA0629"/>
                </a:solidFill>
              </a:rPr>
              <a:t> в </a:t>
            </a:r>
            <a:r>
              <a:rPr lang="ru-RU" sz="2400" dirty="0" err="1">
                <a:solidFill>
                  <a:srgbClr val="FA0629"/>
                </a:solidFill>
              </a:rPr>
              <a:t>Халикарнас</a:t>
            </a:r>
            <a:r>
              <a:rPr lang="ru-RU" sz="2400" dirty="0">
                <a:solidFill>
                  <a:srgbClr val="FA0629"/>
                </a:solidFill>
              </a:rPr>
              <a:t> е огромна гробница на </a:t>
            </a:r>
            <a:r>
              <a:rPr lang="ru-RU" sz="2400" dirty="0" err="1">
                <a:solidFill>
                  <a:srgbClr val="FA0629"/>
                </a:solidFill>
              </a:rPr>
              <a:t>цар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Мавзол</a:t>
            </a:r>
            <a:r>
              <a:rPr lang="ru-RU" sz="2400" dirty="0">
                <a:solidFill>
                  <a:srgbClr val="FA0629"/>
                </a:solidFill>
              </a:rPr>
              <a:t>, </a:t>
            </a:r>
            <a:r>
              <a:rPr lang="ru-RU" sz="2400" dirty="0" err="1">
                <a:solidFill>
                  <a:srgbClr val="FA0629"/>
                </a:solidFill>
              </a:rPr>
              <a:t>издигната</a:t>
            </a:r>
            <a:r>
              <a:rPr lang="ru-RU" sz="2400" dirty="0">
                <a:solidFill>
                  <a:srgbClr val="FA0629"/>
                </a:solidFill>
              </a:rPr>
              <a:t> от </a:t>
            </a:r>
            <a:r>
              <a:rPr lang="ru-RU" sz="2400" dirty="0" err="1">
                <a:solidFill>
                  <a:srgbClr val="FA0629"/>
                </a:solidFill>
              </a:rPr>
              <a:t>съпругата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му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Артемизия</a:t>
            </a:r>
            <a:r>
              <a:rPr lang="ru-RU" sz="2400" dirty="0">
                <a:solidFill>
                  <a:srgbClr val="FA0629"/>
                </a:solidFill>
              </a:rPr>
              <a:t>. </a:t>
            </a:r>
            <a:r>
              <a:rPr lang="ru-RU" sz="2400" dirty="0" err="1">
                <a:solidFill>
                  <a:srgbClr val="FA0629"/>
                </a:solidFill>
              </a:rPr>
              <a:t>Думата</a:t>
            </a:r>
            <a:r>
              <a:rPr lang="ru-RU" sz="2400" dirty="0">
                <a:solidFill>
                  <a:srgbClr val="FA0629"/>
                </a:solidFill>
              </a:rPr>
              <a:t> „мавзолей“ </a:t>
            </a:r>
            <a:r>
              <a:rPr lang="ru-RU" sz="2400" dirty="0" err="1">
                <a:solidFill>
                  <a:srgbClr val="FA0629"/>
                </a:solidFill>
              </a:rPr>
              <a:t>произлиза</a:t>
            </a:r>
            <a:r>
              <a:rPr lang="ru-RU" sz="2400" dirty="0">
                <a:solidFill>
                  <a:srgbClr val="FA0629"/>
                </a:solidFill>
              </a:rPr>
              <a:t> от </a:t>
            </a:r>
            <a:r>
              <a:rPr lang="ru-RU" sz="2400" dirty="0" err="1">
                <a:solidFill>
                  <a:srgbClr val="FA0629"/>
                </a:solidFill>
              </a:rPr>
              <a:t>името</a:t>
            </a:r>
            <a:r>
              <a:rPr lang="ru-RU" sz="2400" dirty="0">
                <a:solidFill>
                  <a:srgbClr val="FA0629"/>
                </a:solidFill>
              </a:rPr>
              <a:t> на </a:t>
            </a:r>
            <a:r>
              <a:rPr lang="ru-RU" sz="2400" dirty="0" err="1">
                <a:solidFill>
                  <a:srgbClr val="FA0629"/>
                </a:solidFill>
              </a:rPr>
              <a:t>цар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Мавзол</a:t>
            </a:r>
            <a:r>
              <a:rPr lang="ru-RU" sz="2400" dirty="0">
                <a:solidFill>
                  <a:srgbClr val="FA0629"/>
                </a:solidFill>
              </a:rPr>
              <a:t> и </a:t>
            </a:r>
            <a:r>
              <a:rPr lang="ru-RU" sz="2400" dirty="0" err="1">
                <a:solidFill>
                  <a:srgbClr val="FA0629"/>
                </a:solidFill>
              </a:rPr>
              <a:t>днес</a:t>
            </a:r>
            <a:r>
              <a:rPr lang="ru-RU" sz="2400" dirty="0">
                <a:solidFill>
                  <a:srgbClr val="FA0629"/>
                </a:solidFill>
              </a:rPr>
              <a:t> се </a:t>
            </a:r>
            <a:r>
              <a:rPr lang="ru-RU" sz="2400" dirty="0" err="1">
                <a:solidFill>
                  <a:srgbClr val="FA0629"/>
                </a:solidFill>
              </a:rPr>
              <a:t>използва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като</a:t>
            </a:r>
            <a:r>
              <a:rPr lang="ru-RU" sz="2400" dirty="0">
                <a:solidFill>
                  <a:srgbClr val="FA0629"/>
                </a:solidFill>
              </a:rPr>
              <a:t> определение за </a:t>
            </a:r>
            <a:r>
              <a:rPr lang="ru-RU" sz="2400" dirty="0" err="1">
                <a:solidFill>
                  <a:srgbClr val="FA0629"/>
                </a:solidFill>
              </a:rPr>
              <a:t>голяма</a:t>
            </a:r>
            <a:r>
              <a:rPr lang="ru-RU" sz="2400" dirty="0">
                <a:solidFill>
                  <a:srgbClr val="FA0629"/>
                </a:solidFill>
              </a:rPr>
              <a:t> гробница, до </a:t>
            </a:r>
            <a:r>
              <a:rPr lang="ru-RU" sz="2400" dirty="0" err="1">
                <a:solidFill>
                  <a:srgbClr val="FA0629"/>
                </a:solidFill>
              </a:rPr>
              <a:t>която</a:t>
            </a:r>
            <a:r>
              <a:rPr lang="ru-RU" sz="2400" dirty="0">
                <a:solidFill>
                  <a:srgbClr val="FA0629"/>
                </a:solidFill>
              </a:rPr>
              <a:t> живите </a:t>
            </a:r>
            <a:r>
              <a:rPr lang="ru-RU" sz="2400" dirty="0" err="1">
                <a:solidFill>
                  <a:srgbClr val="FA0629"/>
                </a:solidFill>
              </a:rPr>
              <a:t>имат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достъп</a:t>
            </a:r>
            <a:r>
              <a:rPr lang="ru-RU" sz="2400" dirty="0">
                <a:solidFill>
                  <a:srgbClr val="FA0629"/>
                </a:solidFill>
              </a:rPr>
              <a:t>.</a:t>
            </a:r>
          </a:p>
          <a:p>
            <a:endParaRPr lang="ru-RU" sz="2400" dirty="0">
              <a:solidFill>
                <a:srgbClr val="FA0629"/>
              </a:solidFill>
            </a:endParaRPr>
          </a:p>
          <a:p>
            <a:r>
              <a:rPr lang="ru-RU" sz="2400" dirty="0">
                <a:solidFill>
                  <a:srgbClr val="FA0629"/>
                </a:solidFill>
              </a:rPr>
              <a:t>Построен е </a:t>
            </a:r>
            <a:r>
              <a:rPr lang="ru-RU" sz="2400" dirty="0" err="1">
                <a:solidFill>
                  <a:srgbClr val="FA0629"/>
                </a:solidFill>
              </a:rPr>
              <a:t>през</a:t>
            </a:r>
            <a:r>
              <a:rPr lang="ru-RU" sz="2400" dirty="0">
                <a:solidFill>
                  <a:srgbClr val="FA0629"/>
                </a:solidFill>
              </a:rPr>
              <a:t> 353 </a:t>
            </a:r>
            <a:r>
              <a:rPr lang="ru-RU" sz="2400" dirty="0" err="1">
                <a:solidFill>
                  <a:srgbClr val="FA0629"/>
                </a:solidFill>
              </a:rPr>
              <a:t>г.пр.н.е</a:t>
            </a:r>
            <a:r>
              <a:rPr lang="ru-RU" sz="2400" dirty="0">
                <a:solidFill>
                  <a:srgbClr val="FA0629"/>
                </a:solidFill>
              </a:rPr>
              <a:t>. </a:t>
            </a:r>
            <a:r>
              <a:rPr lang="ru-RU" sz="2400" dirty="0" err="1">
                <a:solidFill>
                  <a:srgbClr val="FA0629"/>
                </a:solidFill>
              </a:rPr>
              <a:t>Мавзолеят</a:t>
            </a:r>
            <a:r>
              <a:rPr lang="ru-RU" sz="2400" dirty="0">
                <a:solidFill>
                  <a:srgbClr val="FA0629"/>
                </a:solidFill>
              </a:rPr>
              <a:t> е </a:t>
            </a:r>
            <a:r>
              <a:rPr lang="ru-RU" sz="2400" dirty="0" err="1">
                <a:solidFill>
                  <a:srgbClr val="FA0629"/>
                </a:solidFill>
              </a:rPr>
              <a:t>едно</a:t>
            </a:r>
            <a:r>
              <a:rPr lang="ru-RU" sz="2400" dirty="0">
                <a:solidFill>
                  <a:srgbClr val="FA0629"/>
                </a:solidFill>
              </a:rPr>
              <a:t> от старите </a:t>
            </a:r>
            <a:r>
              <a:rPr lang="ru-RU" sz="2400" dirty="0" err="1">
                <a:solidFill>
                  <a:srgbClr val="FA0629"/>
                </a:solidFill>
              </a:rPr>
              <a:t>седем</a:t>
            </a:r>
            <a:r>
              <a:rPr lang="ru-RU" sz="2400" dirty="0">
                <a:solidFill>
                  <a:srgbClr val="FA0629"/>
                </a:solidFill>
              </a:rPr>
              <a:t> чудеса на света. </a:t>
            </a:r>
            <a:r>
              <a:rPr lang="ru-RU" sz="2400" dirty="0" err="1">
                <a:solidFill>
                  <a:srgbClr val="FA0629"/>
                </a:solidFill>
              </a:rPr>
              <a:t>Представлява</a:t>
            </a:r>
            <a:r>
              <a:rPr lang="ru-RU" sz="2400" dirty="0">
                <a:solidFill>
                  <a:srgbClr val="FA0629"/>
                </a:solidFill>
              </a:rPr>
              <a:t> солиден храм, </a:t>
            </a:r>
            <a:r>
              <a:rPr lang="ru-RU" sz="2400" dirty="0" err="1">
                <a:solidFill>
                  <a:srgbClr val="FA0629"/>
                </a:solidFill>
              </a:rPr>
              <a:t>заобиколен</a:t>
            </a:r>
            <a:r>
              <a:rPr lang="ru-RU" sz="2400" dirty="0">
                <a:solidFill>
                  <a:srgbClr val="FA0629"/>
                </a:solidFill>
              </a:rPr>
              <a:t> от 36 колони в </a:t>
            </a:r>
            <a:r>
              <a:rPr lang="ru-RU" sz="2400" dirty="0" err="1">
                <a:solidFill>
                  <a:srgbClr val="FA0629"/>
                </a:solidFill>
              </a:rPr>
              <a:t>йонийски</a:t>
            </a:r>
            <a:r>
              <a:rPr lang="ru-RU" sz="2400" dirty="0">
                <a:solidFill>
                  <a:srgbClr val="FA0629"/>
                </a:solidFill>
              </a:rPr>
              <a:t> стил. </a:t>
            </a:r>
            <a:r>
              <a:rPr lang="ru-RU" sz="2400" dirty="0" err="1">
                <a:solidFill>
                  <a:srgbClr val="FA0629"/>
                </a:solidFill>
              </a:rPr>
              <a:t>Халикарнас</a:t>
            </a:r>
            <a:r>
              <a:rPr lang="ru-RU" sz="2400" dirty="0">
                <a:solidFill>
                  <a:srgbClr val="FA0629"/>
                </a:solidFill>
              </a:rPr>
              <a:t> се е </a:t>
            </a:r>
            <a:r>
              <a:rPr lang="ru-RU" sz="2400" dirty="0" err="1">
                <a:solidFill>
                  <a:srgbClr val="FA0629"/>
                </a:solidFill>
              </a:rPr>
              <a:t>намирал</a:t>
            </a:r>
            <a:r>
              <a:rPr lang="ru-RU" sz="2400" dirty="0">
                <a:solidFill>
                  <a:srgbClr val="FA0629"/>
                </a:solidFill>
              </a:rPr>
              <a:t> на </a:t>
            </a:r>
            <a:r>
              <a:rPr lang="ru-RU" sz="2400" dirty="0" err="1">
                <a:solidFill>
                  <a:srgbClr val="FA0629"/>
                </a:solidFill>
              </a:rPr>
              <a:t>територията</a:t>
            </a:r>
            <a:r>
              <a:rPr lang="ru-RU" sz="2400" dirty="0">
                <a:solidFill>
                  <a:srgbClr val="FA0629"/>
                </a:solidFill>
              </a:rPr>
              <a:t> на </a:t>
            </a:r>
            <a:r>
              <a:rPr lang="ru-RU" sz="2400" dirty="0" err="1">
                <a:solidFill>
                  <a:srgbClr val="FA0629"/>
                </a:solidFill>
              </a:rPr>
              <a:t>днешен</a:t>
            </a:r>
            <a:r>
              <a:rPr lang="ru-RU" sz="2400" dirty="0">
                <a:solidFill>
                  <a:srgbClr val="FA0629"/>
                </a:solidFill>
              </a:rPr>
              <a:t> Бодрум, (Турция). </a:t>
            </a:r>
            <a:r>
              <a:rPr lang="ru-RU" sz="2400" dirty="0" err="1">
                <a:solidFill>
                  <a:srgbClr val="FA0629"/>
                </a:solidFill>
              </a:rPr>
              <a:t>Мавзолеят</a:t>
            </a:r>
            <a:r>
              <a:rPr lang="ru-RU" sz="2400" dirty="0">
                <a:solidFill>
                  <a:srgbClr val="FA0629"/>
                </a:solidFill>
              </a:rPr>
              <a:t> е бил висок 45 метра (135 </a:t>
            </a:r>
            <a:r>
              <a:rPr lang="ru-RU" sz="2400" dirty="0" err="1">
                <a:solidFill>
                  <a:srgbClr val="FA0629"/>
                </a:solidFill>
              </a:rPr>
              <a:t>стъпки</a:t>
            </a:r>
            <a:r>
              <a:rPr lang="ru-RU" sz="2400" dirty="0">
                <a:solidFill>
                  <a:srgbClr val="FA0629"/>
                </a:solidFill>
              </a:rPr>
              <a:t>). Бил е богато </a:t>
            </a:r>
            <a:r>
              <a:rPr lang="ru-RU" sz="2400" dirty="0" err="1">
                <a:solidFill>
                  <a:srgbClr val="FA0629"/>
                </a:solidFill>
              </a:rPr>
              <a:t>украсен</a:t>
            </a:r>
            <a:r>
              <a:rPr lang="ru-RU" sz="2400" dirty="0">
                <a:solidFill>
                  <a:srgbClr val="FA0629"/>
                </a:solidFill>
              </a:rPr>
              <a:t> с </a:t>
            </a:r>
            <a:r>
              <a:rPr lang="ru-RU" sz="2400" dirty="0" err="1">
                <a:solidFill>
                  <a:srgbClr val="FA0629"/>
                </a:solidFill>
              </a:rPr>
              <a:t>релефи</a:t>
            </a:r>
            <a:r>
              <a:rPr lang="ru-RU" sz="2400" dirty="0">
                <a:solidFill>
                  <a:srgbClr val="FA0629"/>
                </a:solidFill>
              </a:rPr>
              <a:t> и </a:t>
            </a:r>
            <a:r>
              <a:rPr lang="ru-RU" sz="2400" dirty="0" err="1">
                <a:solidFill>
                  <a:srgbClr val="FA0629"/>
                </a:solidFill>
              </a:rPr>
              <a:t>скулптури</a:t>
            </a:r>
            <a:r>
              <a:rPr lang="ru-RU" sz="2400" dirty="0">
                <a:solidFill>
                  <a:srgbClr val="FA0629"/>
                </a:solidFill>
              </a:rPr>
              <a:t>, дело на </a:t>
            </a:r>
            <a:r>
              <a:rPr lang="ru-RU" sz="2400" dirty="0" err="1">
                <a:solidFill>
                  <a:srgbClr val="FA0629"/>
                </a:solidFill>
              </a:rPr>
              <a:t>четирима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прочути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гръцки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майстори</a:t>
            </a:r>
            <a:r>
              <a:rPr lang="ru-RU" sz="2400" dirty="0">
                <a:solidFill>
                  <a:srgbClr val="FA0629"/>
                </a:solidFill>
              </a:rPr>
              <a:t> – Скопас, </a:t>
            </a:r>
            <a:r>
              <a:rPr lang="ru-RU" sz="2400" dirty="0" err="1">
                <a:solidFill>
                  <a:srgbClr val="FA0629"/>
                </a:solidFill>
              </a:rPr>
              <a:t>Леохар</a:t>
            </a:r>
            <a:r>
              <a:rPr lang="ru-RU" sz="2400" dirty="0">
                <a:solidFill>
                  <a:srgbClr val="FA0629"/>
                </a:solidFill>
              </a:rPr>
              <a:t>, </a:t>
            </a:r>
            <a:r>
              <a:rPr lang="ru-RU" sz="2400" dirty="0" err="1">
                <a:solidFill>
                  <a:srgbClr val="FA0629"/>
                </a:solidFill>
              </a:rPr>
              <a:t>Тимотей</a:t>
            </a:r>
            <a:r>
              <a:rPr lang="ru-RU" sz="2400" dirty="0">
                <a:solidFill>
                  <a:srgbClr val="FA0629"/>
                </a:solidFill>
              </a:rPr>
              <a:t> и </a:t>
            </a:r>
            <a:r>
              <a:rPr lang="ru-RU" sz="2400" dirty="0" err="1">
                <a:solidFill>
                  <a:srgbClr val="FA0629"/>
                </a:solidFill>
              </a:rPr>
              <a:t>Бриаксис</a:t>
            </a:r>
            <a:r>
              <a:rPr lang="ru-RU" sz="2400" dirty="0">
                <a:solidFill>
                  <a:srgbClr val="FA0629"/>
                </a:solidFill>
              </a:rPr>
              <a:t>. В </a:t>
            </a:r>
            <a:r>
              <a:rPr lang="ru-RU" sz="2400" dirty="0" err="1">
                <a:solidFill>
                  <a:srgbClr val="FA0629"/>
                </a:solidFill>
              </a:rPr>
              <a:t>Британския</a:t>
            </a:r>
            <a:r>
              <a:rPr lang="ru-RU" sz="2400" dirty="0">
                <a:solidFill>
                  <a:srgbClr val="FA0629"/>
                </a:solidFill>
              </a:rPr>
              <a:t> музей </a:t>
            </a:r>
            <a:r>
              <a:rPr lang="ru-RU" sz="2400" dirty="0" err="1">
                <a:solidFill>
                  <a:srgbClr val="FA0629"/>
                </a:solidFill>
              </a:rPr>
              <a:t>са</a:t>
            </a:r>
            <a:r>
              <a:rPr lang="ru-RU" sz="2400" dirty="0">
                <a:solidFill>
                  <a:srgbClr val="FA0629"/>
                </a:solidFill>
              </a:rPr>
              <a:t> </a:t>
            </a:r>
            <a:r>
              <a:rPr lang="ru-RU" sz="2400" dirty="0" err="1">
                <a:solidFill>
                  <a:srgbClr val="FA0629"/>
                </a:solidFill>
              </a:rPr>
              <a:t>изложени</a:t>
            </a:r>
            <a:r>
              <a:rPr lang="ru-RU" sz="2400" dirty="0">
                <a:solidFill>
                  <a:srgbClr val="FA0629"/>
                </a:solidFill>
              </a:rPr>
              <a:t> много </a:t>
            </a:r>
            <a:r>
              <a:rPr lang="ru-RU" sz="2400" dirty="0" err="1">
                <a:solidFill>
                  <a:srgbClr val="FA0629"/>
                </a:solidFill>
              </a:rPr>
              <a:t>фрагменти</a:t>
            </a:r>
            <a:r>
              <a:rPr lang="ru-RU" sz="2400" dirty="0">
                <a:solidFill>
                  <a:srgbClr val="FA0629"/>
                </a:solidFill>
              </a:rPr>
              <a:t>, </a:t>
            </a:r>
            <a:r>
              <a:rPr lang="ru-RU" sz="2400" dirty="0" err="1">
                <a:solidFill>
                  <a:srgbClr val="FA0629"/>
                </a:solidFill>
              </a:rPr>
              <a:t>като</a:t>
            </a:r>
            <a:r>
              <a:rPr lang="ru-RU" sz="2400" dirty="0">
                <a:solidFill>
                  <a:srgbClr val="FA0629"/>
                </a:solidFill>
              </a:rPr>
              <a:t> за две от </a:t>
            </a:r>
            <a:r>
              <a:rPr lang="ru-RU" sz="2400" dirty="0" err="1">
                <a:solidFill>
                  <a:srgbClr val="FA0629"/>
                </a:solidFill>
              </a:rPr>
              <a:t>статуите</a:t>
            </a:r>
            <a:r>
              <a:rPr lang="ru-RU" sz="2400" dirty="0">
                <a:solidFill>
                  <a:srgbClr val="FA0629"/>
                </a:solidFill>
              </a:rPr>
              <a:t> се </a:t>
            </a:r>
            <a:r>
              <a:rPr lang="ru-RU" sz="2400" dirty="0" err="1">
                <a:solidFill>
                  <a:srgbClr val="FA0629"/>
                </a:solidFill>
              </a:rPr>
              <a:t>предполага</a:t>
            </a:r>
            <a:r>
              <a:rPr lang="ru-RU" sz="2400" dirty="0">
                <a:solidFill>
                  <a:srgbClr val="FA0629"/>
                </a:solidFill>
              </a:rPr>
              <a:t>, че </a:t>
            </a:r>
            <a:r>
              <a:rPr lang="ru-RU" sz="2400" dirty="0" err="1">
                <a:solidFill>
                  <a:srgbClr val="FA0629"/>
                </a:solidFill>
              </a:rPr>
              <a:t>са</a:t>
            </a:r>
            <a:r>
              <a:rPr lang="ru-RU" sz="2400" dirty="0">
                <a:solidFill>
                  <a:srgbClr val="FA0629"/>
                </a:solidFill>
              </a:rPr>
              <a:t> на </a:t>
            </a:r>
            <a:r>
              <a:rPr lang="ru-RU" sz="2400" dirty="0" err="1">
                <a:solidFill>
                  <a:srgbClr val="FA0629"/>
                </a:solidFill>
              </a:rPr>
              <a:t>Мавзол</a:t>
            </a:r>
            <a:r>
              <a:rPr lang="ru-RU" sz="2400" dirty="0">
                <a:solidFill>
                  <a:srgbClr val="FA0629"/>
                </a:solidFill>
              </a:rPr>
              <a:t> и </a:t>
            </a:r>
            <a:r>
              <a:rPr lang="ru-RU" sz="2400" dirty="0" err="1">
                <a:solidFill>
                  <a:srgbClr val="FA0629"/>
                </a:solidFill>
              </a:rPr>
              <a:t>Артемизия</a:t>
            </a:r>
            <a:r>
              <a:rPr lang="ru-RU" sz="2400" dirty="0">
                <a:solidFill>
                  <a:srgbClr val="FA0629"/>
                </a:solidFill>
              </a:rPr>
              <a:t>.</a:t>
            </a:r>
            <a:endParaRPr lang="bg-BG" sz="2400" dirty="0">
              <a:solidFill>
                <a:srgbClr val="FA06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2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A86F853-B66C-4EB5-9A90-60593636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324" y="112543"/>
            <a:ext cx="8601222" cy="1055076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rgbClr val="3333FF"/>
                </a:solidFill>
              </a:rPr>
              <a:t>История и построяване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6C8489D-1DFF-4AA5-AD8D-7BE90211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1514"/>
            <a:ext cx="9326880" cy="5296486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rgbClr val="FF6600"/>
                </a:solidFill>
              </a:rPr>
              <a:t>Когато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персите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разширяват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своята</a:t>
            </a:r>
            <a:r>
              <a:rPr lang="ru-RU" sz="2000" dirty="0">
                <a:solidFill>
                  <a:srgbClr val="FF6600"/>
                </a:solidFill>
              </a:rPr>
              <a:t> империя, </a:t>
            </a:r>
            <a:r>
              <a:rPr lang="ru-RU" sz="2000" dirty="0" err="1">
                <a:solidFill>
                  <a:srgbClr val="FF6600"/>
                </a:solidFill>
              </a:rPr>
              <a:t>включвайки</a:t>
            </a:r>
            <a:r>
              <a:rPr lang="ru-RU" sz="2000" dirty="0">
                <a:solidFill>
                  <a:srgbClr val="FF6600"/>
                </a:solidFill>
              </a:rPr>
              <a:t> в </a:t>
            </a:r>
            <a:r>
              <a:rPr lang="ru-RU" sz="2000" dirty="0" err="1">
                <a:solidFill>
                  <a:srgbClr val="FF6600"/>
                </a:solidFill>
              </a:rPr>
              <a:t>нея</a:t>
            </a:r>
            <a:r>
              <a:rPr lang="ru-RU" sz="2000" dirty="0">
                <a:solidFill>
                  <a:srgbClr val="FF6600"/>
                </a:solidFill>
              </a:rPr>
              <a:t> Месопотамия, </a:t>
            </a:r>
            <a:r>
              <a:rPr lang="ru-RU" sz="2000" dirty="0" err="1">
                <a:solidFill>
                  <a:srgbClr val="FF6600"/>
                </a:solidFill>
              </a:rPr>
              <a:t>Северна</a:t>
            </a:r>
            <a:r>
              <a:rPr lang="ru-RU" sz="2000" dirty="0">
                <a:solidFill>
                  <a:srgbClr val="FF6600"/>
                </a:solidFill>
              </a:rPr>
              <a:t> Индия, Сирия, Египет и Мала Азия, царят им вече не </a:t>
            </a:r>
            <a:r>
              <a:rPr lang="ru-RU" sz="2000" dirty="0" err="1">
                <a:solidFill>
                  <a:srgbClr val="FF6600"/>
                </a:solidFill>
              </a:rPr>
              <a:t>може</a:t>
            </a:r>
            <a:r>
              <a:rPr lang="ru-RU" sz="2000" dirty="0">
                <a:solidFill>
                  <a:srgbClr val="FF6600"/>
                </a:solidFill>
              </a:rPr>
              <a:t> да </a:t>
            </a:r>
            <a:r>
              <a:rPr lang="ru-RU" sz="2000" dirty="0" err="1">
                <a:solidFill>
                  <a:srgbClr val="FF6600"/>
                </a:solidFill>
              </a:rPr>
              <a:t>контролира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цялата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тази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територия</a:t>
            </a:r>
            <a:r>
              <a:rPr lang="ru-RU" sz="2000" dirty="0">
                <a:solidFill>
                  <a:srgbClr val="FF6600"/>
                </a:solidFill>
              </a:rPr>
              <a:t> без </a:t>
            </a:r>
            <a:r>
              <a:rPr lang="ru-RU" sz="2000" dirty="0" err="1">
                <a:solidFill>
                  <a:srgbClr val="FF6600"/>
                </a:solidFill>
              </a:rPr>
              <a:t>помощта</a:t>
            </a:r>
            <a:r>
              <a:rPr lang="ru-RU" sz="2000" dirty="0">
                <a:solidFill>
                  <a:srgbClr val="FF6600"/>
                </a:solidFill>
              </a:rPr>
              <a:t> на </a:t>
            </a:r>
            <a:r>
              <a:rPr lang="ru-RU" sz="2000" dirty="0" err="1">
                <a:solidFill>
                  <a:srgbClr val="FF6600"/>
                </a:solidFill>
              </a:rPr>
              <a:t>местни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губернатори</a:t>
            </a:r>
            <a:r>
              <a:rPr lang="ru-RU" sz="2000" dirty="0">
                <a:solidFill>
                  <a:srgbClr val="FF6600"/>
                </a:solidFill>
              </a:rPr>
              <a:t> – </a:t>
            </a:r>
            <a:r>
              <a:rPr lang="ru-RU" sz="2000" dirty="0" err="1">
                <a:solidFill>
                  <a:srgbClr val="FF6600"/>
                </a:solidFill>
              </a:rPr>
              <a:t>сатрапи</a:t>
            </a:r>
            <a:r>
              <a:rPr lang="ru-RU" sz="2000" dirty="0">
                <a:solidFill>
                  <a:srgbClr val="FF6600"/>
                </a:solidFill>
              </a:rPr>
              <a:t>. </a:t>
            </a:r>
            <a:r>
              <a:rPr lang="ru-RU" sz="2000" dirty="0" err="1">
                <a:solidFill>
                  <a:srgbClr val="FF6600"/>
                </a:solidFill>
              </a:rPr>
              <a:t>Царството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Кария</a:t>
            </a:r>
            <a:r>
              <a:rPr lang="ru-RU" sz="2000" dirty="0">
                <a:solidFill>
                  <a:srgbClr val="FF6600"/>
                </a:solidFill>
              </a:rPr>
              <a:t> се </a:t>
            </a:r>
            <a:r>
              <a:rPr lang="ru-RU" sz="2000" dirty="0" err="1">
                <a:solidFill>
                  <a:srgbClr val="FF6600"/>
                </a:solidFill>
              </a:rPr>
              <a:t>намира</a:t>
            </a:r>
            <a:r>
              <a:rPr lang="ru-RU" sz="2000" dirty="0">
                <a:solidFill>
                  <a:srgbClr val="FF6600"/>
                </a:solidFill>
              </a:rPr>
              <a:t> в </a:t>
            </a:r>
            <a:r>
              <a:rPr lang="ru-RU" sz="2000" dirty="0" err="1">
                <a:solidFill>
                  <a:srgbClr val="FF6600"/>
                </a:solidFill>
              </a:rPr>
              <a:t>Западната</a:t>
            </a:r>
            <a:r>
              <a:rPr lang="ru-RU" sz="2000" dirty="0">
                <a:solidFill>
                  <a:srgbClr val="FF6600"/>
                </a:solidFill>
              </a:rPr>
              <a:t> част на Мала Азия, толкова </a:t>
            </a:r>
            <a:r>
              <a:rPr lang="ru-RU" sz="2000" dirty="0" err="1">
                <a:solidFill>
                  <a:srgbClr val="FF6600"/>
                </a:solidFill>
              </a:rPr>
              <a:t>далеч</a:t>
            </a:r>
            <a:r>
              <a:rPr lang="ru-RU" sz="2000" dirty="0">
                <a:solidFill>
                  <a:srgbClr val="FF6600"/>
                </a:solidFill>
              </a:rPr>
              <a:t> от </a:t>
            </a:r>
            <a:r>
              <a:rPr lang="ru-RU" sz="2000" dirty="0" err="1">
                <a:solidFill>
                  <a:srgbClr val="FF6600"/>
                </a:solidFill>
              </a:rPr>
              <a:t>столицата</a:t>
            </a:r>
            <a:r>
              <a:rPr lang="ru-RU" sz="2000" dirty="0">
                <a:solidFill>
                  <a:srgbClr val="FF6600"/>
                </a:solidFill>
              </a:rPr>
              <a:t> на </a:t>
            </a:r>
            <a:r>
              <a:rPr lang="ru-RU" sz="2000" dirty="0" err="1">
                <a:solidFill>
                  <a:srgbClr val="FF6600"/>
                </a:solidFill>
              </a:rPr>
              <a:t>персите</a:t>
            </a:r>
            <a:r>
              <a:rPr lang="ru-RU" sz="2000" dirty="0">
                <a:solidFill>
                  <a:srgbClr val="FF6600"/>
                </a:solidFill>
              </a:rPr>
              <a:t>, че практически е независимо. Царят на </a:t>
            </a:r>
            <a:r>
              <a:rPr lang="ru-RU" sz="2000" dirty="0" err="1">
                <a:solidFill>
                  <a:srgbClr val="FF6600"/>
                </a:solidFill>
              </a:rPr>
              <a:t>Кария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Мавзол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царува</a:t>
            </a:r>
            <a:r>
              <a:rPr lang="ru-RU" sz="2000" dirty="0">
                <a:solidFill>
                  <a:srgbClr val="FF6600"/>
                </a:solidFill>
              </a:rPr>
              <a:t> от 377 </a:t>
            </a:r>
            <a:r>
              <a:rPr lang="ru-RU" sz="2000" dirty="0" err="1">
                <a:solidFill>
                  <a:srgbClr val="FF6600"/>
                </a:solidFill>
              </a:rPr>
              <a:t>г.пр.н.е</a:t>
            </a:r>
            <a:r>
              <a:rPr lang="ru-RU" sz="2000" dirty="0">
                <a:solidFill>
                  <a:srgbClr val="FF6600"/>
                </a:solidFill>
              </a:rPr>
              <a:t>. до 353 </a:t>
            </a:r>
            <a:r>
              <a:rPr lang="ru-RU" sz="2000" dirty="0" err="1">
                <a:solidFill>
                  <a:srgbClr val="FF6600"/>
                </a:solidFill>
              </a:rPr>
              <a:t>г.пр.н.е</a:t>
            </a:r>
            <a:r>
              <a:rPr lang="ru-RU" sz="2000" dirty="0">
                <a:solidFill>
                  <a:srgbClr val="FF6600"/>
                </a:solidFill>
              </a:rPr>
              <a:t>. и </a:t>
            </a:r>
            <a:r>
              <a:rPr lang="ru-RU" sz="2000" dirty="0" err="1">
                <a:solidFill>
                  <a:srgbClr val="FF6600"/>
                </a:solidFill>
              </a:rPr>
              <a:t>премества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своята</a:t>
            </a:r>
            <a:r>
              <a:rPr lang="ru-RU" sz="2000" dirty="0">
                <a:solidFill>
                  <a:srgbClr val="FF6600"/>
                </a:solidFill>
              </a:rPr>
              <a:t> столица в </a:t>
            </a:r>
            <a:r>
              <a:rPr lang="ru-RU" sz="2000" dirty="0" err="1">
                <a:solidFill>
                  <a:srgbClr val="FF6600"/>
                </a:solidFill>
              </a:rPr>
              <a:t>Халикарнас</a:t>
            </a:r>
            <a:r>
              <a:rPr lang="ru-RU" sz="2000" dirty="0">
                <a:solidFill>
                  <a:srgbClr val="FF6600"/>
                </a:solidFill>
              </a:rPr>
              <a:t> (</a:t>
            </a:r>
            <a:r>
              <a:rPr lang="ru-RU" sz="2000" dirty="0" err="1">
                <a:solidFill>
                  <a:srgbClr val="FF6600"/>
                </a:solidFill>
              </a:rPr>
              <a:t>днешен</a:t>
            </a:r>
            <a:r>
              <a:rPr lang="ru-RU" sz="2000" dirty="0">
                <a:solidFill>
                  <a:srgbClr val="FF6600"/>
                </a:solidFill>
              </a:rPr>
              <a:t> Бодрум).</a:t>
            </a:r>
          </a:p>
          <a:p>
            <a:endParaRPr lang="ru-RU" sz="2000" dirty="0">
              <a:solidFill>
                <a:srgbClr val="FF6600"/>
              </a:solidFill>
            </a:endParaRPr>
          </a:p>
          <a:p>
            <a:r>
              <a:rPr lang="ru-RU" sz="2000" dirty="0">
                <a:solidFill>
                  <a:srgbClr val="FF6600"/>
                </a:solidFill>
              </a:rPr>
              <a:t>С </a:t>
            </a:r>
            <a:r>
              <a:rPr lang="ru-RU" sz="2000" dirty="0" err="1">
                <a:solidFill>
                  <a:srgbClr val="FF6600"/>
                </a:solidFill>
              </a:rPr>
              <a:t>нищо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забележително</a:t>
            </a:r>
            <a:r>
              <a:rPr lang="ru-RU" sz="2000" dirty="0">
                <a:solidFill>
                  <a:srgbClr val="FF6600"/>
                </a:solidFill>
              </a:rPr>
              <a:t> не </a:t>
            </a:r>
            <a:r>
              <a:rPr lang="ru-RU" sz="2000" dirty="0" err="1">
                <a:solidFill>
                  <a:srgbClr val="FF6600"/>
                </a:solidFill>
              </a:rPr>
              <a:t>може</a:t>
            </a:r>
            <a:r>
              <a:rPr lang="ru-RU" sz="2000" dirty="0">
                <a:solidFill>
                  <a:srgbClr val="FF6600"/>
                </a:solidFill>
              </a:rPr>
              <a:t> да се </a:t>
            </a:r>
            <a:r>
              <a:rPr lang="ru-RU" sz="2000" dirty="0" err="1">
                <a:solidFill>
                  <a:srgbClr val="FF6600"/>
                </a:solidFill>
              </a:rPr>
              <a:t>отбележи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неговото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царуване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освен</a:t>
            </a:r>
            <a:r>
              <a:rPr lang="ru-RU" sz="2000" dirty="0">
                <a:solidFill>
                  <a:srgbClr val="FF6600"/>
                </a:solidFill>
              </a:rPr>
              <a:t> с </a:t>
            </a:r>
            <a:r>
              <a:rPr lang="ru-RU" sz="2000" dirty="0" err="1">
                <a:solidFill>
                  <a:srgbClr val="FF6600"/>
                </a:solidFill>
              </a:rPr>
              <a:t>изграждането</a:t>
            </a:r>
            <a:r>
              <a:rPr lang="ru-RU" sz="2000" dirty="0">
                <a:solidFill>
                  <a:srgbClr val="FF6600"/>
                </a:solidFill>
              </a:rPr>
              <a:t> на мавзолея </a:t>
            </a:r>
            <a:r>
              <a:rPr lang="ru-RU" sz="2000" dirty="0" err="1">
                <a:solidFill>
                  <a:srgbClr val="FF6600"/>
                </a:solidFill>
              </a:rPr>
              <a:t>му</a:t>
            </a:r>
            <a:r>
              <a:rPr lang="ru-RU" sz="2000" dirty="0">
                <a:solidFill>
                  <a:srgbClr val="FF6600"/>
                </a:solidFill>
              </a:rPr>
              <a:t>. </a:t>
            </a:r>
            <a:r>
              <a:rPr lang="ru-RU" sz="2000" dirty="0" err="1">
                <a:solidFill>
                  <a:srgbClr val="FF6600"/>
                </a:solidFill>
              </a:rPr>
              <a:t>Проектът</a:t>
            </a:r>
            <a:r>
              <a:rPr lang="ru-RU" sz="2000" dirty="0">
                <a:solidFill>
                  <a:srgbClr val="FF6600"/>
                </a:solidFill>
              </a:rPr>
              <a:t> е на </a:t>
            </a:r>
            <a:r>
              <a:rPr lang="ru-RU" sz="2000" dirty="0" err="1">
                <a:solidFill>
                  <a:srgbClr val="FF6600"/>
                </a:solidFill>
              </a:rPr>
              <a:t>неговата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съпруга</a:t>
            </a:r>
            <a:r>
              <a:rPr lang="ru-RU" sz="2000" dirty="0">
                <a:solidFill>
                  <a:srgbClr val="FF6600"/>
                </a:solidFill>
              </a:rPr>
              <a:t> и сестра </a:t>
            </a:r>
            <a:r>
              <a:rPr lang="ru-RU" sz="2000" dirty="0" err="1">
                <a:solidFill>
                  <a:srgbClr val="FF6600"/>
                </a:solidFill>
              </a:rPr>
              <a:t>Артемизия</a:t>
            </a:r>
            <a:r>
              <a:rPr lang="ru-RU" sz="2000" dirty="0">
                <a:solidFill>
                  <a:srgbClr val="FF6600"/>
                </a:solidFill>
              </a:rPr>
              <a:t> в </a:t>
            </a:r>
            <a:r>
              <a:rPr lang="ru-RU" sz="2000" dirty="0" err="1">
                <a:solidFill>
                  <a:srgbClr val="FF6600"/>
                </a:solidFill>
              </a:rPr>
              <a:t>Кария</a:t>
            </a:r>
            <a:r>
              <a:rPr lang="ru-RU" sz="2000" dirty="0">
                <a:solidFill>
                  <a:srgbClr val="FF6600"/>
                </a:solidFill>
              </a:rPr>
              <a:t> е </a:t>
            </a:r>
            <a:r>
              <a:rPr lang="ru-RU" sz="2000" dirty="0" err="1">
                <a:solidFill>
                  <a:srgbClr val="FF6600"/>
                </a:solidFill>
              </a:rPr>
              <a:t>прието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владетелите</a:t>
            </a:r>
            <a:r>
              <a:rPr lang="ru-RU" sz="2000" dirty="0">
                <a:solidFill>
                  <a:srgbClr val="FF6600"/>
                </a:solidFill>
              </a:rPr>
              <a:t> да се женят за </a:t>
            </a:r>
            <a:r>
              <a:rPr lang="ru-RU" sz="2000" dirty="0" err="1">
                <a:solidFill>
                  <a:srgbClr val="FF6600"/>
                </a:solidFill>
              </a:rPr>
              <a:t>собствените</a:t>
            </a:r>
            <a:r>
              <a:rPr lang="ru-RU" sz="2000" dirty="0">
                <a:solidFill>
                  <a:srgbClr val="FF6600"/>
                </a:solidFill>
              </a:rPr>
              <a:t> си </a:t>
            </a:r>
            <a:r>
              <a:rPr lang="ru-RU" sz="2000" dirty="0" err="1">
                <a:solidFill>
                  <a:srgbClr val="FF6600"/>
                </a:solidFill>
              </a:rPr>
              <a:t>сестри</a:t>
            </a:r>
            <a:r>
              <a:rPr lang="ru-RU" sz="2000" dirty="0">
                <a:solidFill>
                  <a:srgbClr val="FF6600"/>
                </a:solidFill>
              </a:rPr>
              <a:t>) и по всяка </a:t>
            </a:r>
            <a:r>
              <a:rPr lang="ru-RU" sz="2000" dirty="0" err="1">
                <a:solidFill>
                  <a:srgbClr val="FF6600"/>
                </a:solidFill>
              </a:rPr>
              <a:t>вероятност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строежът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започва</a:t>
            </a:r>
            <a:r>
              <a:rPr lang="ru-RU" sz="2000" dirty="0">
                <a:solidFill>
                  <a:srgbClr val="FF6600"/>
                </a:solidFill>
              </a:rPr>
              <a:t>, </a:t>
            </a:r>
            <a:r>
              <a:rPr lang="ru-RU" sz="2000" dirty="0" err="1">
                <a:solidFill>
                  <a:srgbClr val="FF6600"/>
                </a:solidFill>
              </a:rPr>
              <a:t>докато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цар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Мавзол</a:t>
            </a:r>
            <a:r>
              <a:rPr lang="ru-RU" sz="2000" dirty="0">
                <a:solidFill>
                  <a:srgbClr val="FF6600"/>
                </a:solidFill>
              </a:rPr>
              <a:t> е все </a:t>
            </a:r>
            <a:r>
              <a:rPr lang="ru-RU" sz="2000" dirty="0" err="1">
                <a:solidFill>
                  <a:srgbClr val="FF6600"/>
                </a:solidFill>
              </a:rPr>
              <a:t>още</a:t>
            </a:r>
            <a:r>
              <a:rPr lang="ru-RU" sz="2000" dirty="0">
                <a:solidFill>
                  <a:srgbClr val="FF6600"/>
                </a:solidFill>
              </a:rPr>
              <a:t> жив. </a:t>
            </a:r>
            <a:r>
              <a:rPr lang="ru-RU" sz="2000" dirty="0" err="1">
                <a:solidFill>
                  <a:srgbClr val="FF6600"/>
                </a:solidFill>
              </a:rPr>
              <a:t>Завършен</a:t>
            </a:r>
            <a:r>
              <a:rPr lang="ru-RU" sz="2000" dirty="0">
                <a:solidFill>
                  <a:srgbClr val="FF6600"/>
                </a:solidFill>
              </a:rPr>
              <a:t> е </a:t>
            </a:r>
            <a:r>
              <a:rPr lang="ru-RU" sz="2000" dirty="0" err="1">
                <a:solidFill>
                  <a:srgbClr val="FF6600"/>
                </a:solidFill>
              </a:rPr>
              <a:t>през</a:t>
            </a:r>
            <a:r>
              <a:rPr lang="ru-RU" sz="2000" dirty="0">
                <a:solidFill>
                  <a:srgbClr val="FF6600"/>
                </a:solidFill>
              </a:rPr>
              <a:t> 350 </a:t>
            </a:r>
            <a:r>
              <a:rPr lang="ru-RU" sz="2000" dirty="0" err="1">
                <a:solidFill>
                  <a:srgbClr val="FF6600"/>
                </a:solidFill>
              </a:rPr>
              <a:t>г.пр.н.е</a:t>
            </a:r>
            <a:r>
              <a:rPr lang="ru-RU" sz="2000" dirty="0">
                <a:solidFill>
                  <a:srgbClr val="FF6600"/>
                </a:solidFill>
              </a:rPr>
              <a:t>. – 3 г. след </a:t>
            </a:r>
            <a:r>
              <a:rPr lang="ru-RU" sz="2000" dirty="0" err="1">
                <a:solidFill>
                  <a:srgbClr val="FF6600"/>
                </a:solidFill>
              </a:rPr>
              <a:t>неговата</a:t>
            </a:r>
            <a:r>
              <a:rPr lang="ru-RU" sz="2000" dirty="0">
                <a:solidFill>
                  <a:srgbClr val="FF6600"/>
                </a:solidFill>
              </a:rPr>
              <a:t> </a:t>
            </a:r>
            <a:r>
              <a:rPr lang="ru-RU" sz="2000" dirty="0" err="1">
                <a:solidFill>
                  <a:srgbClr val="FF6600"/>
                </a:solidFill>
              </a:rPr>
              <a:t>смърт</a:t>
            </a:r>
            <a:r>
              <a:rPr lang="ru-RU" sz="2000" dirty="0">
                <a:solidFill>
                  <a:srgbClr val="FF6600"/>
                </a:solidFill>
              </a:rPr>
              <a:t> и 1 г. след </a:t>
            </a:r>
            <a:r>
              <a:rPr lang="ru-RU" sz="2000" dirty="0" err="1">
                <a:solidFill>
                  <a:srgbClr val="FF6600"/>
                </a:solidFill>
              </a:rPr>
              <a:t>смъртта</a:t>
            </a:r>
            <a:r>
              <a:rPr lang="ru-RU" sz="2000" dirty="0">
                <a:solidFill>
                  <a:srgbClr val="FF6600"/>
                </a:solidFill>
              </a:rPr>
              <a:t> на </a:t>
            </a:r>
            <a:r>
              <a:rPr lang="ru-RU" sz="2000" dirty="0" err="1">
                <a:solidFill>
                  <a:srgbClr val="FF6600"/>
                </a:solidFill>
              </a:rPr>
              <a:t>Артемизия</a:t>
            </a:r>
            <a:r>
              <a:rPr lang="ru-RU" sz="2000" dirty="0">
                <a:solidFill>
                  <a:srgbClr val="FF6600"/>
                </a:solidFill>
              </a:rPr>
              <a:t>.</a:t>
            </a:r>
          </a:p>
          <a:p>
            <a:endParaRPr lang="ru-RU" sz="2500" dirty="0"/>
          </a:p>
        </p:txBody>
      </p:sp>
      <p:cxnSp>
        <p:nvCxnSpPr>
          <p:cNvPr id="5" name="Съединение с чупка 4">
            <a:hlinkClick r:id="rId2" action="ppaction://hlinkpres?slideindex=1&amp;slidetitle="/>
          </p:cNvPr>
          <p:cNvCxnSpPr/>
          <p:nvPr/>
        </p:nvCxnSpPr>
        <p:spPr>
          <a:xfrm rot="5400000">
            <a:off x="62345" y="602673"/>
            <a:ext cx="1205345" cy="734290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051151A-C2CE-4AD9-8267-7DE8E6B1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4" y="590843"/>
            <a:ext cx="9326880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5F920A9-E27F-4FDD-800C-776460EB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81" y="2"/>
            <a:ext cx="10515600" cy="1097280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0033CC"/>
                </a:solidFill>
              </a:rPr>
              <a:t>Строителство на Александрийския фар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3ABBB4A-EF67-47C4-9518-923E43C8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7452"/>
            <a:ext cx="9186203" cy="6140548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rgbClr val="FF3399"/>
              </a:solidFill>
            </a:endParaRPr>
          </a:p>
          <a:p>
            <a:r>
              <a:rPr lang="ru-RU" sz="2400" dirty="0" err="1">
                <a:solidFill>
                  <a:srgbClr val="FF3399"/>
                </a:solidFill>
              </a:rPr>
              <a:t>Дванадесет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години</a:t>
            </a:r>
            <a:r>
              <a:rPr lang="ru-RU" sz="2400" dirty="0">
                <a:solidFill>
                  <a:srgbClr val="FF3399"/>
                </a:solidFill>
              </a:rPr>
              <a:t> се труди над </a:t>
            </a:r>
            <a:r>
              <a:rPr lang="ru-RU" sz="2400" dirty="0" err="1">
                <a:solidFill>
                  <a:srgbClr val="FF3399"/>
                </a:solidFill>
              </a:rPr>
              <a:t>статуята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Харес</a:t>
            </a:r>
            <a:r>
              <a:rPr lang="ru-RU" sz="2400" dirty="0">
                <a:solidFill>
                  <a:srgbClr val="FF3399"/>
                </a:solidFill>
              </a:rPr>
              <a:t>, за да </a:t>
            </a:r>
            <a:r>
              <a:rPr lang="ru-RU" sz="2400" dirty="0" err="1">
                <a:solidFill>
                  <a:srgbClr val="FF3399"/>
                </a:solidFill>
              </a:rPr>
              <a:t>създаде</a:t>
            </a:r>
            <a:r>
              <a:rPr lang="ru-RU" sz="2400" dirty="0">
                <a:solidFill>
                  <a:srgbClr val="FF3399"/>
                </a:solidFill>
              </a:rPr>
              <a:t> почти 36-метров </a:t>
            </a:r>
            <a:r>
              <a:rPr lang="ru-RU" sz="2400" dirty="0" err="1">
                <a:solidFill>
                  <a:srgbClr val="FF3399"/>
                </a:solidFill>
              </a:rPr>
              <a:t>бронзов</a:t>
            </a:r>
            <a:r>
              <a:rPr lang="ru-RU" sz="2400" dirty="0">
                <a:solidFill>
                  <a:srgbClr val="FF3399"/>
                </a:solidFill>
              </a:rPr>
              <a:t> гигант. </a:t>
            </a:r>
            <a:r>
              <a:rPr lang="ru-RU" sz="2400" dirty="0" err="1">
                <a:solidFill>
                  <a:srgbClr val="FF3399"/>
                </a:solidFill>
              </a:rPr>
              <a:t>Когато</a:t>
            </a:r>
            <a:r>
              <a:rPr lang="ru-RU" sz="2400" dirty="0">
                <a:solidFill>
                  <a:srgbClr val="FF3399"/>
                </a:solidFill>
              </a:rPr>
              <a:t> приключил, пред </a:t>
            </a:r>
            <a:r>
              <a:rPr lang="ru-RU" sz="2400" dirty="0" err="1">
                <a:solidFill>
                  <a:srgbClr val="FF3399"/>
                </a:solidFill>
              </a:rPr>
              <a:t>очите</a:t>
            </a:r>
            <a:r>
              <a:rPr lang="ru-RU" sz="2400" dirty="0">
                <a:solidFill>
                  <a:srgbClr val="FF3399"/>
                </a:solidFill>
              </a:rPr>
              <a:t> на </a:t>
            </a:r>
            <a:r>
              <a:rPr lang="ru-RU" sz="2400" dirty="0" err="1">
                <a:solidFill>
                  <a:srgbClr val="FF3399"/>
                </a:solidFill>
              </a:rPr>
              <a:t>родосци</a:t>
            </a:r>
            <a:r>
              <a:rPr lang="ru-RU" sz="2400" dirty="0">
                <a:solidFill>
                  <a:srgbClr val="FF3399"/>
                </a:solidFill>
              </a:rPr>
              <a:t> се </a:t>
            </a:r>
            <a:r>
              <a:rPr lang="ru-RU" sz="2400" dirty="0" err="1">
                <a:solidFill>
                  <a:srgbClr val="FF3399"/>
                </a:solidFill>
              </a:rPr>
              <a:t>издигнал</a:t>
            </a:r>
            <a:r>
              <a:rPr lang="ru-RU" sz="2400" dirty="0">
                <a:solidFill>
                  <a:srgbClr val="FF3399"/>
                </a:solidFill>
              </a:rPr>
              <a:t> висок и строен юноша – бог с </a:t>
            </a:r>
            <a:r>
              <a:rPr lang="ru-RU" sz="2400" dirty="0" err="1">
                <a:solidFill>
                  <a:srgbClr val="FF3399"/>
                </a:solidFill>
              </a:rPr>
              <a:t>лъчист</a:t>
            </a:r>
            <a:r>
              <a:rPr lang="ru-RU" sz="2400" dirty="0">
                <a:solidFill>
                  <a:srgbClr val="FF3399"/>
                </a:solidFill>
              </a:rPr>
              <a:t> венец на </a:t>
            </a:r>
            <a:r>
              <a:rPr lang="ru-RU" sz="2400" dirty="0" err="1">
                <a:solidFill>
                  <a:srgbClr val="FF3399"/>
                </a:solidFill>
              </a:rPr>
              <a:t>главата</a:t>
            </a:r>
            <a:r>
              <a:rPr lang="ru-RU" sz="2400" dirty="0">
                <a:solidFill>
                  <a:srgbClr val="FF3399"/>
                </a:solidFill>
              </a:rPr>
              <a:t>. Той стоял на </a:t>
            </a:r>
            <a:r>
              <a:rPr lang="ru-RU" sz="2400" dirty="0" err="1">
                <a:solidFill>
                  <a:srgbClr val="FF3399"/>
                </a:solidFill>
              </a:rPr>
              <a:t>мраморен</a:t>
            </a:r>
            <a:r>
              <a:rPr lang="ru-RU" sz="2400" dirty="0">
                <a:solidFill>
                  <a:srgbClr val="FF3399"/>
                </a:solidFill>
              </a:rPr>
              <a:t> постамент, </a:t>
            </a:r>
            <a:r>
              <a:rPr lang="ru-RU" sz="2400" dirty="0" err="1">
                <a:solidFill>
                  <a:srgbClr val="FF3399"/>
                </a:solidFill>
              </a:rPr>
              <a:t>леко</a:t>
            </a:r>
            <a:r>
              <a:rPr lang="ru-RU" sz="2400" dirty="0">
                <a:solidFill>
                  <a:srgbClr val="FF3399"/>
                </a:solidFill>
              </a:rPr>
              <a:t> наклонен назад и </a:t>
            </a:r>
            <a:r>
              <a:rPr lang="ru-RU" sz="2400" dirty="0" err="1">
                <a:solidFill>
                  <a:srgbClr val="FF3399"/>
                </a:solidFill>
              </a:rPr>
              <a:t>напрегнато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гледал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надолу</a:t>
            </a:r>
            <a:r>
              <a:rPr lang="ru-RU" sz="2400" dirty="0">
                <a:solidFill>
                  <a:srgbClr val="FF3399"/>
                </a:solidFill>
              </a:rPr>
              <a:t>. </a:t>
            </a:r>
            <a:r>
              <a:rPr lang="ru-RU" sz="2400" dirty="0" err="1">
                <a:solidFill>
                  <a:srgbClr val="FF3399"/>
                </a:solidFill>
              </a:rPr>
              <a:t>Статуята</a:t>
            </a:r>
            <a:r>
              <a:rPr lang="ru-RU" sz="2400" dirty="0">
                <a:solidFill>
                  <a:srgbClr val="FF3399"/>
                </a:solidFill>
              </a:rPr>
              <a:t> се </a:t>
            </a:r>
            <a:r>
              <a:rPr lang="ru-RU" sz="2400" dirty="0" err="1">
                <a:solidFill>
                  <a:srgbClr val="FF3399"/>
                </a:solidFill>
              </a:rPr>
              <a:t>издигала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директно</a:t>
            </a:r>
            <a:r>
              <a:rPr lang="ru-RU" sz="2400" dirty="0">
                <a:solidFill>
                  <a:srgbClr val="FF3399"/>
                </a:solidFill>
              </a:rPr>
              <a:t> на входа в </a:t>
            </a:r>
            <a:r>
              <a:rPr lang="ru-RU" sz="2400" dirty="0" err="1">
                <a:solidFill>
                  <a:srgbClr val="FF3399"/>
                </a:solidFill>
              </a:rPr>
              <a:t>пристанището</a:t>
            </a:r>
            <a:r>
              <a:rPr lang="ru-RU" sz="2400" dirty="0">
                <a:solidFill>
                  <a:srgbClr val="FF3399"/>
                </a:solidFill>
              </a:rPr>
              <a:t> и била видима от </a:t>
            </a:r>
            <a:r>
              <a:rPr lang="ru-RU" sz="2400" dirty="0" err="1">
                <a:solidFill>
                  <a:srgbClr val="FF3399"/>
                </a:solidFill>
              </a:rPr>
              <a:t>близките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острови</a:t>
            </a:r>
            <a:r>
              <a:rPr lang="ru-RU" sz="2400" dirty="0">
                <a:solidFill>
                  <a:srgbClr val="FF3399"/>
                </a:solidFill>
              </a:rPr>
              <a:t>. В </a:t>
            </a:r>
            <a:r>
              <a:rPr lang="ru-RU" sz="2400" dirty="0" err="1">
                <a:solidFill>
                  <a:srgbClr val="FF3399"/>
                </a:solidFill>
              </a:rPr>
              <a:t>основата</a:t>
            </a:r>
            <a:r>
              <a:rPr lang="ru-RU" sz="2400" dirty="0">
                <a:solidFill>
                  <a:srgbClr val="FF3399"/>
                </a:solidFill>
              </a:rPr>
              <a:t> си била </a:t>
            </a:r>
            <a:r>
              <a:rPr lang="ru-RU" sz="2400" dirty="0" err="1">
                <a:solidFill>
                  <a:srgbClr val="FF3399"/>
                </a:solidFill>
              </a:rPr>
              <a:t>направена</a:t>
            </a:r>
            <a:r>
              <a:rPr lang="ru-RU" sz="2400" dirty="0">
                <a:solidFill>
                  <a:srgbClr val="FF3399"/>
                </a:solidFill>
              </a:rPr>
              <a:t> от глина, </a:t>
            </a:r>
            <a:r>
              <a:rPr lang="ru-RU" sz="2400" dirty="0" err="1">
                <a:solidFill>
                  <a:srgbClr val="FF3399"/>
                </a:solidFill>
              </a:rPr>
              <a:t>върху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метално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скеле</a:t>
            </a:r>
            <a:r>
              <a:rPr lang="ru-RU" sz="2400" dirty="0">
                <a:solidFill>
                  <a:srgbClr val="FF3399"/>
                </a:solidFill>
              </a:rPr>
              <a:t>, а </a:t>
            </a:r>
            <a:r>
              <a:rPr lang="ru-RU" sz="2400" dirty="0" err="1">
                <a:solidFill>
                  <a:srgbClr val="FF3399"/>
                </a:solidFill>
              </a:rPr>
              <a:t>отгоре</a:t>
            </a:r>
            <a:r>
              <a:rPr lang="ru-RU" sz="2400" dirty="0">
                <a:solidFill>
                  <a:srgbClr val="FF3399"/>
                </a:solidFill>
              </a:rPr>
              <a:t> била </a:t>
            </a:r>
            <a:r>
              <a:rPr lang="ru-RU" sz="2400" dirty="0" err="1">
                <a:solidFill>
                  <a:srgbClr val="FF3399"/>
                </a:solidFill>
              </a:rPr>
              <a:t>покрита</a:t>
            </a:r>
            <a:r>
              <a:rPr lang="ru-RU" sz="2400" dirty="0">
                <a:solidFill>
                  <a:srgbClr val="FF3399"/>
                </a:solidFill>
              </a:rPr>
              <a:t> с </a:t>
            </a:r>
            <a:r>
              <a:rPr lang="ru-RU" sz="2400" dirty="0" err="1">
                <a:solidFill>
                  <a:srgbClr val="FF3399"/>
                </a:solidFill>
              </a:rPr>
              <a:t>бронзови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листове</a:t>
            </a:r>
            <a:r>
              <a:rPr lang="ru-RU" sz="2400" dirty="0">
                <a:solidFill>
                  <a:srgbClr val="FF3399"/>
                </a:solidFill>
              </a:rPr>
              <a:t>.</a:t>
            </a:r>
          </a:p>
          <a:p>
            <a:endParaRPr lang="ru-RU" sz="2400" dirty="0">
              <a:solidFill>
                <a:srgbClr val="FF3399"/>
              </a:solidFill>
            </a:endParaRPr>
          </a:p>
          <a:p>
            <a:r>
              <a:rPr lang="ru-RU" sz="2400" dirty="0">
                <a:solidFill>
                  <a:srgbClr val="FF3399"/>
                </a:solidFill>
              </a:rPr>
              <a:t>За </a:t>
            </a:r>
            <a:r>
              <a:rPr lang="ru-RU" sz="2400" dirty="0" err="1">
                <a:solidFill>
                  <a:srgbClr val="FF3399"/>
                </a:solidFill>
              </a:rPr>
              <a:t>изготвянето</a:t>
            </a:r>
            <a:r>
              <a:rPr lang="ru-RU" sz="2400" dirty="0">
                <a:solidFill>
                  <a:srgbClr val="FF3399"/>
                </a:solidFill>
              </a:rPr>
              <a:t> на </a:t>
            </a:r>
            <a:r>
              <a:rPr lang="ru-RU" sz="2400" dirty="0" err="1">
                <a:solidFill>
                  <a:srgbClr val="FF3399"/>
                </a:solidFill>
              </a:rPr>
              <a:t>грандиозния</a:t>
            </a:r>
            <a:r>
              <a:rPr lang="ru-RU" sz="2400" dirty="0">
                <a:solidFill>
                  <a:srgbClr val="FF3399"/>
                </a:solidFill>
              </a:rPr>
              <a:t> монумент </a:t>
            </a:r>
            <a:r>
              <a:rPr lang="ru-RU" sz="2400" dirty="0" err="1">
                <a:solidFill>
                  <a:srgbClr val="FF3399"/>
                </a:solidFill>
              </a:rPr>
              <a:t>са</a:t>
            </a:r>
            <a:r>
              <a:rPr lang="ru-RU" sz="2400" dirty="0">
                <a:solidFill>
                  <a:srgbClr val="FF3399"/>
                </a:solidFill>
              </a:rPr>
              <a:t> били </a:t>
            </a:r>
            <a:r>
              <a:rPr lang="ru-RU" sz="2400" dirty="0" err="1">
                <a:solidFill>
                  <a:srgbClr val="FF3399"/>
                </a:solidFill>
              </a:rPr>
              <a:t>нужни</a:t>
            </a:r>
            <a:r>
              <a:rPr lang="ru-RU" sz="2400" dirty="0">
                <a:solidFill>
                  <a:srgbClr val="FF3399"/>
                </a:solidFill>
              </a:rPr>
              <a:t> 500 таланта бронз и 300 таланта </a:t>
            </a:r>
            <a:r>
              <a:rPr lang="ru-RU" sz="2400" dirty="0" err="1">
                <a:solidFill>
                  <a:srgbClr val="FF3399"/>
                </a:solidFill>
              </a:rPr>
              <a:t>желязо</a:t>
            </a:r>
            <a:r>
              <a:rPr lang="ru-RU" sz="2400" dirty="0">
                <a:solidFill>
                  <a:srgbClr val="FF3399"/>
                </a:solidFill>
              </a:rPr>
              <a:t>. </a:t>
            </a:r>
            <a:r>
              <a:rPr lang="ru-RU" sz="2400" dirty="0" err="1">
                <a:solidFill>
                  <a:srgbClr val="FF3399"/>
                </a:solidFill>
              </a:rPr>
              <a:t>Родоският</a:t>
            </a:r>
            <a:r>
              <a:rPr lang="ru-RU" sz="2400" dirty="0">
                <a:solidFill>
                  <a:srgbClr val="FF3399"/>
                </a:solidFill>
              </a:rPr>
              <a:t> колос породил и своеобразна мода на </a:t>
            </a:r>
            <a:r>
              <a:rPr lang="ru-RU" sz="2400" dirty="0" err="1">
                <a:solidFill>
                  <a:srgbClr val="FF3399"/>
                </a:solidFill>
              </a:rPr>
              <a:t>гигантските</a:t>
            </a:r>
            <a:r>
              <a:rPr lang="ru-RU" sz="2400" dirty="0">
                <a:solidFill>
                  <a:srgbClr val="FF3399"/>
                </a:solidFill>
              </a:rPr>
              <a:t> статуи и на Родос </a:t>
            </a:r>
            <a:r>
              <a:rPr lang="ru-RU" sz="2400" dirty="0" err="1">
                <a:solidFill>
                  <a:srgbClr val="FF3399"/>
                </a:solidFill>
              </a:rPr>
              <a:t>през</a:t>
            </a:r>
            <a:r>
              <a:rPr lang="ru-RU" sz="2400" dirty="0">
                <a:solidFill>
                  <a:srgbClr val="FF3399"/>
                </a:solidFill>
              </a:rPr>
              <a:t> 2-ри век </a:t>
            </a:r>
            <a:r>
              <a:rPr lang="ru-RU" sz="2400" dirty="0" err="1">
                <a:solidFill>
                  <a:srgbClr val="FF3399"/>
                </a:solidFill>
              </a:rPr>
              <a:t>пр.н.е</a:t>
            </a:r>
            <a:r>
              <a:rPr lang="ru-RU" sz="2400" dirty="0">
                <a:solidFill>
                  <a:srgbClr val="FF3399"/>
                </a:solidFill>
              </a:rPr>
              <a:t>. </a:t>
            </a:r>
            <a:r>
              <a:rPr lang="ru-RU" sz="2400" dirty="0" err="1">
                <a:solidFill>
                  <a:srgbClr val="FF3399"/>
                </a:solidFill>
              </a:rPr>
              <a:t>имало</a:t>
            </a:r>
            <a:r>
              <a:rPr lang="ru-RU" sz="2400" dirty="0">
                <a:solidFill>
                  <a:srgbClr val="FF3399"/>
                </a:solidFill>
              </a:rPr>
              <a:t> вече около 100 </a:t>
            </a:r>
            <a:r>
              <a:rPr lang="ru-RU" sz="2400" dirty="0" err="1">
                <a:solidFill>
                  <a:srgbClr val="FF3399"/>
                </a:solidFill>
              </a:rPr>
              <a:t>колосални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ru-RU" sz="2400" dirty="0" err="1">
                <a:solidFill>
                  <a:srgbClr val="FF3399"/>
                </a:solidFill>
              </a:rPr>
              <a:t>скулптури</a:t>
            </a:r>
            <a:r>
              <a:rPr lang="ru-RU" sz="2400" dirty="0">
                <a:solidFill>
                  <a:srgbClr val="FF3399"/>
                </a:solidFill>
              </a:rPr>
              <a:t>.</a:t>
            </a:r>
            <a:endParaRPr lang="bg-BG" sz="24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D09C20-4B3B-4FF0-AEBA-AF56B02C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828" y="0"/>
            <a:ext cx="7489874" cy="942534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rgbClr val="002060"/>
                </a:solidFill>
              </a:rPr>
              <a:t>Гибелта на статуята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589F07-7991-44F8-BBC3-996164DA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2535"/>
            <a:ext cx="9608234" cy="5915466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003300"/>
                </a:solidFill>
              </a:rPr>
              <a:t>Колосът</a:t>
            </a:r>
            <a:r>
              <a:rPr lang="ru-RU" sz="2400" dirty="0">
                <a:solidFill>
                  <a:srgbClr val="003300"/>
                </a:solidFill>
              </a:rPr>
              <a:t> се </a:t>
            </a:r>
            <a:r>
              <a:rPr lang="ru-RU" sz="2400" dirty="0" err="1">
                <a:solidFill>
                  <a:srgbClr val="003300"/>
                </a:solidFill>
              </a:rPr>
              <a:t>издигал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сравнително</a:t>
            </a:r>
            <a:r>
              <a:rPr lang="ru-RU" sz="2400" dirty="0">
                <a:solidFill>
                  <a:srgbClr val="003300"/>
                </a:solidFill>
              </a:rPr>
              <a:t> кратко – 56 </a:t>
            </a:r>
            <a:r>
              <a:rPr lang="ru-RU" sz="2400" dirty="0" err="1">
                <a:solidFill>
                  <a:srgbClr val="003300"/>
                </a:solidFill>
              </a:rPr>
              <a:t>години</a:t>
            </a:r>
            <a:r>
              <a:rPr lang="ru-RU" sz="2400" dirty="0">
                <a:solidFill>
                  <a:srgbClr val="003300"/>
                </a:solidFill>
              </a:rPr>
              <a:t>. </a:t>
            </a:r>
            <a:r>
              <a:rPr lang="ru-RU" sz="2400" dirty="0" err="1">
                <a:solidFill>
                  <a:srgbClr val="003300"/>
                </a:solidFill>
              </a:rPr>
              <a:t>През</a:t>
            </a:r>
            <a:r>
              <a:rPr lang="ru-RU" sz="2400" dirty="0">
                <a:solidFill>
                  <a:srgbClr val="003300"/>
                </a:solidFill>
              </a:rPr>
              <a:t> 226 </a:t>
            </a:r>
            <a:r>
              <a:rPr lang="ru-RU" sz="2400" dirty="0" err="1">
                <a:solidFill>
                  <a:srgbClr val="003300"/>
                </a:solidFill>
              </a:rPr>
              <a:t>пр.н.е</a:t>
            </a:r>
            <a:r>
              <a:rPr lang="ru-RU" sz="2400" dirty="0">
                <a:solidFill>
                  <a:srgbClr val="003300"/>
                </a:solidFill>
              </a:rPr>
              <a:t>. </a:t>
            </a:r>
            <a:r>
              <a:rPr lang="ru-RU" sz="2400" dirty="0" err="1">
                <a:solidFill>
                  <a:srgbClr val="003300"/>
                </a:solidFill>
              </a:rPr>
              <a:t>статуята</a:t>
            </a:r>
            <a:r>
              <a:rPr lang="ru-RU" sz="2400" dirty="0">
                <a:solidFill>
                  <a:srgbClr val="003300"/>
                </a:solidFill>
              </a:rPr>
              <a:t> била разрушена от </a:t>
            </a:r>
            <a:r>
              <a:rPr lang="ru-RU" sz="2400" dirty="0" err="1">
                <a:solidFill>
                  <a:srgbClr val="003300"/>
                </a:solidFill>
              </a:rPr>
              <a:t>земетресение</a:t>
            </a:r>
            <a:r>
              <a:rPr lang="ru-RU" sz="2400" dirty="0">
                <a:solidFill>
                  <a:srgbClr val="003300"/>
                </a:solidFill>
              </a:rPr>
              <a:t>. </a:t>
            </a:r>
            <a:r>
              <a:rPr lang="ru-RU" sz="2400" dirty="0" err="1">
                <a:solidFill>
                  <a:srgbClr val="003300"/>
                </a:solidFill>
              </a:rPr>
              <a:t>Както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пише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Страбон</a:t>
            </a:r>
            <a:r>
              <a:rPr lang="ru-RU" sz="2400" dirty="0">
                <a:solidFill>
                  <a:srgbClr val="003300"/>
                </a:solidFill>
              </a:rPr>
              <a:t>, „</a:t>
            </a:r>
            <a:r>
              <a:rPr lang="ru-RU" sz="2400" dirty="0" err="1">
                <a:solidFill>
                  <a:srgbClr val="003300"/>
                </a:solidFill>
              </a:rPr>
              <a:t>Статуята</a:t>
            </a:r>
            <a:r>
              <a:rPr lang="ru-RU" sz="2400" dirty="0">
                <a:solidFill>
                  <a:srgbClr val="003300"/>
                </a:solidFill>
              </a:rPr>
              <a:t> лежала на </a:t>
            </a:r>
            <a:r>
              <a:rPr lang="ru-RU" sz="2400" dirty="0" err="1">
                <a:solidFill>
                  <a:srgbClr val="003300"/>
                </a:solidFill>
              </a:rPr>
              <a:t>земята</a:t>
            </a:r>
            <a:r>
              <a:rPr lang="ru-RU" sz="2400" dirty="0">
                <a:solidFill>
                  <a:srgbClr val="003300"/>
                </a:solidFill>
              </a:rPr>
              <a:t>, свалена от </a:t>
            </a:r>
            <a:r>
              <a:rPr lang="ru-RU" sz="2400" dirty="0" err="1">
                <a:solidFill>
                  <a:srgbClr val="003300"/>
                </a:solidFill>
              </a:rPr>
              <a:t>земетресението</a:t>
            </a:r>
            <a:r>
              <a:rPr lang="ru-RU" sz="2400" dirty="0">
                <a:solidFill>
                  <a:srgbClr val="003300"/>
                </a:solidFill>
              </a:rPr>
              <a:t> и </a:t>
            </a:r>
            <a:r>
              <a:rPr lang="ru-RU" sz="2400" dirty="0" err="1">
                <a:solidFill>
                  <a:srgbClr val="003300"/>
                </a:solidFill>
              </a:rPr>
              <a:t>счупена</a:t>
            </a:r>
            <a:r>
              <a:rPr lang="ru-RU" sz="2400" dirty="0">
                <a:solidFill>
                  <a:srgbClr val="003300"/>
                </a:solidFill>
              </a:rPr>
              <a:t> в </a:t>
            </a:r>
            <a:r>
              <a:rPr lang="ru-RU" sz="2400" dirty="0" err="1">
                <a:solidFill>
                  <a:srgbClr val="003300"/>
                </a:solidFill>
              </a:rPr>
              <a:t>коленете</a:t>
            </a:r>
            <a:r>
              <a:rPr lang="ru-RU" sz="2400" dirty="0">
                <a:solidFill>
                  <a:srgbClr val="003300"/>
                </a:solidFill>
              </a:rPr>
              <a:t>“. Но </a:t>
            </a:r>
            <a:r>
              <a:rPr lang="ru-RU" sz="2400" dirty="0" err="1">
                <a:solidFill>
                  <a:srgbClr val="003300"/>
                </a:solidFill>
              </a:rPr>
              <a:t>дори</a:t>
            </a:r>
            <a:r>
              <a:rPr lang="ru-RU" sz="2400" dirty="0">
                <a:solidFill>
                  <a:srgbClr val="003300"/>
                </a:solidFill>
              </a:rPr>
              <a:t> и </a:t>
            </a:r>
            <a:r>
              <a:rPr lang="ru-RU" sz="2400" dirty="0" err="1">
                <a:solidFill>
                  <a:srgbClr val="003300"/>
                </a:solidFill>
              </a:rPr>
              <a:t>тогава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Колосът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удивлявал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със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своите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размери</a:t>
            </a:r>
            <a:r>
              <a:rPr lang="ru-RU" sz="2400" dirty="0">
                <a:solidFill>
                  <a:srgbClr val="003300"/>
                </a:solidFill>
              </a:rPr>
              <a:t>. Плиний Стари </a:t>
            </a:r>
            <a:r>
              <a:rPr lang="ru-RU" sz="2400" dirty="0" err="1">
                <a:solidFill>
                  <a:srgbClr val="003300"/>
                </a:solidFill>
              </a:rPr>
              <a:t>казва</a:t>
            </a:r>
            <a:r>
              <a:rPr lang="ru-RU" sz="2400" dirty="0">
                <a:solidFill>
                  <a:srgbClr val="003300"/>
                </a:solidFill>
              </a:rPr>
              <a:t>, че </a:t>
            </a:r>
            <a:r>
              <a:rPr lang="ru-RU" sz="2400" dirty="0" err="1">
                <a:solidFill>
                  <a:srgbClr val="003300"/>
                </a:solidFill>
              </a:rPr>
              <a:t>малко</a:t>
            </a:r>
            <a:r>
              <a:rPr lang="ru-RU" sz="2400" dirty="0">
                <a:solidFill>
                  <a:srgbClr val="003300"/>
                </a:solidFill>
              </a:rPr>
              <a:t> хора </a:t>
            </a:r>
            <a:r>
              <a:rPr lang="ru-RU" sz="2400" dirty="0" err="1">
                <a:solidFill>
                  <a:srgbClr val="003300"/>
                </a:solidFill>
              </a:rPr>
              <a:t>успявали</a:t>
            </a:r>
            <a:r>
              <a:rPr lang="ru-RU" sz="2400" dirty="0">
                <a:solidFill>
                  <a:srgbClr val="003300"/>
                </a:solidFill>
              </a:rPr>
              <a:t> да </a:t>
            </a:r>
            <a:r>
              <a:rPr lang="ru-RU" sz="2400" dirty="0" err="1">
                <a:solidFill>
                  <a:srgbClr val="003300"/>
                </a:solidFill>
              </a:rPr>
              <a:t>обхванат</a:t>
            </a:r>
            <a:r>
              <a:rPr lang="ru-RU" sz="2400" dirty="0">
                <a:solidFill>
                  <a:srgbClr val="003300"/>
                </a:solidFill>
              </a:rPr>
              <a:t> с </a:t>
            </a:r>
            <a:r>
              <a:rPr lang="ru-RU" sz="2400" dirty="0" err="1">
                <a:solidFill>
                  <a:srgbClr val="003300"/>
                </a:solidFill>
              </a:rPr>
              <a:t>двете</a:t>
            </a:r>
            <a:r>
              <a:rPr lang="ru-RU" sz="2400" dirty="0">
                <a:solidFill>
                  <a:srgbClr val="003300"/>
                </a:solidFill>
              </a:rPr>
              <a:t> си </a:t>
            </a:r>
            <a:r>
              <a:rPr lang="ru-RU" sz="2400" dirty="0" err="1">
                <a:solidFill>
                  <a:srgbClr val="003300"/>
                </a:solidFill>
              </a:rPr>
              <a:t>ръце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големия</a:t>
            </a:r>
            <a:r>
              <a:rPr lang="ru-RU" sz="2400" dirty="0">
                <a:solidFill>
                  <a:srgbClr val="003300"/>
                </a:solidFill>
              </a:rPr>
              <a:t> палец на </a:t>
            </a:r>
            <a:r>
              <a:rPr lang="ru-RU" sz="2400" dirty="0" err="1">
                <a:solidFill>
                  <a:srgbClr val="003300"/>
                </a:solidFill>
              </a:rPr>
              <a:t>ръката</a:t>
            </a:r>
            <a:r>
              <a:rPr lang="ru-RU" sz="2400" dirty="0">
                <a:solidFill>
                  <a:srgbClr val="003300"/>
                </a:solidFill>
              </a:rPr>
              <a:t> на </a:t>
            </a:r>
            <a:r>
              <a:rPr lang="ru-RU" sz="2400" dirty="0" err="1">
                <a:solidFill>
                  <a:srgbClr val="003300"/>
                </a:solidFill>
              </a:rPr>
              <a:t>Хелиос</a:t>
            </a:r>
            <a:r>
              <a:rPr lang="ru-RU" sz="2400" dirty="0">
                <a:solidFill>
                  <a:srgbClr val="003300"/>
                </a:solidFill>
              </a:rPr>
              <a:t>.[3] Птолемей III предложил да плати за </a:t>
            </a:r>
            <a:r>
              <a:rPr lang="ru-RU" sz="2400" dirty="0" err="1">
                <a:solidFill>
                  <a:srgbClr val="003300"/>
                </a:solidFill>
              </a:rPr>
              <a:t>реконструкцията</a:t>
            </a:r>
            <a:r>
              <a:rPr lang="ru-RU" sz="2400" dirty="0">
                <a:solidFill>
                  <a:srgbClr val="003300"/>
                </a:solidFill>
              </a:rPr>
              <a:t> на </a:t>
            </a:r>
            <a:r>
              <a:rPr lang="ru-RU" sz="2400" dirty="0" err="1">
                <a:solidFill>
                  <a:srgbClr val="003300"/>
                </a:solidFill>
              </a:rPr>
              <a:t>статуята</a:t>
            </a:r>
            <a:r>
              <a:rPr lang="ru-RU" sz="2400" dirty="0">
                <a:solidFill>
                  <a:srgbClr val="003300"/>
                </a:solidFill>
              </a:rPr>
              <a:t>, но </a:t>
            </a:r>
            <a:r>
              <a:rPr lang="ru-RU" sz="2400" dirty="0" err="1">
                <a:solidFill>
                  <a:srgbClr val="003300"/>
                </a:solidFill>
              </a:rPr>
              <a:t>Делфийският</a:t>
            </a:r>
            <a:r>
              <a:rPr lang="ru-RU" sz="2400" dirty="0">
                <a:solidFill>
                  <a:srgbClr val="003300"/>
                </a:solidFill>
              </a:rPr>
              <a:t> оракул предсказал, че </a:t>
            </a:r>
            <a:r>
              <a:rPr lang="ru-RU" sz="2400" dirty="0" err="1">
                <a:solidFill>
                  <a:srgbClr val="003300"/>
                </a:solidFill>
              </a:rPr>
              <a:t>така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родосци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ще</a:t>
            </a:r>
            <a:r>
              <a:rPr lang="ru-RU" sz="2400" dirty="0">
                <a:solidFill>
                  <a:srgbClr val="003300"/>
                </a:solidFill>
              </a:rPr>
              <a:t> обидят </a:t>
            </a:r>
            <a:r>
              <a:rPr lang="ru-RU" sz="2400" dirty="0" err="1">
                <a:solidFill>
                  <a:srgbClr val="003300"/>
                </a:solidFill>
              </a:rPr>
              <a:t>Хелиос</a:t>
            </a:r>
            <a:r>
              <a:rPr lang="ru-RU" sz="2400" dirty="0">
                <a:solidFill>
                  <a:srgbClr val="003300"/>
                </a:solidFill>
              </a:rPr>
              <a:t> и те отказали.</a:t>
            </a:r>
          </a:p>
          <a:p>
            <a:r>
              <a:rPr lang="ru-RU" sz="2400" dirty="0" err="1">
                <a:solidFill>
                  <a:srgbClr val="003300"/>
                </a:solidFill>
              </a:rPr>
              <a:t>Отломките</a:t>
            </a:r>
            <a:r>
              <a:rPr lang="ru-RU" sz="2400" dirty="0">
                <a:solidFill>
                  <a:srgbClr val="003300"/>
                </a:solidFill>
              </a:rPr>
              <a:t> на Колоса </a:t>
            </a:r>
            <a:r>
              <a:rPr lang="ru-RU" sz="2400" dirty="0" err="1">
                <a:solidFill>
                  <a:srgbClr val="003300"/>
                </a:solidFill>
              </a:rPr>
              <a:t>останали</a:t>
            </a:r>
            <a:r>
              <a:rPr lang="ru-RU" sz="2400" dirty="0">
                <a:solidFill>
                  <a:srgbClr val="003300"/>
                </a:solidFill>
              </a:rPr>
              <a:t> на </a:t>
            </a:r>
            <a:r>
              <a:rPr lang="ru-RU" sz="2400" dirty="0" err="1">
                <a:solidFill>
                  <a:srgbClr val="003300"/>
                </a:solidFill>
              </a:rPr>
              <a:t>земята</a:t>
            </a:r>
            <a:r>
              <a:rPr lang="ru-RU" sz="2400" dirty="0">
                <a:solidFill>
                  <a:srgbClr val="003300"/>
                </a:solidFill>
              </a:rPr>
              <a:t>, </a:t>
            </a:r>
            <a:r>
              <a:rPr lang="ru-RU" sz="2400" dirty="0" err="1">
                <a:solidFill>
                  <a:srgbClr val="003300"/>
                </a:solidFill>
              </a:rPr>
              <a:t>както</a:t>
            </a:r>
            <a:r>
              <a:rPr lang="ru-RU" sz="2400" dirty="0">
                <a:solidFill>
                  <a:srgbClr val="003300"/>
                </a:solidFill>
              </a:rPr>
              <a:t> е описано от </a:t>
            </a:r>
            <a:r>
              <a:rPr lang="ru-RU" sz="2400" dirty="0" err="1">
                <a:solidFill>
                  <a:srgbClr val="003300"/>
                </a:solidFill>
              </a:rPr>
              <a:t>Страбон</a:t>
            </a:r>
            <a:r>
              <a:rPr lang="ru-RU" sz="2400" dirty="0">
                <a:solidFill>
                  <a:srgbClr val="003300"/>
                </a:solidFill>
              </a:rPr>
              <a:t> (XIV 2.5), в </a:t>
            </a:r>
            <a:r>
              <a:rPr lang="ru-RU" sz="2400" dirty="0" err="1">
                <a:solidFill>
                  <a:srgbClr val="003300"/>
                </a:solidFill>
              </a:rPr>
              <a:t>продължение</a:t>
            </a:r>
            <a:r>
              <a:rPr lang="ru-RU" sz="2400" dirty="0">
                <a:solidFill>
                  <a:srgbClr val="003300"/>
                </a:solidFill>
              </a:rPr>
              <a:t> на над 800 </a:t>
            </a:r>
            <a:r>
              <a:rPr lang="ru-RU" sz="2400" dirty="0" err="1">
                <a:solidFill>
                  <a:srgbClr val="003300"/>
                </a:solidFill>
              </a:rPr>
              <a:t>години</a:t>
            </a:r>
            <a:r>
              <a:rPr lang="ru-RU" sz="2400" dirty="0">
                <a:solidFill>
                  <a:srgbClr val="003300"/>
                </a:solidFill>
              </a:rPr>
              <a:t>, и </a:t>
            </a:r>
            <a:r>
              <a:rPr lang="ru-RU" sz="2400" dirty="0" err="1">
                <a:solidFill>
                  <a:srgbClr val="003300"/>
                </a:solidFill>
              </a:rPr>
              <a:t>дори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счупени</a:t>
            </a:r>
            <a:r>
              <a:rPr lang="ru-RU" sz="2400" dirty="0">
                <a:solidFill>
                  <a:srgbClr val="003300"/>
                </a:solidFill>
              </a:rPr>
              <a:t>, те били толкова </a:t>
            </a:r>
            <a:r>
              <a:rPr lang="ru-RU" sz="2400" dirty="0" err="1">
                <a:solidFill>
                  <a:srgbClr val="003300"/>
                </a:solidFill>
              </a:rPr>
              <a:t>впечатляващи</a:t>
            </a:r>
            <a:r>
              <a:rPr lang="ru-RU" sz="2400" dirty="0">
                <a:solidFill>
                  <a:srgbClr val="003300"/>
                </a:solidFill>
              </a:rPr>
              <a:t>, че много </a:t>
            </a:r>
            <a:r>
              <a:rPr lang="ru-RU" sz="2400" dirty="0" err="1">
                <a:solidFill>
                  <a:srgbClr val="003300"/>
                </a:solidFill>
              </a:rPr>
              <a:t>пътешественици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отивали</a:t>
            </a:r>
            <a:r>
              <a:rPr lang="ru-RU" sz="2400" dirty="0">
                <a:solidFill>
                  <a:srgbClr val="003300"/>
                </a:solidFill>
              </a:rPr>
              <a:t> да </a:t>
            </a:r>
            <a:r>
              <a:rPr lang="ru-RU" sz="2400" dirty="0" err="1">
                <a:solidFill>
                  <a:srgbClr val="003300"/>
                </a:solidFill>
              </a:rPr>
              <a:t>ги</a:t>
            </a:r>
            <a:r>
              <a:rPr lang="ru-RU" sz="2400" dirty="0">
                <a:solidFill>
                  <a:srgbClr val="003300"/>
                </a:solidFill>
              </a:rPr>
              <a:t> видят.</a:t>
            </a:r>
          </a:p>
          <a:p>
            <a:r>
              <a:rPr lang="ru-RU" sz="2400" dirty="0" err="1">
                <a:solidFill>
                  <a:srgbClr val="003300"/>
                </a:solidFill>
              </a:rPr>
              <a:t>През</a:t>
            </a:r>
            <a:r>
              <a:rPr lang="ru-RU" sz="2400" dirty="0">
                <a:solidFill>
                  <a:srgbClr val="003300"/>
                </a:solidFill>
              </a:rPr>
              <a:t> 654 г. </a:t>
            </a:r>
            <a:r>
              <a:rPr lang="ru-RU" sz="2400" dirty="0" err="1">
                <a:solidFill>
                  <a:srgbClr val="003300"/>
                </a:solidFill>
              </a:rPr>
              <a:t>арабите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превземат</a:t>
            </a:r>
            <a:r>
              <a:rPr lang="ru-RU" sz="2400" dirty="0">
                <a:solidFill>
                  <a:srgbClr val="003300"/>
                </a:solidFill>
              </a:rPr>
              <a:t> Родос и </a:t>
            </a:r>
            <a:r>
              <a:rPr lang="ru-RU" sz="2400" dirty="0" err="1">
                <a:solidFill>
                  <a:srgbClr val="003300"/>
                </a:solidFill>
              </a:rPr>
              <a:t>според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Теофан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Изповедник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ги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продават</a:t>
            </a:r>
            <a:r>
              <a:rPr lang="ru-RU" sz="2400" dirty="0">
                <a:solidFill>
                  <a:srgbClr val="003300"/>
                </a:solidFill>
              </a:rPr>
              <a:t> на „</a:t>
            </a:r>
            <a:r>
              <a:rPr lang="ru-RU" sz="2400" dirty="0" err="1">
                <a:solidFill>
                  <a:srgbClr val="003300"/>
                </a:solidFill>
              </a:rPr>
              <a:t>еврейски</a:t>
            </a:r>
            <a:r>
              <a:rPr lang="ru-RU" sz="2400" dirty="0">
                <a:solidFill>
                  <a:srgbClr val="003300"/>
                </a:solidFill>
              </a:rPr>
              <a:t> </a:t>
            </a:r>
            <a:r>
              <a:rPr lang="ru-RU" sz="2400" dirty="0" err="1">
                <a:solidFill>
                  <a:srgbClr val="003300"/>
                </a:solidFill>
              </a:rPr>
              <a:t>търговец</a:t>
            </a:r>
            <a:r>
              <a:rPr lang="ru-RU" sz="2400" dirty="0">
                <a:solidFill>
                  <a:srgbClr val="003300"/>
                </a:solidFill>
              </a:rPr>
              <a:t> от </a:t>
            </a:r>
            <a:r>
              <a:rPr lang="ru-RU" sz="2400" dirty="0" err="1">
                <a:solidFill>
                  <a:srgbClr val="003300"/>
                </a:solidFill>
              </a:rPr>
              <a:t>Едеса</a:t>
            </a:r>
            <a:r>
              <a:rPr lang="ru-RU" sz="2400" dirty="0">
                <a:solidFill>
                  <a:srgbClr val="003300"/>
                </a:solidFill>
              </a:rPr>
              <a:t>“.</a:t>
            </a:r>
            <a:endParaRPr lang="bg-BG" sz="2400" dirty="0">
              <a:solidFill>
                <a:srgbClr val="003300"/>
              </a:solidFill>
            </a:endParaRPr>
          </a:p>
          <a:p>
            <a:endParaRPr lang="ru-RU" sz="2400" dirty="0">
              <a:solidFill>
                <a:srgbClr val="003300"/>
              </a:solidFill>
            </a:endParaRPr>
          </a:p>
          <a:p>
            <a:endParaRPr lang="ru-RU" sz="2000" dirty="0">
              <a:solidFill>
                <a:srgbClr val="003300"/>
              </a:solidFill>
            </a:endParaRPr>
          </a:p>
        </p:txBody>
      </p:sp>
      <p:sp>
        <p:nvSpPr>
          <p:cNvPr id="4" name="Слънце 3">
            <a:hlinkClick r:id="rId2" action="ppaction://hlinkpres?slideindex=1&amp;slidetitle="/>
          </p:cNvPr>
          <p:cNvSpPr/>
          <p:nvPr/>
        </p:nvSpPr>
        <p:spPr>
          <a:xfrm>
            <a:off x="457199" y="-1"/>
            <a:ext cx="1745673" cy="90054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353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0C3E2DB-4FAE-46E2-B6C2-6D4F8037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661564" cy="5029200"/>
          </a:xfrm>
          <a:prstGeom prst="rect">
            <a:avLst/>
          </a:prstGeom>
        </p:spPr>
      </p:pic>
      <p:sp>
        <p:nvSpPr>
          <p:cNvPr id="3" name="Слънце 2">
            <a:hlinkClick r:id="rId3" action="ppaction://hlinkpres?slideindex=1&amp;slidetitle="/>
          </p:cNvPr>
          <p:cNvSpPr/>
          <p:nvPr/>
        </p:nvSpPr>
        <p:spPr>
          <a:xfrm>
            <a:off x="8160327" y="3338945"/>
            <a:ext cx="1745673" cy="152400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33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D301B8D5-A109-4897-8C47-2EBB17F34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2" y="509954"/>
            <a:ext cx="9101797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78A5D90-1D08-4C69-882D-F6153217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" y="0"/>
            <a:ext cx="12149797" cy="1055078"/>
          </a:xfrm>
        </p:spPr>
        <p:txBody>
          <a:bodyPr>
            <a:noAutofit/>
          </a:bodyPr>
          <a:lstStyle/>
          <a:p>
            <a:r>
              <a:rPr lang="bg-BG" sz="5400" dirty="0">
                <a:solidFill>
                  <a:srgbClr val="FA0629"/>
                </a:solidFill>
              </a:rPr>
              <a:t>Постройка на Александрийския фар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763428C-1C5A-4217-AF02-4AE0B6F4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5078"/>
            <a:ext cx="9594166" cy="5802922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EC34C5"/>
                </a:solidFill>
              </a:rPr>
              <a:t>Александрийският</a:t>
            </a:r>
            <a:r>
              <a:rPr lang="ru-RU" sz="2400" dirty="0">
                <a:solidFill>
                  <a:srgbClr val="EC34C5"/>
                </a:solidFill>
              </a:rPr>
              <a:t> фар е бил построен в </a:t>
            </a:r>
            <a:r>
              <a:rPr lang="ru-RU" sz="2400" dirty="0" err="1">
                <a:solidFill>
                  <a:srgbClr val="EC34C5"/>
                </a:solidFill>
              </a:rPr>
              <a:t>египетския</a:t>
            </a:r>
            <a:r>
              <a:rPr lang="ru-RU" sz="2400" dirty="0">
                <a:solidFill>
                  <a:srgbClr val="EC34C5"/>
                </a:solidFill>
              </a:rPr>
              <a:t> град Александрия, но не е </a:t>
            </a:r>
            <a:r>
              <a:rPr lang="ru-RU" sz="2400" dirty="0" err="1">
                <a:solidFill>
                  <a:srgbClr val="EC34C5"/>
                </a:solidFill>
              </a:rPr>
              <a:t>достигнал</a:t>
            </a:r>
            <a:r>
              <a:rPr lang="ru-RU" sz="2400" dirty="0">
                <a:solidFill>
                  <a:srgbClr val="EC34C5"/>
                </a:solidFill>
              </a:rPr>
              <a:t> до наши дни. Той един от </a:t>
            </a:r>
            <a:r>
              <a:rPr lang="ru-RU" sz="2400" dirty="0" err="1">
                <a:solidFill>
                  <a:srgbClr val="EC34C5"/>
                </a:solidFill>
              </a:rPr>
              <a:t>седемте</a:t>
            </a:r>
            <a:r>
              <a:rPr lang="ru-RU" sz="2400" dirty="0">
                <a:solidFill>
                  <a:srgbClr val="EC34C5"/>
                </a:solidFill>
              </a:rPr>
              <a:t> чудеса на света и е бил </a:t>
            </a:r>
            <a:r>
              <a:rPr lang="ru-RU" sz="2400" dirty="0" err="1">
                <a:solidFill>
                  <a:srgbClr val="EC34C5"/>
                </a:solidFill>
              </a:rPr>
              <a:t>най</a:t>
            </a:r>
            <a:r>
              <a:rPr lang="ru-RU" sz="2400" dirty="0">
                <a:solidFill>
                  <a:srgbClr val="EC34C5"/>
                </a:solidFill>
              </a:rPr>
              <a:t> – </a:t>
            </a:r>
            <a:r>
              <a:rPr lang="ru-RU" sz="2400" dirty="0" err="1">
                <a:solidFill>
                  <a:srgbClr val="EC34C5"/>
                </a:solidFill>
              </a:rPr>
              <a:t>високият</a:t>
            </a:r>
            <a:r>
              <a:rPr lang="ru-RU" sz="2400" dirty="0">
                <a:solidFill>
                  <a:srgbClr val="EC34C5"/>
                </a:solidFill>
              </a:rPr>
              <a:t> фар построен в </a:t>
            </a:r>
            <a:r>
              <a:rPr lang="ru-RU" sz="2400" dirty="0" err="1">
                <a:solidFill>
                  <a:srgbClr val="EC34C5"/>
                </a:solidFill>
              </a:rPr>
              <a:t>историята</a:t>
            </a:r>
            <a:r>
              <a:rPr lang="ru-RU" sz="2400" dirty="0">
                <a:solidFill>
                  <a:srgbClr val="EC34C5"/>
                </a:solidFill>
              </a:rPr>
              <a:t>. </a:t>
            </a:r>
            <a:r>
              <a:rPr lang="ru-RU" sz="2400" dirty="0" err="1">
                <a:solidFill>
                  <a:srgbClr val="EC34C5"/>
                </a:solidFill>
              </a:rPr>
              <a:t>Фарът</a:t>
            </a:r>
            <a:r>
              <a:rPr lang="ru-RU" sz="2400" dirty="0">
                <a:solidFill>
                  <a:srgbClr val="EC34C5"/>
                </a:solidFill>
              </a:rPr>
              <a:t> е построен между 285-256г. пр. Хр. на остров Фарой, </a:t>
            </a:r>
            <a:r>
              <a:rPr lang="ru-RU" sz="2400" dirty="0" err="1">
                <a:solidFill>
                  <a:srgbClr val="EC34C5"/>
                </a:solidFill>
              </a:rPr>
              <a:t>който</a:t>
            </a:r>
            <a:r>
              <a:rPr lang="ru-RU" sz="2400" dirty="0">
                <a:solidFill>
                  <a:srgbClr val="EC34C5"/>
                </a:solidFill>
              </a:rPr>
              <a:t> се е </a:t>
            </a:r>
            <a:r>
              <a:rPr lang="ru-RU" sz="2400" dirty="0" err="1">
                <a:solidFill>
                  <a:srgbClr val="EC34C5"/>
                </a:solidFill>
              </a:rPr>
              <a:t>намирал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срещу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александрийското</a:t>
            </a:r>
            <a:r>
              <a:rPr lang="ru-RU" sz="2400" dirty="0">
                <a:solidFill>
                  <a:srgbClr val="EC34C5"/>
                </a:solidFill>
              </a:rPr>
              <a:t> пристанище. </a:t>
            </a:r>
            <a:r>
              <a:rPr lang="ru-RU" sz="2400" dirty="0" err="1">
                <a:solidFill>
                  <a:srgbClr val="EC34C5"/>
                </a:solidFill>
              </a:rPr>
              <a:t>Фарът</a:t>
            </a:r>
            <a:r>
              <a:rPr lang="ru-RU" sz="2400" dirty="0">
                <a:solidFill>
                  <a:srgbClr val="EC34C5"/>
                </a:solidFill>
              </a:rPr>
              <a:t> се е </a:t>
            </a:r>
            <a:r>
              <a:rPr lang="ru-RU" sz="2400" dirty="0" err="1">
                <a:solidFill>
                  <a:srgbClr val="EC34C5"/>
                </a:solidFill>
              </a:rPr>
              <a:t>състоял</a:t>
            </a:r>
            <a:r>
              <a:rPr lang="ru-RU" sz="2400" dirty="0">
                <a:solidFill>
                  <a:srgbClr val="EC34C5"/>
                </a:solidFill>
              </a:rPr>
              <a:t> от три части. Бил е </a:t>
            </a:r>
            <a:r>
              <a:rPr lang="ru-RU" sz="2400" dirty="0" err="1">
                <a:solidFill>
                  <a:srgbClr val="EC34C5"/>
                </a:solidFill>
              </a:rPr>
              <a:t>изграден</a:t>
            </a:r>
            <a:r>
              <a:rPr lang="ru-RU" sz="2400" dirty="0">
                <a:solidFill>
                  <a:srgbClr val="EC34C5"/>
                </a:solidFill>
              </a:rPr>
              <a:t> от </a:t>
            </a:r>
            <a:r>
              <a:rPr lang="ru-RU" sz="2400" dirty="0" err="1">
                <a:solidFill>
                  <a:srgbClr val="EC34C5"/>
                </a:solidFill>
              </a:rPr>
              <a:t>бял</a:t>
            </a:r>
            <a:r>
              <a:rPr lang="ru-RU" sz="2400" dirty="0">
                <a:solidFill>
                  <a:srgbClr val="EC34C5"/>
                </a:solidFill>
              </a:rPr>
              <a:t> мрамор и </a:t>
            </a:r>
            <a:r>
              <a:rPr lang="ru-RU" sz="2400" dirty="0" err="1">
                <a:solidFill>
                  <a:srgbClr val="EC34C5"/>
                </a:solidFill>
              </a:rPr>
              <a:t>височината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му</a:t>
            </a:r>
            <a:r>
              <a:rPr lang="ru-RU" sz="2400" dirty="0">
                <a:solidFill>
                  <a:srgbClr val="EC34C5"/>
                </a:solidFill>
              </a:rPr>
              <a:t> е бил 135 метра. На </a:t>
            </a:r>
            <a:r>
              <a:rPr lang="ru-RU" sz="2400" dirty="0" err="1">
                <a:solidFill>
                  <a:srgbClr val="EC34C5"/>
                </a:solidFill>
              </a:rPr>
              <a:t>върха</a:t>
            </a:r>
            <a:r>
              <a:rPr lang="ru-RU" sz="2400" dirty="0">
                <a:solidFill>
                  <a:srgbClr val="EC34C5"/>
                </a:solidFill>
              </a:rPr>
              <a:t> на фара е </a:t>
            </a:r>
            <a:r>
              <a:rPr lang="ru-RU" sz="2400" dirty="0" err="1">
                <a:solidFill>
                  <a:srgbClr val="EC34C5"/>
                </a:solidFill>
              </a:rPr>
              <a:t>имало</a:t>
            </a:r>
            <a:r>
              <a:rPr lang="ru-RU" sz="2400" dirty="0">
                <a:solidFill>
                  <a:srgbClr val="EC34C5"/>
                </a:solidFill>
              </a:rPr>
              <a:t> огромно </a:t>
            </a:r>
            <a:r>
              <a:rPr lang="ru-RU" sz="2400" dirty="0" err="1">
                <a:solidFill>
                  <a:srgbClr val="EC34C5"/>
                </a:solidFill>
              </a:rPr>
              <a:t>бронзово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огледало</a:t>
            </a:r>
            <a:r>
              <a:rPr lang="ru-RU" sz="2400" dirty="0">
                <a:solidFill>
                  <a:srgbClr val="EC34C5"/>
                </a:solidFill>
              </a:rPr>
              <a:t>, </a:t>
            </a:r>
            <a:r>
              <a:rPr lang="ru-RU" sz="2400" dirty="0" err="1">
                <a:solidFill>
                  <a:srgbClr val="EC34C5"/>
                </a:solidFill>
              </a:rPr>
              <a:t>което</a:t>
            </a:r>
            <a:r>
              <a:rPr lang="ru-RU" sz="2400" dirty="0">
                <a:solidFill>
                  <a:srgbClr val="EC34C5"/>
                </a:solidFill>
              </a:rPr>
              <a:t> се е </a:t>
            </a:r>
            <a:r>
              <a:rPr lang="ru-RU" sz="2400" dirty="0" err="1">
                <a:solidFill>
                  <a:srgbClr val="EC34C5"/>
                </a:solidFill>
              </a:rPr>
              <a:t>виждало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чак</a:t>
            </a:r>
            <a:r>
              <a:rPr lang="ru-RU" sz="2400" dirty="0">
                <a:solidFill>
                  <a:srgbClr val="EC34C5"/>
                </a:solidFill>
              </a:rPr>
              <a:t> 70 километра и </a:t>
            </a:r>
            <a:r>
              <a:rPr lang="ru-RU" sz="2400" dirty="0" err="1">
                <a:solidFill>
                  <a:srgbClr val="EC34C5"/>
                </a:solidFill>
              </a:rPr>
              <a:t>така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насочвал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корабите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към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пристанището</a:t>
            </a:r>
            <a:r>
              <a:rPr lang="ru-RU" sz="2400" dirty="0">
                <a:solidFill>
                  <a:srgbClr val="EC34C5"/>
                </a:solidFill>
              </a:rPr>
              <a:t>. </a:t>
            </a:r>
            <a:r>
              <a:rPr lang="ru-RU" sz="2400" dirty="0" err="1">
                <a:solidFill>
                  <a:srgbClr val="EC34C5"/>
                </a:solidFill>
              </a:rPr>
              <a:t>Долната</a:t>
            </a:r>
            <a:r>
              <a:rPr lang="ru-RU" sz="2400" dirty="0">
                <a:solidFill>
                  <a:srgbClr val="EC34C5"/>
                </a:solidFill>
              </a:rPr>
              <a:t> част на фара е бил </a:t>
            </a:r>
            <a:r>
              <a:rPr lang="ru-RU" sz="2400" dirty="0" err="1">
                <a:solidFill>
                  <a:srgbClr val="EC34C5"/>
                </a:solidFill>
              </a:rPr>
              <a:t>квадратен</a:t>
            </a:r>
            <a:r>
              <a:rPr lang="ru-RU" sz="2400" dirty="0">
                <a:solidFill>
                  <a:srgbClr val="EC34C5"/>
                </a:solidFill>
              </a:rPr>
              <a:t> с </a:t>
            </a:r>
            <a:r>
              <a:rPr lang="ru-RU" sz="2400" dirty="0" err="1">
                <a:solidFill>
                  <a:srgbClr val="EC34C5"/>
                </a:solidFill>
              </a:rPr>
              <a:t>височина</a:t>
            </a:r>
            <a:r>
              <a:rPr lang="ru-RU" sz="2400" dirty="0">
                <a:solidFill>
                  <a:srgbClr val="EC34C5"/>
                </a:solidFill>
              </a:rPr>
              <a:t> 55 метра. </a:t>
            </a:r>
            <a:r>
              <a:rPr lang="ru-RU" sz="2400" dirty="0" err="1">
                <a:solidFill>
                  <a:srgbClr val="EC34C5"/>
                </a:solidFill>
              </a:rPr>
              <a:t>Средната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му</a:t>
            </a:r>
            <a:r>
              <a:rPr lang="ru-RU" sz="2400" dirty="0">
                <a:solidFill>
                  <a:srgbClr val="EC34C5"/>
                </a:solidFill>
              </a:rPr>
              <a:t> част е била </a:t>
            </a:r>
            <a:r>
              <a:rPr lang="ru-RU" sz="2400" dirty="0" err="1">
                <a:solidFill>
                  <a:srgbClr val="EC34C5"/>
                </a:solidFill>
              </a:rPr>
              <a:t>цилиндрична</a:t>
            </a:r>
            <a:r>
              <a:rPr lang="ru-RU" sz="2400" dirty="0">
                <a:solidFill>
                  <a:srgbClr val="EC34C5"/>
                </a:solidFill>
              </a:rPr>
              <a:t> с </a:t>
            </a:r>
            <a:r>
              <a:rPr lang="ru-RU" sz="2400" dirty="0" err="1">
                <a:solidFill>
                  <a:srgbClr val="EC34C5"/>
                </a:solidFill>
              </a:rPr>
              <a:t>височина</a:t>
            </a:r>
            <a:r>
              <a:rPr lang="ru-RU" sz="2400" dirty="0">
                <a:solidFill>
                  <a:srgbClr val="EC34C5"/>
                </a:solidFill>
              </a:rPr>
              <a:t> 27 метра. </a:t>
            </a:r>
            <a:r>
              <a:rPr lang="ru-RU" sz="2400" dirty="0" err="1">
                <a:solidFill>
                  <a:srgbClr val="EC34C5"/>
                </a:solidFill>
              </a:rPr>
              <a:t>Горната</a:t>
            </a:r>
            <a:r>
              <a:rPr lang="ru-RU" sz="2400" dirty="0">
                <a:solidFill>
                  <a:srgbClr val="EC34C5"/>
                </a:solidFill>
              </a:rPr>
              <a:t> част </a:t>
            </a:r>
            <a:r>
              <a:rPr lang="ru-RU" sz="2400" dirty="0" err="1">
                <a:solidFill>
                  <a:srgbClr val="EC34C5"/>
                </a:solidFill>
              </a:rPr>
              <a:t>също</a:t>
            </a:r>
            <a:r>
              <a:rPr lang="ru-RU" sz="2400" dirty="0">
                <a:solidFill>
                  <a:srgbClr val="EC34C5"/>
                </a:solidFill>
              </a:rPr>
              <a:t> е бил </a:t>
            </a:r>
            <a:r>
              <a:rPr lang="ru-RU" sz="2400" dirty="0" err="1">
                <a:solidFill>
                  <a:srgbClr val="EC34C5"/>
                </a:solidFill>
              </a:rPr>
              <a:t>цилиндричен</a:t>
            </a:r>
            <a:r>
              <a:rPr lang="ru-RU" sz="2400" dirty="0">
                <a:solidFill>
                  <a:srgbClr val="EC34C5"/>
                </a:solidFill>
              </a:rPr>
              <a:t> и е </a:t>
            </a:r>
            <a:r>
              <a:rPr lang="ru-RU" sz="2400" dirty="0" err="1">
                <a:solidFill>
                  <a:srgbClr val="EC34C5"/>
                </a:solidFill>
              </a:rPr>
              <a:t>имал</a:t>
            </a:r>
            <a:r>
              <a:rPr lang="ru-RU" sz="2400" dirty="0">
                <a:solidFill>
                  <a:srgbClr val="EC34C5"/>
                </a:solidFill>
              </a:rPr>
              <a:t> </a:t>
            </a:r>
            <a:r>
              <a:rPr lang="ru-RU" sz="2400" dirty="0" err="1">
                <a:solidFill>
                  <a:srgbClr val="EC34C5"/>
                </a:solidFill>
              </a:rPr>
              <a:t>специална</a:t>
            </a:r>
            <a:r>
              <a:rPr lang="ru-RU" sz="2400" dirty="0">
                <a:solidFill>
                  <a:srgbClr val="EC34C5"/>
                </a:solidFill>
              </a:rPr>
              <a:t> стая за </a:t>
            </a:r>
            <a:r>
              <a:rPr lang="ru-RU" sz="2400" dirty="0" err="1">
                <a:solidFill>
                  <a:srgbClr val="EC34C5"/>
                </a:solidFill>
              </a:rPr>
              <a:t>пламъците</a:t>
            </a:r>
            <a:r>
              <a:rPr lang="ru-RU" sz="2400" dirty="0">
                <a:solidFill>
                  <a:srgbClr val="EC34C5"/>
                </a:solidFill>
              </a:rPr>
              <a:t>.</a:t>
            </a:r>
          </a:p>
          <a:p>
            <a:endParaRPr lang="ru-RU" sz="2400" dirty="0">
              <a:solidFill>
                <a:srgbClr val="EC34C5"/>
              </a:solidFill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966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D1CE13D-91FE-4795-8AA8-A188F80C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618" y="0"/>
            <a:ext cx="7067843" cy="1111347"/>
          </a:xfrm>
        </p:spPr>
        <p:txBody>
          <a:bodyPr>
            <a:normAutofit/>
          </a:bodyPr>
          <a:lstStyle/>
          <a:p>
            <a:r>
              <a:rPr lang="bg-BG" sz="5400" dirty="0">
                <a:solidFill>
                  <a:srgbClr val="00B050"/>
                </a:solidFill>
              </a:rPr>
              <a:t>Архитектура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C8959AF-26FC-40F7-9935-FA532C59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4" y="1111346"/>
            <a:ext cx="9453489" cy="5746653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FFC000"/>
                </a:solidFill>
              </a:rPr>
              <a:t>Фарът</a:t>
            </a:r>
            <a:r>
              <a:rPr lang="ru-RU" sz="2400" dirty="0">
                <a:solidFill>
                  <a:srgbClr val="FFC000"/>
                </a:solidFill>
              </a:rPr>
              <a:t> е </a:t>
            </a:r>
            <a:r>
              <a:rPr lang="ru-RU" sz="2400" dirty="0" err="1">
                <a:solidFill>
                  <a:srgbClr val="FFC000"/>
                </a:solidFill>
              </a:rPr>
              <a:t>представлявал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кула</a:t>
            </a:r>
            <a:r>
              <a:rPr lang="ru-RU" sz="2400" dirty="0">
                <a:solidFill>
                  <a:srgbClr val="FFC000"/>
                </a:solidFill>
              </a:rPr>
              <a:t> с </a:t>
            </a:r>
            <a:r>
              <a:rPr lang="ru-RU" sz="2400" dirty="0" err="1">
                <a:solidFill>
                  <a:srgbClr val="FFC000"/>
                </a:solidFill>
              </a:rPr>
              <a:t>височина</a:t>
            </a:r>
            <a:r>
              <a:rPr lang="ru-RU" sz="2400" dirty="0">
                <a:solidFill>
                  <a:srgbClr val="FFC000"/>
                </a:solidFill>
              </a:rPr>
              <a:t> около 120 – 140 m и за </a:t>
            </a:r>
            <a:r>
              <a:rPr lang="ru-RU" sz="2400" dirty="0" err="1">
                <a:solidFill>
                  <a:srgbClr val="FFC000"/>
                </a:solidFill>
              </a:rPr>
              <a:t>времето</a:t>
            </a:r>
            <a:r>
              <a:rPr lang="ru-RU" sz="2400" dirty="0">
                <a:solidFill>
                  <a:srgbClr val="FFC000"/>
                </a:solidFill>
              </a:rPr>
              <a:t> си е бил от </a:t>
            </a:r>
            <a:r>
              <a:rPr lang="ru-RU" sz="2400" dirty="0" err="1">
                <a:solidFill>
                  <a:srgbClr val="FFC000"/>
                </a:solidFill>
              </a:rPr>
              <a:t>най-високите</a:t>
            </a:r>
            <a:r>
              <a:rPr lang="ru-RU" sz="2400" dirty="0">
                <a:solidFill>
                  <a:srgbClr val="FFC000"/>
                </a:solidFill>
              </a:rPr>
              <a:t> конструкции, </a:t>
            </a:r>
            <a:r>
              <a:rPr lang="ru-RU" sz="2400" dirty="0" err="1">
                <a:solidFill>
                  <a:srgbClr val="FFC000"/>
                </a:solidFill>
              </a:rPr>
              <a:t>създадени</a:t>
            </a:r>
            <a:r>
              <a:rPr lang="ru-RU" sz="2400" dirty="0">
                <a:solidFill>
                  <a:srgbClr val="FFC000"/>
                </a:solidFill>
              </a:rPr>
              <a:t> от </a:t>
            </a:r>
            <a:r>
              <a:rPr lang="ru-RU" sz="2400" dirty="0" err="1">
                <a:solidFill>
                  <a:srgbClr val="FFC000"/>
                </a:solidFill>
              </a:rPr>
              <a:t>човека</a:t>
            </a:r>
            <a:r>
              <a:rPr lang="ru-RU" sz="2400" dirty="0">
                <a:solidFill>
                  <a:srgbClr val="FFC000"/>
                </a:solidFill>
              </a:rPr>
              <a:t>. </a:t>
            </a:r>
            <a:r>
              <a:rPr lang="ru-RU" sz="2400" dirty="0" err="1">
                <a:solidFill>
                  <a:srgbClr val="FFC000"/>
                </a:solidFill>
              </a:rPr>
              <a:t>Архитект</a:t>
            </a:r>
            <a:r>
              <a:rPr lang="ru-RU" sz="2400" dirty="0">
                <a:solidFill>
                  <a:srgbClr val="FFC000"/>
                </a:solidFill>
              </a:rPr>
              <a:t> на фара е </a:t>
            </a:r>
            <a:r>
              <a:rPr lang="ru-RU" sz="2400" dirty="0" err="1">
                <a:solidFill>
                  <a:srgbClr val="FFC000"/>
                </a:solidFill>
              </a:rPr>
              <a:t>Сострат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Книдски</a:t>
            </a:r>
            <a:r>
              <a:rPr lang="ru-RU" sz="2400" dirty="0">
                <a:solidFill>
                  <a:srgbClr val="FFC000"/>
                </a:solidFill>
              </a:rPr>
              <a:t>. </a:t>
            </a:r>
            <a:r>
              <a:rPr lang="ru-RU" sz="2400" dirty="0" err="1">
                <a:solidFill>
                  <a:srgbClr val="FFC000"/>
                </a:solidFill>
              </a:rPr>
              <a:t>Изграждането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му</a:t>
            </a:r>
            <a:r>
              <a:rPr lang="ru-RU" sz="2400" dirty="0">
                <a:solidFill>
                  <a:srgbClr val="FFC000"/>
                </a:solidFill>
              </a:rPr>
              <a:t> е </a:t>
            </a:r>
            <a:r>
              <a:rPr lang="ru-RU" sz="2400" dirty="0" err="1">
                <a:solidFill>
                  <a:srgbClr val="FFC000"/>
                </a:solidFill>
              </a:rPr>
              <a:t>отнело</a:t>
            </a:r>
            <a:r>
              <a:rPr lang="ru-RU" sz="2400" dirty="0">
                <a:solidFill>
                  <a:srgbClr val="FFC000"/>
                </a:solidFill>
              </a:rPr>
              <a:t> 5 </a:t>
            </a:r>
            <a:r>
              <a:rPr lang="ru-RU" sz="2400" dirty="0" err="1">
                <a:solidFill>
                  <a:srgbClr val="FFC000"/>
                </a:solidFill>
              </a:rPr>
              <a:t>години</a:t>
            </a:r>
            <a:r>
              <a:rPr lang="ru-RU" sz="2400" dirty="0">
                <a:solidFill>
                  <a:srgbClr val="FFC000"/>
                </a:solidFill>
              </a:rPr>
              <a:t>. Бил е построен от </a:t>
            </a:r>
            <a:r>
              <a:rPr lang="ru-RU" sz="2400" dirty="0" err="1">
                <a:solidFill>
                  <a:srgbClr val="FFC000"/>
                </a:solidFill>
              </a:rPr>
              <a:t>бял</a:t>
            </a:r>
            <a:r>
              <a:rPr lang="ru-RU" sz="2400" dirty="0">
                <a:solidFill>
                  <a:srgbClr val="FFC000"/>
                </a:solidFill>
              </a:rPr>
              <a:t> мрамор и е бил </a:t>
            </a:r>
            <a:r>
              <a:rPr lang="ru-RU" sz="2400" dirty="0" err="1">
                <a:solidFill>
                  <a:srgbClr val="FFC000"/>
                </a:solidFill>
              </a:rPr>
              <a:t>изграден</a:t>
            </a:r>
            <a:r>
              <a:rPr lang="ru-RU" sz="2400" dirty="0">
                <a:solidFill>
                  <a:srgbClr val="FFC000"/>
                </a:solidFill>
              </a:rPr>
              <a:t> с </a:t>
            </a:r>
            <a:r>
              <a:rPr lang="ru-RU" sz="2400" dirty="0" err="1">
                <a:solidFill>
                  <a:srgbClr val="FFC000"/>
                </a:solidFill>
              </a:rPr>
              <a:t>трегери</a:t>
            </a:r>
            <a:r>
              <a:rPr lang="ru-RU" sz="2400" dirty="0">
                <a:solidFill>
                  <a:srgbClr val="FFC000"/>
                </a:solidFill>
              </a:rPr>
              <a:t>, а не </a:t>
            </a:r>
            <a:r>
              <a:rPr lang="ru-RU" sz="2400" dirty="0" err="1">
                <a:solidFill>
                  <a:srgbClr val="FFC000"/>
                </a:solidFill>
              </a:rPr>
              <a:t>със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сводове</a:t>
            </a:r>
            <a:r>
              <a:rPr lang="ru-RU" sz="2400" dirty="0">
                <a:solidFill>
                  <a:srgbClr val="FFC000"/>
                </a:solidFill>
              </a:rPr>
              <a:t>. </a:t>
            </a:r>
            <a:r>
              <a:rPr lang="ru-RU" sz="2400" dirty="0" err="1">
                <a:solidFill>
                  <a:srgbClr val="FFC000"/>
                </a:solidFill>
              </a:rPr>
              <a:t>Имал</a:t>
            </a:r>
            <a:r>
              <a:rPr lang="ru-RU" sz="2400" dirty="0">
                <a:solidFill>
                  <a:srgbClr val="FFC000"/>
                </a:solidFill>
              </a:rPr>
              <a:t> е три </a:t>
            </a:r>
            <a:r>
              <a:rPr lang="ru-RU" sz="2400" dirty="0" err="1">
                <a:solidFill>
                  <a:srgbClr val="FFC000"/>
                </a:solidFill>
              </a:rPr>
              <a:t>етажа</a:t>
            </a:r>
            <a:r>
              <a:rPr lang="ru-RU" sz="2400" dirty="0">
                <a:solidFill>
                  <a:srgbClr val="FFC000"/>
                </a:solidFill>
              </a:rPr>
              <a:t>. </a:t>
            </a:r>
            <a:r>
              <a:rPr lang="ru-RU" sz="2400" dirty="0" err="1">
                <a:solidFill>
                  <a:srgbClr val="FFC000"/>
                </a:solidFill>
              </a:rPr>
              <a:t>Най-долният</a:t>
            </a:r>
            <a:r>
              <a:rPr lang="ru-RU" sz="2400" dirty="0">
                <a:solidFill>
                  <a:srgbClr val="FFC000"/>
                </a:solidFill>
              </a:rPr>
              <a:t> е </a:t>
            </a:r>
            <a:r>
              <a:rPr lang="ru-RU" sz="2400" dirty="0" err="1">
                <a:solidFill>
                  <a:srgbClr val="FFC000"/>
                </a:solidFill>
              </a:rPr>
              <a:t>представлявал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правоъгълна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кула</a:t>
            </a:r>
            <a:r>
              <a:rPr lang="ru-RU" sz="2400" dirty="0">
                <a:solidFill>
                  <a:srgbClr val="FFC000"/>
                </a:solidFill>
              </a:rPr>
              <a:t> с </a:t>
            </a:r>
            <a:r>
              <a:rPr lang="ru-RU" sz="2400" dirty="0" err="1">
                <a:solidFill>
                  <a:srgbClr val="FFC000"/>
                </a:solidFill>
              </a:rPr>
              <a:t>квадратна</a:t>
            </a:r>
            <a:r>
              <a:rPr lang="ru-RU" sz="2400" dirty="0">
                <a:solidFill>
                  <a:srgbClr val="FFC000"/>
                </a:solidFill>
              </a:rPr>
              <a:t> основа </a:t>
            </a:r>
            <a:r>
              <a:rPr lang="ru-RU" sz="2400" dirty="0" err="1">
                <a:solidFill>
                  <a:srgbClr val="FFC000"/>
                </a:solidFill>
              </a:rPr>
              <a:t>със</a:t>
            </a:r>
            <a:r>
              <a:rPr lang="ru-RU" sz="2400" dirty="0">
                <a:solidFill>
                  <a:srgbClr val="FFC000"/>
                </a:solidFill>
              </a:rPr>
              <a:t> страна 30 m и с </a:t>
            </a:r>
            <a:r>
              <a:rPr lang="ru-RU" sz="2400" dirty="0" err="1">
                <a:solidFill>
                  <a:srgbClr val="FFC000"/>
                </a:solidFill>
              </a:rPr>
              <a:t>височина</a:t>
            </a:r>
            <a:r>
              <a:rPr lang="ru-RU" sz="2400" dirty="0">
                <a:solidFill>
                  <a:srgbClr val="FFC000"/>
                </a:solidFill>
              </a:rPr>
              <a:t> между 55 и 65 m. </a:t>
            </a:r>
            <a:r>
              <a:rPr lang="ru-RU" sz="2400" dirty="0" err="1">
                <a:solidFill>
                  <a:srgbClr val="FFC000"/>
                </a:solidFill>
              </a:rPr>
              <a:t>Четирите</a:t>
            </a:r>
            <a:r>
              <a:rPr lang="ru-RU" sz="2400" dirty="0">
                <a:solidFill>
                  <a:srgbClr val="FFC000"/>
                </a:solidFill>
              </a:rPr>
              <a:t> ѝ </a:t>
            </a:r>
            <a:r>
              <a:rPr lang="ru-RU" sz="2400" dirty="0" err="1">
                <a:solidFill>
                  <a:srgbClr val="FFC000"/>
                </a:solidFill>
              </a:rPr>
              <a:t>стени</a:t>
            </a:r>
            <a:r>
              <a:rPr lang="ru-RU" sz="2400" dirty="0">
                <a:solidFill>
                  <a:srgbClr val="FFC000"/>
                </a:solidFill>
              </a:rPr>
              <a:t> били </a:t>
            </a:r>
            <a:r>
              <a:rPr lang="ru-RU" sz="2400" dirty="0" err="1">
                <a:solidFill>
                  <a:srgbClr val="FFC000"/>
                </a:solidFill>
              </a:rPr>
              <a:t>обърнати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към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четирите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посоки</a:t>
            </a:r>
            <a:r>
              <a:rPr lang="ru-RU" sz="2400" dirty="0">
                <a:solidFill>
                  <a:srgbClr val="FFC000"/>
                </a:solidFill>
              </a:rPr>
              <a:t> на света. </a:t>
            </a:r>
            <a:r>
              <a:rPr lang="ru-RU" sz="2400" dirty="0" err="1">
                <a:solidFill>
                  <a:srgbClr val="FFC000"/>
                </a:solidFill>
              </a:rPr>
              <a:t>Следва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вторият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етаж</a:t>
            </a:r>
            <a:r>
              <a:rPr lang="ru-RU" sz="2400" dirty="0">
                <a:solidFill>
                  <a:srgbClr val="FFC000"/>
                </a:solidFill>
              </a:rPr>
              <a:t>, </a:t>
            </a:r>
            <a:r>
              <a:rPr lang="ru-RU" sz="2400" dirty="0" err="1">
                <a:solidFill>
                  <a:srgbClr val="FFC000"/>
                </a:solidFill>
              </a:rPr>
              <a:t>който</a:t>
            </a:r>
            <a:r>
              <a:rPr lang="ru-RU" sz="2400" dirty="0">
                <a:solidFill>
                  <a:srgbClr val="FFC000"/>
                </a:solidFill>
              </a:rPr>
              <a:t> е бил с </a:t>
            </a:r>
            <a:r>
              <a:rPr lang="ru-RU" sz="2400" dirty="0" err="1">
                <a:solidFill>
                  <a:srgbClr val="FFC000"/>
                </a:solidFill>
              </a:rPr>
              <a:t>осмоъгълна</a:t>
            </a:r>
            <a:r>
              <a:rPr lang="ru-RU" sz="2400" dirty="0">
                <a:solidFill>
                  <a:srgbClr val="FFC000"/>
                </a:solidFill>
              </a:rPr>
              <a:t> форма, по </a:t>
            </a:r>
            <a:r>
              <a:rPr lang="ru-RU" sz="2400" dirty="0" err="1">
                <a:solidFill>
                  <a:srgbClr val="FFC000"/>
                </a:solidFill>
              </a:rPr>
              <a:t>направленията</a:t>
            </a:r>
            <a:r>
              <a:rPr lang="ru-RU" sz="2400" dirty="0">
                <a:solidFill>
                  <a:srgbClr val="FFC000"/>
                </a:solidFill>
              </a:rPr>
              <a:t> на </a:t>
            </a:r>
            <a:r>
              <a:rPr lang="ru-RU" sz="2400" dirty="0" err="1">
                <a:solidFill>
                  <a:srgbClr val="FFC000"/>
                </a:solidFill>
              </a:rPr>
              <a:t>осемте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главни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вятъра</a:t>
            </a:r>
            <a:r>
              <a:rPr lang="ru-RU" sz="2400" dirty="0">
                <a:solidFill>
                  <a:srgbClr val="FFC000"/>
                </a:solidFill>
              </a:rPr>
              <a:t>. </a:t>
            </a:r>
            <a:r>
              <a:rPr lang="ru-RU" sz="2400" dirty="0" err="1">
                <a:solidFill>
                  <a:srgbClr val="FFC000"/>
                </a:solidFill>
              </a:rPr>
              <a:t>Неговата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височина</a:t>
            </a:r>
            <a:r>
              <a:rPr lang="ru-RU" sz="2400" dirty="0">
                <a:solidFill>
                  <a:srgbClr val="FFC000"/>
                </a:solidFill>
              </a:rPr>
              <a:t> била около 40 m. </a:t>
            </a:r>
            <a:r>
              <a:rPr lang="ru-RU" sz="2400" dirty="0" err="1">
                <a:solidFill>
                  <a:srgbClr val="FFC000"/>
                </a:solidFill>
              </a:rPr>
              <a:t>Най-горният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етаж</a:t>
            </a:r>
            <a:r>
              <a:rPr lang="ru-RU" sz="2400" dirty="0">
                <a:solidFill>
                  <a:srgbClr val="FFC000"/>
                </a:solidFill>
              </a:rPr>
              <a:t>, висок 8 m, бил под формата на </a:t>
            </a:r>
            <a:r>
              <a:rPr lang="ru-RU" sz="2400" dirty="0" err="1">
                <a:solidFill>
                  <a:srgbClr val="FFC000"/>
                </a:solidFill>
              </a:rPr>
              <a:t>цилиндрична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колонада</a:t>
            </a:r>
            <a:endParaRPr lang="ru-RU" sz="2400" dirty="0"/>
          </a:p>
        </p:txBody>
      </p:sp>
      <p:sp>
        <p:nvSpPr>
          <p:cNvPr id="4" name="Луна 3">
            <a:hlinkClick r:id="rId2" action="ppaction://hlinkpres?slideindex=1&amp;slidetitle="/>
          </p:cNvPr>
          <p:cNvSpPr/>
          <p:nvPr/>
        </p:nvSpPr>
        <p:spPr>
          <a:xfrm>
            <a:off x="429491" y="277091"/>
            <a:ext cx="1371600" cy="720436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95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FF0402D-1878-4F56-A019-1EFE0D29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7" y="506438"/>
            <a:ext cx="9270609" cy="5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372C6FE-949B-470F-881C-5CDC9DAA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7-те чудеса на античния свят.av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827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F09BFCA-B3B1-4EE5-9A66-5EE3F6C3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3" y="2103437"/>
            <a:ext cx="10515600" cy="1325563"/>
          </a:xfrm>
        </p:spPr>
        <p:txBody>
          <a:bodyPr>
            <a:normAutofit/>
          </a:bodyPr>
          <a:lstStyle/>
          <a:p>
            <a:r>
              <a:rPr lang="bg-BG" sz="6000" dirty="0"/>
              <a:t>Благодаря за вниманието!!!</a:t>
            </a:r>
          </a:p>
        </p:txBody>
      </p:sp>
      <p:sp>
        <p:nvSpPr>
          <p:cNvPr id="3" name="Усмихнато лице 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AD61A7E-2411-4CB1-99EF-76CFA19317C4}"/>
              </a:ext>
            </a:extLst>
          </p:cNvPr>
          <p:cNvSpPr/>
          <p:nvPr/>
        </p:nvSpPr>
        <p:spPr>
          <a:xfrm>
            <a:off x="476542" y="179680"/>
            <a:ext cx="1651782" cy="13255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Усмихнато лице 3">
            <a:extLst>
              <a:ext uri="{FF2B5EF4-FFF2-40B4-BE49-F238E27FC236}">
                <a16:creationId xmlns:a16="http://schemas.microsoft.com/office/drawing/2014/main" id="{961D47F5-818C-41BC-9E59-85F98030A2DD}"/>
              </a:ext>
            </a:extLst>
          </p:cNvPr>
          <p:cNvSpPr/>
          <p:nvPr/>
        </p:nvSpPr>
        <p:spPr>
          <a:xfrm>
            <a:off x="7934179" y="4642338"/>
            <a:ext cx="1772529" cy="15474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98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6C7AA1-B897-427B-BC62-417F9524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947" y="0"/>
            <a:ext cx="8415132" cy="887896"/>
          </a:xfrm>
        </p:spPr>
        <p:txBody>
          <a:bodyPr>
            <a:normAutofit fontScale="90000"/>
          </a:bodyPr>
          <a:lstStyle/>
          <a:p>
            <a:r>
              <a:rPr lang="bg-BG" sz="5400" dirty="0">
                <a:solidFill>
                  <a:srgbClr val="00B0F0"/>
                </a:solidFill>
              </a:rPr>
              <a:t>Египетските пирамиди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45060DE-F780-451C-853C-5FE1CC0F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662"/>
            <a:ext cx="9734843" cy="587733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sz="2000" dirty="0" err="1">
                <a:solidFill>
                  <a:srgbClr val="00B050"/>
                </a:solidFill>
              </a:rPr>
              <a:t>Открити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138 </a:t>
            </a:r>
            <a:r>
              <a:rPr lang="ru-RU" sz="2000" dirty="0" err="1">
                <a:solidFill>
                  <a:srgbClr val="00B050"/>
                </a:solidFill>
              </a:rPr>
              <a:t>египетски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пирамиди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към</a:t>
            </a:r>
            <a:r>
              <a:rPr lang="ru-RU" sz="2000" dirty="0">
                <a:solidFill>
                  <a:srgbClr val="00B050"/>
                </a:solidFill>
              </a:rPr>
              <a:t> 2008 г. </a:t>
            </a:r>
            <a:r>
              <a:rPr lang="ru-RU" sz="2000" dirty="0" err="1">
                <a:solidFill>
                  <a:srgbClr val="00B050"/>
                </a:solidFill>
              </a:rPr>
              <a:t>Повечето</a:t>
            </a:r>
            <a:r>
              <a:rPr lang="ru-RU" sz="2000" dirty="0">
                <a:solidFill>
                  <a:srgbClr val="00B050"/>
                </a:solidFill>
              </a:rPr>
              <a:t> от </a:t>
            </a:r>
            <a:r>
              <a:rPr lang="ru-RU" sz="2000" dirty="0" err="1">
                <a:solidFill>
                  <a:srgbClr val="00B050"/>
                </a:solidFill>
              </a:rPr>
              <a:t>тях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построени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като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гробници</a:t>
            </a:r>
            <a:r>
              <a:rPr lang="ru-RU" sz="2000" dirty="0">
                <a:solidFill>
                  <a:srgbClr val="00B050"/>
                </a:solidFill>
              </a:rPr>
              <a:t> на </a:t>
            </a:r>
            <a:r>
              <a:rPr lang="ru-RU" sz="2000" dirty="0" err="1">
                <a:solidFill>
                  <a:srgbClr val="00B050"/>
                </a:solidFill>
              </a:rPr>
              <a:t>фараоните</a:t>
            </a:r>
            <a:r>
              <a:rPr lang="ru-RU" sz="2000" dirty="0">
                <a:solidFill>
                  <a:srgbClr val="00B050"/>
                </a:solidFill>
              </a:rPr>
              <a:t> и </a:t>
            </a:r>
            <a:r>
              <a:rPr lang="ru-RU" sz="2000" dirty="0" err="1">
                <a:solidFill>
                  <a:srgbClr val="00B050"/>
                </a:solidFill>
              </a:rPr>
              <a:t>техните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съпруги</a:t>
            </a:r>
            <a:r>
              <a:rPr lang="ru-RU" sz="2000" dirty="0">
                <a:solidFill>
                  <a:srgbClr val="00B050"/>
                </a:solidFill>
              </a:rPr>
              <a:t> по </a:t>
            </a:r>
            <a:r>
              <a:rPr lang="ru-RU" sz="2000" dirty="0" err="1">
                <a:solidFill>
                  <a:srgbClr val="00B050"/>
                </a:solidFill>
              </a:rPr>
              <a:t>време</a:t>
            </a:r>
            <a:r>
              <a:rPr lang="ru-RU" sz="2000" dirty="0">
                <a:solidFill>
                  <a:srgbClr val="00B050"/>
                </a:solidFill>
              </a:rPr>
              <a:t> на </a:t>
            </a:r>
            <a:r>
              <a:rPr lang="ru-RU" sz="2000" dirty="0" err="1">
                <a:solidFill>
                  <a:srgbClr val="00B050"/>
                </a:solidFill>
              </a:rPr>
              <a:t>Старото</a:t>
            </a:r>
            <a:r>
              <a:rPr lang="ru-RU" sz="2000" dirty="0">
                <a:solidFill>
                  <a:srgbClr val="00B050"/>
                </a:solidFill>
              </a:rPr>
              <a:t> царство и </a:t>
            </a:r>
            <a:r>
              <a:rPr lang="ru-RU" sz="2000" dirty="0" err="1">
                <a:solidFill>
                  <a:srgbClr val="00B050"/>
                </a:solidFill>
              </a:rPr>
              <a:t>Средното</a:t>
            </a:r>
            <a:r>
              <a:rPr lang="ru-RU" sz="2000" dirty="0">
                <a:solidFill>
                  <a:srgbClr val="00B050"/>
                </a:solidFill>
              </a:rPr>
              <a:t> царство.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r>
              <a:rPr lang="ru-RU" sz="2000" dirty="0" err="1">
                <a:solidFill>
                  <a:srgbClr val="00B050"/>
                </a:solidFill>
              </a:rPr>
              <a:t>Най-ранните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известни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египетски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пирамиди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открити</a:t>
            </a:r>
            <a:r>
              <a:rPr lang="ru-RU" sz="2000" dirty="0">
                <a:solidFill>
                  <a:srgbClr val="00B050"/>
                </a:solidFill>
              </a:rPr>
              <a:t> в Сакара (</a:t>
            </a:r>
            <a:r>
              <a:rPr lang="ru-RU" sz="2000" dirty="0" err="1">
                <a:solidFill>
                  <a:srgbClr val="00B050"/>
                </a:solidFill>
              </a:rPr>
              <a:t>Saqqara</a:t>
            </a:r>
            <a:r>
              <a:rPr lang="ru-RU" sz="2000" dirty="0">
                <a:solidFill>
                  <a:srgbClr val="00B050"/>
                </a:solidFill>
              </a:rPr>
              <a:t>), селище </a:t>
            </a:r>
            <a:r>
              <a:rPr lang="ru-RU" sz="2000" dirty="0" err="1">
                <a:solidFill>
                  <a:srgbClr val="00B050"/>
                </a:solidFill>
              </a:rPr>
              <a:t>северозападно</a:t>
            </a:r>
            <a:r>
              <a:rPr lang="ru-RU" sz="2000" dirty="0">
                <a:solidFill>
                  <a:srgbClr val="00B050"/>
                </a:solidFill>
              </a:rPr>
              <a:t> от Мемфис. </a:t>
            </a:r>
            <a:r>
              <a:rPr lang="ru-RU" sz="2000" dirty="0" err="1">
                <a:solidFill>
                  <a:srgbClr val="00B050"/>
                </a:solidFill>
              </a:rPr>
              <a:t>Най</a:t>
            </a:r>
            <a:r>
              <a:rPr lang="ru-RU" sz="2000" dirty="0">
                <a:solidFill>
                  <a:srgbClr val="00B050"/>
                </a:solidFill>
              </a:rPr>
              <a:t>-стара от </a:t>
            </a:r>
            <a:r>
              <a:rPr lang="ru-RU" sz="2000" dirty="0" err="1">
                <a:solidFill>
                  <a:srgbClr val="00B050"/>
                </a:solidFill>
              </a:rPr>
              <a:t>тях</a:t>
            </a:r>
            <a:r>
              <a:rPr lang="ru-RU" sz="2000" dirty="0">
                <a:solidFill>
                  <a:srgbClr val="00B050"/>
                </a:solidFill>
              </a:rPr>
              <a:t> е </a:t>
            </a:r>
            <a:r>
              <a:rPr lang="ru-RU" sz="2000" dirty="0" err="1">
                <a:solidFill>
                  <a:srgbClr val="00B050"/>
                </a:solidFill>
              </a:rPr>
              <a:t>пирамидата</a:t>
            </a:r>
            <a:r>
              <a:rPr lang="ru-RU" sz="2000" dirty="0">
                <a:solidFill>
                  <a:srgbClr val="00B050"/>
                </a:solidFill>
              </a:rPr>
              <a:t> на </a:t>
            </a:r>
            <a:r>
              <a:rPr lang="ru-RU" sz="2000" dirty="0" err="1">
                <a:solidFill>
                  <a:srgbClr val="00B050"/>
                </a:solidFill>
              </a:rPr>
              <a:t>Джосер</a:t>
            </a:r>
            <a:r>
              <a:rPr lang="ru-RU" sz="2000" dirty="0">
                <a:solidFill>
                  <a:srgbClr val="00B050"/>
                </a:solidFill>
              </a:rPr>
              <a:t> (строена от 2630 до 2611 г. </a:t>
            </a:r>
            <a:r>
              <a:rPr lang="ru-RU" sz="2000" dirty="0" err="1">
                <a:solidFill>
                  <a:srgbClr val="00B050"/>
                </a:solidFill>
              </a:rPr>
              <a:t>пр.н.е</a:t>
            </a:r>
            <a:r>
              <a:rPr lang="ru-RU" sz="2000" dirty="0">
                <a:solidFill>
                  <a:srgbClr val="00B050"/>
                </a:solidFill>
              </a:rPr>
              <a:t>.) по </a:t>
            </a:r>
            <a:r>
              <a:rPr lang="ru-RU" sz="2000" dirty="0" err="1">
                <a:solidFill>
                  <a:srgbClr val="00B050"/>
                </a:solidFill>
              </a:rPr>
              <a:t>време</a:t>
            </a:r>
            <a:r>
              <a:rPr lang="ru-RU" sz="2000" dirty="0">
                <a:solidFill>
                  <a:srgbClr val="00B050"/>
                </a:solidFill>
              </a:rPr>
              <a:t> на </a:t>
            </a:r>
            <a:r>
              <a:rPr lang="ru-RU" sz="2000" dirty="0" err="1">
                <a:solidFill>
                  <a:srgbClr val="00B050"/>
                </a:solidFill>
              </a:rPr>
              <a:t>Третата</a:t>
            </a:r>
            <a:r>
              <a:rPr lang="ru-RU" sz="2000" dirty="0">
                <a:solidFill>
                  <a:srgbClr val="00B050"/>
                </a:solidFill>
              </a:rPr>
              <a:t> династия. </a:t>
            </a:r>
            <a:r>
              <a:rPr lang="ru-RU" sz="2000" dirty="0" err="1">
                <a:solidFill>
                  <a:srgbClr val="00B050"/>
                </a:solidFill>
              </a:rPr>
              <a:t>Тази</a:t>
            </a:r>
            <a:r>
              <a:rPr lang="ru-RU" sz="2000" dirty="0">
                <a:solidFill>
                  <a:srgbClr val="00B050"/>
                </a:solidFill>
              </a:rPr>
              <a:t> пирамида и </a:t>
            </a:r>
            <a:r>
              <a:rPr lang="ru-RU" sz="2000" dirty="0" err="1">
                <a:solidFill>
                  <a:srgbClr val="00B050"/>
                </a:solidFill>
              </a:rPr>
              <a:t>околният</a:t>
            </a:r>
            <a:r>
              <a:rPr lang="ru-RU" sz="2000" dirty="0">
                <a:solidFill>
                  <a:srgbClr val="00B050"/>
                </a:solidFill>
              </a:rPr>
              <a:t> комплекс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дело на </a:t>
            </a:r>
            <a:r>
              <a:rPr lang="ru-RU" sz="2000" dirty="0" err="1">
                <a:solidFill>
                  <a:srgbClr val="00B050"/>
                </a:solidFill>
              </a:rPr>
              <a:t>архитекта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Имхотеп</a:t>
            </a:r>
            <a:r>
              <a:rPr lang="ru-RU" sz="2000" dirty="0">
                <a:solidFill>
                  <a:srgbClr val="00B050"/>
                </a:solidFill>
              </a:rPr>
              <a:t> и се </a:t>
            </a:r>
            <a:r>
              <a:rPr lang="ru-RU" sz="2000" dirty="0" err="1">
                <a:solidFill>
                  <a:srgbClr val="00B050"/>
                </a:solidFill>
              </a:rPr>
              <a:t>считат</a:t>
            </a:r>
            <a:r>
              <a:rPr lang="ru-RU" sz="2000" dirty="0">
                <a:solidFill>
                  <a:srgbClr val="00B050"/>
                </a:solidFill>
              </a:rPr>
              <a:t> общо </a:t>
            </a:r>
            <a:r>
              <a:rPr lang="ru-RU" sz="2000" dirty="0" err="1">
                <a:solidFill>
                  <a:srgbClr val="00B050"/>
                </a:solidFill>
              </a:rPr>
              <a:t>взето</a:t>
            </a:r>
            <a:r>
              <a:rPr lang="ru-RU" sz="2000" dirty="0">
                <a:solidFill>
                  <a:srgbClr val="00B050"/>
                </a:solidFill>
              </a:rPr>
              <a:t> за </a:t>
            </a:r>
            <a:r>
              <a:rPr lang="ru-RU" sz="2000" dirty="0" err="1">
                <a:solidFill>
                  <a:srgbClr val="00B050"/>
                </a:solidFill>
              </a:rPr>
              <a:t>най</a:t>
            </a:r>
            <a:r>
              <a:rPr lang="ru-RU" sz="2000" dirty="0">
                <a:solidFill>
                  <a:srgbClr val="00B050"/>
                </a:solidFill>
              </a:rPr>
              <a:t>-старите </a:t>
            </a:r>
            <a:r>
              <a:rPr lang="ru-RU" sz="2000" dirty="0" err="1">
                <a:solidFill>
                  <a:srgbClr val="00B050"/>
                </a:solidFill>
              </a:rPr>
              <a:t>монументални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структури</a:t>
            </a:r>
            <a:r>
              <a:rPr lang="ru-RU" sz="2000" dirty="0">
                <a:solidFill>
                  <a:srgbClr val="00B050"/>
                </a:solidFill>
              </a:rPr>
              <a:t> от облицован </a:t>
            </a:r>
            <a:r>
              <a:rPr lang="ru-RU" sz="2000" dirty="0" err="1">
                <a:solidFill>
                  <a:srgbClr val="00B050"/>
                </a:solidFill>
              </a:rPr>
              <a:t>камък</a:t>
            </a:r>
            <a:r>
              <a:rPr lang="ru-RU" sz="2000" dirty="0">
                <a:solidFill>
                  <a:srgbClr val="00B050"/>
                </a:solidFill>
              </a:rPr>
              <a:t>. Пирамида от </a:t>
            </a:r>
            <a:r>
              <a:rPr lang="ru-RU" sz="2000" dirty="0" err="1">
                <a:solidFill>
                  <a:srgbClr val="00B050"/>
                </a:solidFill>
              </a:rPr>
              <a:t>гръцки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означава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планина</a:t>
            </a:r>
            <a:r>
              <a:rPr lang="ru-RU" sz="2000" dirty="0">
                <a:solidFill>
                  <a:srgbClr val="00B050"/>
                </a:solidFill>
              </a:rPr>
              <a:t>, </a:t>
            </a:r>
            <a:r>
              <a:rPr lang="ru-RU" sz="2000" dirty="0" err="1">
                <a:solidFill>
                  <a:srgbClr val="00B050"/>
                </a:solidFill>
              </a:rPr>
              <a:t>огън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които</a:t>
            </a:r>
            <a:r>
              <a:rPr lang="ru-RU" sz="2000" dirty="0">
                <a:solidFill>
                  <a:srgbClr val="00B050"/>
                </a:solidFill>
              </a:rPr>
              <a:t> се </a:t>
            </a:r>
            <a:r>
              <a:rPr lang="ru-RU" sz="2000" dirty="0" err="1">
                <a:solidFill>
                  <a:srgbClr val="00B050"/>
                </a:solidFill>
              </a:rPr>
              <a:t>виждат</a:t>
            </a:r>
            <a:r>
              <a:rPr lang="ru-RU" sz="2000" dirty="0">
                <a:solidFill>
                  <a:srgbClr val="00B050"/>
                </a:solidFill>
              </a:rPr>
              <a:t>. </a:t>
            </a:r>
            <a:r>
              <a:rPr lang="ru-RU" sz="2000" dirty="0" err="1">
                <a:solidFill>
                  <a:srgbClr val="00B050"/>
                </a:solidFill>
              </a:rPr>
              <a:t>Названието</a:t>
            </a:r>
            <a:r>
              <a:rPr lang="ru-RU" sz="2000" dirty="0">
                <a:solidFill>
                  <a:srgbClr val="00B050"/>
                </a:solidFill>
              </a:rPr>
              <a:t> на оригинален </a:t>
            </a:r>
            <a:r>
              <a:rPr lang="ru-RU" sz="2000" dirty="0" err="1">
                <a:solidFill>
                  <a:srgbClr val="00B050"/>
                </a:solidFill>
              </a:rPr>
              <a:t>кеметски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език</a:t>
            </a:r>
            <a:r>
              <a:rPr lang="ru-RU" sz="2000" dirty="0">
                <a:solidFill>
                  <a:srgbClr val="00B050"/>
                </a:solidFill>
              </a:rPr>
              <a:t> е неизвестно.</a:t>
            </a:r>
          </a:p>
          <a:p>
            <a:endParaRPr lang="ru-RU" sz="2000" dirty="0">
              <a:solidFill>
                <a:srgbClr val="00B050"/>
              </a:solidFill>
            </a:endParaRPr>
          </a:p>
          <a:p>
            <a:r>
              <a:rPr lang="ru-RU" sz="2000" dirty="0" err="1">
                <a:solidFill>
                  <a:srgbClr val="00B050"/>
                </a:solidFill>
              </a:rPr>
              <a:t>Най-прочути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пирамидите</a:t>
            </a:r>
            <a:r>
              <a:rPr lang="ru-RU" sz="2000" dirty="0">
                <a:solidFill>
                  <a:srgbClr val="00B050"/>
                </a:solidFill>
              </a:rPr>
              <a:t> от </a:t>
            </a:r>
            <a:r>
              <a:rPr lang="ru-RU" sz="2000" dirty="0" err="1">
                <a:solidFill>
                  <a:srgbClr val="00B050"/>
                </a:solidFill>
              </a:rPr>
              <a:t>некропола</a:t>
            </a:r>
            <a:r>
              <a:rPr lang="ru-RU" sz="2000" dirty="0">
                <a:solidFill>
                  <a:srgbClr val="00B050"/>
                </a:solidFill>
              </a:rPr>
              <a:t> в Гиза, в </a:t>
            </a:r>
            <a:r>
              <a:rPr lang="ru-RU" sz="2000" dirty="0" err="1">
                <a:solidFill>
                  <a:srgbClr val="00B050"/>
                </a:solidFill>
              </a:rPr>
              <a:t>покрайнините</a:t>
            </a:r>
            <a:r>
              <a:rPr lang="ru-RU" sz="2000" dirty="0">
                <a:solidFill>
                  <a:srgbClr val="00B050"/>
                </a:solidFill>
              </a:rPr>
              <a:t> на </a:t>
            </a:r>
            <a:r>
              <a:rPr lang="ru-RU" sz="2000" dirty="0" err="1">
                <a:solidFill>
                  <a:srgbClr val="00B050"/>
                </a:solidFill>
              </a:rPr>
              <a:t>Кайро</a:t>
            </a:r>
            <a:r>
              <a:rPr lang="ru-RU" sz="2000" dirty="0">
                <a:solidFill>
                  <a:srgbClr val="00B050"/>
                </a:solidFill>
              </a:rPr>
              <a:t>. </a:t>
            </a:r>
            <a:r>
              <a:rPr lang="ru-RU" sz="2000" dirty="0" err="1">
                <a:solidFill>
                  <a:srgbClr val="00B050"/>
                </a:solidFill>
              </a:rPr>
              <a:t>Няколко</a:t>
            </a:r>
            <a:r>
              <a:rPr lang="ru-RU" sz="2000" dirty="0">
                <a:solidFill>
                  <a:srgbClr val="00B050"/>
                </a:solidFill>
              </a:rPr>
              <a:t> от </a:t>
            </a:r>
            <a:r>
              <a:rPr lang="ru-RU" sz="2000" dirty="0" err="1">
                <a:solidFill>
                  <a:srgbClr val="00B050"/>
                </a:solidFill>
              </a:rPr>
              <a:t>тях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са</a:t>
            </a:r>
            <a:r>
              <a:rPr lang="ru-RU" sz="2000" dirty="0">
                <a:solidFill>
                  <a:srgbClr val="00B050"/>
                </a:solidFill>
              </a:rPr>
              <a:t> сред </a:t>
            </a:r>
            <a:r>
              <a:rPr lang="ru-RU" sz="2000" dirty="0" err="1">
                <a:solidFill>
                  <a:srgbClr val="00B050"/>
                </a:solidFill>
              </a:rPr>
              <a:t>най-големите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сгради</a:t>
            </a:r>
            <a:r>
              <a:rPr lang="ru-RU" sz="2000" dirty="0">
                <a:solidFill>
                  <a:srgbClr val="00B050"/>
                </a:solidFill>
              </a:rPr>
              <a:t>, </a:t>
            </a:r>
            <a:r>
              <a:rPr lang="ru-RU" sz="2000" dirty="0" err="1">
                <a:solidFill>
                  <a:srgbClr val="00B050"/>
                </a:solidFill>
              </a:rPr>
              <a:t>строени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 err="1">
                <a:solidFill>
                  <a:srgbClr val="00B050"/>
                </a:solidFill>
              </a:rPr>
              <a:t>някога</a:t>
            </a:r>
            <a:r>
              <a:rPr lang="ru-RU" sz="2000" dirty="0">
                <a:solidFill>
                  <a:srgbClr val="00B050"/>
                </a:solidFill>
              </a:rPr>
              <a:t>. </a:t>
            </a:r>
            <a:r>
              <a:rPr lang="ru-RU" sz="2000" dirty="0" err="1">
                <a:solidFill>
                  <a:srgbClr val="00B050"/>
                </a:solidFill>
              </a:rPr>
              <a:t>Най-голямата</a:t>
            </a:r>
            <a:r>
              <a:rPr lang="ru-RU" sz="2000" dirty="0">
                <a:solidFill>
                  <a:srgbClr val="00B050"/>
                </a:solidFill>
              </a:rPr>
              <a:t> от </a:t>
            </a:r>
            <a:r>
              <a:rPr lang="ru-RU" sz="2000" dirty="0" err="1">
                <a:solidFill>
                  <a:srgbClr val="00B050"/>
                </a:solidFill>
              </a:rPr>
              <a:t>тях</a:t>
            </a:r>
            <a:r>
              <a:rPr lang="ru-RU" sz="2000" dirty="0">
                <a:solidFill>
                  <a:srgbClr val="00B050"/>
                </a:solidFill>
              </a:rPr>
              <a:t> е </a:t>
            </a:r>
            <a:r>
              <a:rPr lang="ru-RU" sz="2000" dirty="0" err="1">
                <a:solidFill>
                  <a:srgbClr val="00B050"/>
                </a:solidFill>
              </a:rPr>
              <a:t>Хеопсовата</a:t>
            </a:r>
            <a:r>
              <a:rPr lang="ru-RU" sz="2000" dirty="0">
                <a:solidFill>
                  <a:srgbClr val="00B050"/>
                </a:solidFill>
              </a:rPr>
              <a:t> пирамида в Гиза.</a:t>
            </a:r>
            <a:endParaRPr lang="bg-BG" sz="2000" dirty="0">
              <a:solidFill>
                <a:srgbClr val="00B050"/>
              </a:solidFill>
            </a:endParaRPr>
          </a:p>
        </p:txBody>
      </p:sp>
      <p:sp>
        <p:nvSpPr>
          <p:cNvPr id="4" name="Бутон: начална страница 3">
            <a:hlinkClick r:id="rId2" action="ppaction://hlinksldjump" highlightClick="1"/>
          </p:cNvPr>
          <p:cNvSpPr/>
          <p:nvPr/>
        </p:nvSpPr>
        <p:spPr>
          <a:xfrm>
            <a:off x="831273" y="387927"/>
            <a:ext cx="1066800" cy="66501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96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199BD3C-B076-4CA5-963A-305A0509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42" y="198783"/>
            <a:ext cx="9382539" cy="993913"/>
          </a:xfrm>
        </p:spPr>
        <p:txBody>
          <a:bodyPr>
            <a:normAutofit/>
          </a:bodyPr>
          <a:lstStyle/>
          <a:p>
            <a:r>
              <a:rPr lang="bg-BG" sz="4000" dirty="0">
                <a:solidFill>
                  <a:srgbClr val="7030A0"/>
                </a:solidFill>
              </a:rPr>
              <a:t>История на Египетските пирамиди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62C6A00-0CD5-4FB1-8E8C-50E7F80F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705314"/>
            <a:ext cx="10339754" cy="566530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След 2600 г. </a:t>
            </a:r>
            <a:r>
              <a:rPr lang="ru-RU" sz="2000" dirty="0" err="1">
                <a:solidFill>
                  <a:srgbClr val="0070C0"/>
                </a:solidFill>
              </a:rPr>
              <a:t>пр.н.е</a:t>
            </a:r>
            <a:r>
              <a:rPr lang="ru-RU" sz="2000" dirty="0">
                <a:solidFill>
                  <a:srgbClr val="0070C0"/>
                </a:solidFill>
              </a:rPr>
              <a:t>. в Египет били </a:t>
            </a:r>
            <a:r>
              <a:rPr lang="ru-RU" sz="2000" dirty="0" err="1">
                <a:solidFill>
                  <a:srgbClr val="0070C0"/>
                </a:solidFill>
              </a:rPr>
              <a:t>построени</a:t>
            </a:r>
            <a:r>
              <a:rPr lang="ru-RU" sz="2000" dirty="0">
                <a:solidFill>
                  <a:srgbClr val="0070C0"/>
                </a:solidFill>
              </a:rPr>
              <a:t> много </a:t>
            </a:r>
            <a:r>
              <a:rPr lang="ru-RU" sz="2000" dirty="0" err="1">
                <a:solidFill>
                  <a:srgbClr val="0070C0"/>
                </a:solidFill>
              </a:rPr>
              <a:t>пирамиди</a:t>
            </a:r>
            <a:r>
              <a:rPr lang="ru-RU" sz="2000" dirty="0">
                <a:solidFill>
                  <a:srgbClr val="0070C0"/>
                </a:solidFill>
              </a:rPr>
              <a:t>. В </a:t>
            </a:r>
            <a:r>
              <a:rPr lang="ru-RU" sz="2000" dirty="0" err="1">
                <a:solidFill>
                  <a:srgbClr val="0070C0"/>
                </a:solidFill>
              </a:rPr>
              <a:t>строителството</a:t>
            </a:r>
            <a:r>
              <a:rPr lang="ru-RU" sz="2000" dirty="0">
                <a:solidFill>
                  <a:srgbClr val="0070C0"/>
                </a:solidFill>
              </a:rPr>
              <a:t> им </a:t>
            </a:r>
            <a:r>
              <a:rPr lang="ru-RU" sz="2000" dirty="0" err="1">
                <a:solidFill>
                  <a:srgbClr val="0070C0"/>
                </a:solidFill>
              </a:rPr>
              <a:t>участвали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десетки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хиляди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работници</a:t>
            </a:r>
            <a:r>
              <a:rPr lang="ru-RU" sz="2000" dirty="0">
                <a:solidFill>
                  <a:srgbClr val="0070C0"/>
                </a:solidFill>
              </a:rPr>
              <a:t>. </a:t>
            </a:r>
            <a:r>
              <a:rPr lang="ru-RU" sz="2000" dirty="0" err="1">
                <a:solidFill>
                  <a:srgbClr val="0070C0"/>
                </a:solidFill>
              </a:rPr>
              <a:t>Огромните</a:t>
            </a:r>
            <a:r>
              <a:rPr lang="ru-RU" sz="2000" dirty="0">
                <a:solidFill>
                  <a:srgbClr val="0070C0"/>
                </a:solidFill>
              </a:rPr>
              <a:t> им </a:t>
            </a:r>
            <a:r>
              <a:rPr lang="ru-RU" sz="2000" dirty="0" err="1">
                <a:solidFill>
                  <a:srgbClr val="0070C0"/>
                </a:solidFill>
              </a:rPr>
              <a:t>размери</a:t>
            </a:r>
            <a:r>
              <a:rPr lang="ru-RU" sz="2000" dirty="0">
                <a:solidFill>
                  <a:srgbClr val="0070C0"/>
                </a:solidFill>
              </a:rPr>
              <a:t> и </a:t>
            </a:r>
            <a:r>
              <a:rPr lang="ru-RU" sz="2000" dirty="0" err="1">
                <a:solidFill>
                  <a:srgbClr val="0070C0"/>
                </a:solidFill>
              </a:rPr>
              <a:t>съотношението</a:t>
            </a:r>
            <a:r>
              <a:rPr lang="ru-RU" sz="2000" dirty="0">
                <a:solidFill>
                  <a:srgbClr val="0070C0"/>
                </a:solidFill>
              </a:rPr>
              <a:t> между </a:t>
            </a:r>
            <a:r>
              <a:rPr lang="ru-RU" sz="2000" dirty="0" err="1">
                <a:solidFill>
                  <a:srgbClr val="0070C0"/>
                </a:solidFill>
              </a:rPr>
              <a:t>отделните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елементи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навеждат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мисълта</a:t>
            </a:r>
            <a:r>
              <a:rPr lang="ru-RU" sz="2000" dirty="0">
                <a:solidFill>
                  <a:srgbClr val="0070C0"/>
                </a:solidFill>
              </a:rPr>
              <a:t>, че те </a:t>
            </a:r>
            <a:r>
              <a:rPr lang="ru-RU" sz="2000" dirty="0" err="1">
                <a:solidFill>
                  <a:srgbClr val="0070C0"/>
                </a:solidFill>
              </a:rPr>
              <a:t>са</a:t>
            </a:r>
            <a:r>
              <a:rPr lang="ru-RU" sz="2000" dirty="0">
                <a:solidFill>
                  <a:srgbClr val="0070C0"/>
                </a:solidFill>
              </a:rPr>
              <a:t> били </a:t>
            </a:r>
            <a:r>
              <a:rPr lang="ru-RU" sz="2000" dirty="0" err="1">
                <a:solidFill>
                  <a:srgbClr val="0070C0"/>
                </a:solidFill>
              </a:rPr>
              <a:t>съобразявани</a:t>
            </a:r>
            <a:r>
              <a:rPr lang="ru-RU" sz="2000" dirty="0">
                <a:solidFill>
                  <a:srgbClr val="0070C0"/>
                </a:solidFill>
              </a:rPr>
              <a:t> с </a:t>
            </a:r>
            <a:r>
              <a:rPr lang="ru-RU" sz="2000" dirty="0" err="1">
                <a:solidFill>
                  <a:srgbClr val="0070C0"/>
                </a:solidFill>
              </a:rPr>
              <a:t>математическите</a:t>
            </a:r>
            <a:r>
              <a:rPr lang="ru-RU" sz="2000" dirty="0">
                <a:solidFill>
                  <a:srgbClr val="0070C0"/>
                </a:solidFill>
              </a:rPr>
              <a:t> и </a:t>
            </a:r>
            <a:r>
              <a:rPr lang="ru-RU" sz="2000" dirty="0" err="1">
                <a:solidFill>
                  <a:srgbClr val="0070C0"/>
                </a:solidFill>
              </a:rPr>
              <a:t>астрономическите</a:t>
            </a:r>
            <a:r>
              <a:rPr lang="ru-RU" sz="2000" dirty="0">
                <a:solidFill>
                  <a:srgbClr val="0070C0"/>
                </a:solidFill>
              </a:rPr>
              <a:t> познания на </a:t>
            </a:r>
            <a:r>
              <a:rPr lang="ru-RU" sz="2000" dirty="0" err="1">
                <a:solidFill>
                  <a:srgbClr val="0070C0"/>
                </a:solidFill>
              </a:rPr>
              <a:t>египтяните</a:t>
            </a:r>
            <a:r>
              <a:rPr lang="ru-RU" sz="2000" dirty="0">
                <a:solidFill>
                  <a:srgbClr val="0070C0"/>
                </a:solidFill>
              </a:rPr>
              <a:t>. </a:t>
            </a:r>
            <a:r>
              <a:rPr lang="ru-RU" sz="2000" dirty="0" err="1">
                <a:solidFill>
                  <a:srgbClr val="0070C0"/>
                </a:solidFill>
              </a:rPr>
              <a:t>Пирамидите</a:t>
            </a:r>
            <a:r>
              <a:rPr lang="ru-RU" sz="2000" dirty="0">
                <a:solidFill>
                  <a:srgbClr val="0070C0"/>
                </a:solidFill>
              </a:rPr>
              <a:t> били </a:t>
            </a:r>
            <a:r>
              <a:rPr lang="ru-RU" sz="2000" dirty="0" err="1">
                <a:solidFill>
                  <a:srgbClr val="0070C0"/>
                </a:solidFill>
              </a:rPr>
              <a:t>свидетелство</a:t>
            </a:r>
            <a:r>
              <a:rPr lang="ru-RU" sz="2000" dirty="0">
                <a:solidFill>
                  <a:srgbClr val="0070C0"/>
                </a:solidFill>
              </a:rPr>
              <a:t> за </a:t>
            </a:r>
            <a:r>
              <a:rPr lang="ru-RU" sz="2000" dirty="0" err="1">
                <a:solidFill>
                  <a:srgbClr val="0070C0"/>
                </a:solidFill>
              </a:rPr>
              <a:t>почитта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към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боговете</a:t>
            </a:r>
            <a:r>
              <a:rPr lang="ru-RU" sz="2000" dirty="0">
                <a:solidFill>
                  <a:srgbClr val="0070C0"/>
                </a:solidFill>
              </a:rPr>
              <a:t>, но </a:t>
            </a:r>
            <a:r>
              <a:rPr lang="ru-RU" sz="2000" dirty="0" err="1">
                <a:solidFill>
                  <a:srgbClr val="0070C0"/>
                </a:solidFill>
              </a:rPr>
              <a:t>същевременно</a:t>
            </a:r>
            <a:r>
              <a:rPr lang="ru-RU" sz="2000" dirty="0">
                <a:solidFill>
                  <a:srgbClr val="0070C0"/>
                </a:solidFill>
              </a:rPr>
              <a:t> чрез </a:t>
            </a:r>
            <a:r>
              <a:rPr lang="ru-RU" sz="2000" dirty="0" err="1">
                <a:solidFill>
                  <a:srgbClr val="0070C0"/>
                </a:solidFill>
              </a:rPr>
              <a:t>тях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фараоните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оставяли</a:t>
            </a:r>
            <a:r>
              <a:rPr lang="ru-RU" sz="2000" dirty="0">
                <a:solidFill>
                  <a:srgbClr val="0070C0"/>
                </a:solidFill>
              </a:rPr>
              <a:t> в </a:t>
            </a:r>
            <a:r>
              <a:rPr lang="ru-RU" sz="2000" dirty="0" err="1">
                <a:solidFill>
                  <a:srgbClr val="0070C0"/>
                </a:solidFill>
              </a:rPr>
              <a:t>историята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траен</a:t>
            </a:r>
            <a:r>
              <a:rPr lang="ru-RU" sz="2000" dirty="0">
                <a:solidFill>
                  <a:srgbClr val="0070C0"/>
                </a:solidFill>
              </a:rPr>
              <a:t> знак за </a:t>
            </a:r>
            <a:r>
              <a:rPr lang="ru-RU" sz="2000" dirty="0" err="1">
                <a:solidFill>
                  <a:srgbClr val="0070C0"/>
                </a:solidFill>
              </a:rPr>
              <a:t>своето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съществуване</a:t>
            </a:r>
            <a:r>
              <a:rPr lang="ru-RU" sz="2000" dirty="0">
                <a:solidFill>
                  <a:srgbClr val="0070C0"/>
                </a:solidFill>
              </a:rPr>
              <a:t> и </a:t>
            </a:r>
            <a:r>
              <a:rPr lang="ru-RU" sz="2000" dirty="0" err="1">
                <a:solidFill>
                  <a:srgbClr val="0070C0"/>
                </a:solidFill>
              </a:rPr>
              <a:t>могъщество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  <a:p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err="1">
                <a:solidFill>
                  <a:srgbClr val="0070C0"/>
                </a:solidFill>
              </a:rPr>
              <a:t>Най-известни</a:t>
            </a:r>
            <a:r>
              <a:rPr lang="ru-RU" sz="2000" dirty="0">
                <a:solidFill>
                  <a:srgbClr val="0070C0"/>
                </a:solidFill>
              </a:rPr>
              <a:t> от </a:t>
            </a:r>
            <a:r>
              <a:rPr lang="ru-RU" sz="2000" dirty="0" err="1">
                <a:solidFill>
                  <a:srgbClr val="0070C0"/>
                </a:solidFill>
              </a:rPr>
              <a:t>египетските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пирамиди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са</a:t>
            </a:r>
            <a:r>
              <a:rPr lang="ru-RU" sz="2000" dirty="0">
                <a:solidFill>
                  <a:srgbClr val="0070C0"/>
                </a:solidFill>
              </a:rPr>
              <a:t> трите </a:t>
            </a:r>
            <a:r>
              <a:rPr lang="ru-RU" sz="2000" dirty="0" err="1">
                <a:solidFill>
                  <a:srgbClr val="0070C0"/>
                </a:solidFill>
              </a:rPr>
              <a:t>пирамиди</a:t>
            </a:r>
            <a:r>
              <a:rPr lang="ru-RU" sz="2000" dirty="0">
                <a:solidFill>
                  <a:srgbClr val="0070C0"/>
                </a:solidFill>
              </a:rPr>
              <a:t> на Хеопс, </a:t>
            </a:r>
            <a:r>
              <a:rPr lang="ru-RU" sz="2000" dirty="0" err="1">
                <a:solidFill>
                  <a:srgbClr val="0070C0"/>
                </a:solidFill>
              </a:rPr>
              <a:t>Хефрен</a:t>
            </a:r>
            <a:r>
              <a:rPr lang="ru-RU" sz="2000" dirty="0">
                <a:solidFill>
                  <a:srgbClr val="0070C0"/>
                </a:solidFill>
              </a:rPr>
              <a:t> и Микерин. Те </a:t>
            </a:r>
            <a:r>
              <a:rPr lang="ru-RU" sz="2000" dirty="0" err="1">
                <a:solidFill>
                  <a:srgbClr val="0070C0"/>
                </a:solidFill>
              </a:rPr>
              <a:t>са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разположени</a:t>
            </a:r>
            <a:r>
              <a:rPr lang="ru-RU" sz="2000" dirty="0">
                <a:solidFill>
                  <a:srgbClr val="0070C0"/>
                </a:solidFill>
              </a:rPr>
              <a:t> в права линия. </a:t>
            </a:r>
            <a:r>
              <a:rPr lang="ru-RU" sz="2000" dirty="0" err="1">
                <a:solidFill>
                  <a:srgbClr val="0070C0"/>
                </a:solidFill>
              </a:rPr>
              <a:t>Архитект</a:t>
            </a:r>
            <a:r>
              <a:rPr lang="ru-RU" sz="2000" dirty="0">
                <a:solidFill>
                  <a:srgbClr val="0070C0"/>
                </a:solidFill>
              </a:rPr>
              <a:t> и </a:t>
            </a:r>
            <a:r>
              <a:rPr lang="ru-RU" sz="2000" dirty="0" err="1">
                <a:solidFill>
                  <a:srgbClr val="0070C0"/>
                </a:solidFill>
              </a:rPr>
              <a:t>главен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надзирател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строежа</a:t>
            </a:r>
            <a:r>
              <a:rPr lang="ru-RU" sz="2000" dirty="0">
                <a:solidFill>
                  <a:srgbClr val="0070C0"/>
                </a:solidFill>
              </a:rPr>
              <a:t> е </a:t>
            </a:r>
            <a:r>
              <a:rPr lang="ru-RU" sz="2000" dirty="0" err="1">
                <a:solidFill>
                  <a:srgbClr val="0070C0"/>
                </a:solidFill>
              </a:rPr>
              <a:t>Хемон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err="1">
                <a:solidFill>
                  <a:srgbClr val="0070C0"/>
                </a:solidFill>
              </a:rPr>
              <a:t>роднина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Хуфу</a:t>
            </a:r>
            <a:r>
              <a:rPr lang="ru-RU" sz="2000" dirty="0">
                <a:solidFill>
                  <a:srgbClr val="0070C0"/>
                </a:solidFill>
              </a:rPr>
              <a:t>. </a:t>
            </a:r>
            <a:r>
              <a:rPr lang="ru-RU" sz="2000" dirty="0" err="1">
                <a:solidFill>
                  <a:srgbClr val="0070C0"/>
                </a:solidFill>
              </a:rPr>
              <a:t>Пирамидите</a:t>
            </a:r>
            <a:r>
              <a:rPr lang="ru-RU" sz="2000" dirty="0">
                <a:solidFill>
                  <a:srgbClr val="0070C0"/>
                </a:solidFill>
              </a:rPr>
              <a:t> се </a:t>
            </a:r>
            <a:r>
              <a:rPr lang="ru-RU" sz="2000" dirty="0" err="1">
                <a:solidFill>
                  <a:srgbClr val="0070C0"/>
                </a:solidFill>
              </a:rPr>
              <a:t>намират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западния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бряг</a:t>
            </a:r>
            <a:r>
              <a:rPr lang="ru-RU" sz="2000" dirty="0">
                <a:solidFill>
                  <a:srgbClr val="0070C0"/>
                </a:solidFill>
              </a:rPr>
              <a:t> на Нил, в </a:t>
            </a:r>
            <a:r>
              <a:rPr lang="ru-RU" sz="2000" dirty="0" err="1">
                <a:solidFill>
                  <a:srgbClr val="0070C0"/>
                </a:solidFill>
              </a:rPr>
              <a:t>Мемфиския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некропол</a:t>
            </a:r>
            <a:r>
              <a:rPr lang="ru-RU" sz="2000" dirty="0">
                <a:solidFill>
                  <a:srgbClr val="0070C0"/>
                </a:solidFill>
              </a:rPr>
              <a:t>. </a:t>
            </a:r>
            <a:r>
              <a:rPr lang="ru-RU" sz="2000" dirty="0" err="1">
                <a:solidFill>
                  <a:srgbClr val="0070C0"/>
                </a:solidFill>
              </a:rPr>
              <a:t>Древните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египтяни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вярвали</a:t>
            </a:r>
            <a:r>
              <a:rPr lang="ru-RU" sz="2000" dirty="0">
                <a:solidFill>
                  <a:srgbClr val="0070C0"/>
                </a:solidFill>
              </a:rPr>
              <a:t>, че </a:t>
            </a:r>
            <a:r>
              <a:rPr lang="ru-RU" sz="2000" dirty="0" err="1">
                <a:solidFill>
                  <a:srgbClr val="0070C0"/>
                </a:solidFill>
              </a:rPr>
              <a:t>това</a:t>
            </a:r>
            <a:r>
              <a:rPr lang="ru-RU" sz="2000" dirty="0">
                <a:solidFill>
                  <a:srgbClr val="0070C0"/>
                </a:solidFill>
              </a:rPr>
              <a:t> е </a:t>
            </a:r>
            <a:r>
              <a:rPr lang="ru-RU" sz="2000" dirty="0" err="1">
                <a:solidFill>
                  <a:srgbClr val="0070C0"/>
                </a:solidFill>
              </a:rPr>
              <a:t>земята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смъртта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err="1">
                <a:solidFill>
                  <a:srgbClr val="0070C0"/>
                </a:solidFill>
              </a:rPr>
              <a:t>защото</a:t>
            </a:r>
            <a:r>
              <a:rPr lang="ru-RU" sz="2000" dirty="0">
                <a:solidFill>
                  <a:srgbClr val="0070C0"/>
                </a:solidFill>
              </a:rPr>
              <a:t> на запад </a:t>
            </a:r>
            <a:r>
              <a:rPr lang="ru-RU" sz="2000" dirty="0" err="1">
                <a:solidFill>
                  <a:srgbClr val="0070C0"/>
                </a:solidFill>
              </a:rPr>
              <a:t>залязва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Слънцето</a:t>
            </a:r>
            <a:r>
              <a:rPr lang="ru-RU" sz="2000" dirty="0">
                <a:solidFill>
                  <a:srgbClr val="0070C0"/>
                </a:solidFill>
              </a:rPr>
              <a:t>. </a:t>
            </a:r>
            <a:r>
              <a:rPr lang="ru-RU" sz="2000" dirty="0" err="1">
                <a:solidFill>
                  <a:srgbClr val="0070C0"/>
                </a:solidFill>
              </a:rPr>
              <a:t>Техните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домове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са</a:t>
            </a:r>
            <a:r>
              <a:rPr lang="ru-RU" sz="2000" dirty="0">
                <a:solidFill>
                  <a:srgbClr val="0070C0"/>
                </a:solidFill>
              </a:rPr>
              <a:t> се </a:t>
            </a:r>
            <a:r>
              <a:rPr lang="ru-RU" sz="2000" dirty="0" err="1">
                <a:solidFill>
                  <a:srgbClr val="0070C0"/>
                </a:solidFill>
              </a:rPr>
              <a:t>издигали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източния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бряг</a:t>
            </a:r>
            <a:r>
              <a:rPr lang="ru-RU" sz="2000" dirty="0">
                <a:solidFill>
                  <a:srgbClr val="0070C0"/>
                </a:solidFill>
              </a:rPr>
              <a:t> на </a:t>
            </a:r>
            <a:r>
              <a:rPr lang="ru-RU" sz="2000" dirty="0" err="1">
                <a:solidFill>
                  <a:srgbClr val="0070C0"/>
                </a:solidFill>
              </a:rPr>
              <a:t>реката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Облаковидно 3">
            <a:hlinkClick r:id="rId2" action="ppaction://hlinkpres?slideindex=1&amp;slidetitle="/>
          </p:cNvPr>
          <p:cNvSpPr/>
          <p:nvPr/>
        </p:nvSpPr>
        <p:spPr>
          <a:xfrm>
            <a:off x="96983" y="748147"/>
            <a:ext cx="1149926" cy="845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44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F0FED39C-8DA3-4E42-BBAA-DD574EC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365761"/>
            <a:ext cx="7976169" cy="5317588"/>
          </a:xfrm>
          <a:prstGeom prst="rect">
            <a:avLst/>
          </a:prstGeom>
        </p:spPr>
      </p:pic>
      <p:sp>
        <p:nvSpPr>
          <p:cNvPr id="3" name="Овално изнесено означение 2">
            <a:hlinkClick r:id="rId3" action="ppaction://hlinkpres?slideindex=1&amp;slidetitle="/>
          </p:cNvPr>
          <p:cNvSpPr/>
          <p:nvPr/>
        </p:nvSpPr>
        <p:spPr>
          <a:xfrm>
            <a:off x="8354291" y="2424545"/>
            <a:ext cx="1177636" cy="1371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72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062E750-F2D3-465F-9CA0-0FD02E91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66" y="0"/>
            <a:ext cx="9422295" cy="808382"/>
          </a:xfrm>
        </p:spPr>
        <p:txBody>
          <a:bodyPr>
            <a:normAutofit fontScale="90000"/>
          </a:bodyPr>
          <a:lstStyle/>
          <a:p>
            <a:r>
              <a:rPr lang="bg-BG" sz="4800" dirty="0">
                <a:solidFill>
                  <a:srgbClr val="7030A0"/>
                </a:solidFill>
              </a:rPr>
              <a:t>Висящите градини на </a:t>
            </a:r>
            <a:r>
              <a:rPr lang="bg-BG" sz="4800" dirty="0" err="1">
                <a:solidFill>
                  <a:srgbClr val="7030A0"/>
                </a:solidFill>
              </a:rPr>
              <a:t>Сермида</a:t>
            </a:r>
            <a:endParaRPr lang="bg-BG" sz="4800" dirty="0">
              <a:solidFill>
                <a:srgbClr val="7030A0"/>
              </a:solidFill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752E2B-B12D-4EC0-9488-AF645D71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6678"/>
            <a:ext cx="10114671" cy="5771321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Висящите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градини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Семирамида,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едно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от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Седемте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чудеса на света. И до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ден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днешен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открити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Вероятно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били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построени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във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Вавилон,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който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се 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намирал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територията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днешен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Ирак.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Повечето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сведения сочат, че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построени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около 575 пр. Хр. от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цар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Навуходоносор II,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който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управлява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града 43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години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започвайки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от 605 пр. Хр. Друга теория гласи, че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построени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от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асирийската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царица Семирамида, по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време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петгодишното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ѝ управление (810 пр. Хр.)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Представляват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терасирани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изкуствено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напоявани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градини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Според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легендата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Навуходоносор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построява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за да не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тъгува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по дома си 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неговата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съпруга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персийската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принцеса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Амитис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която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е родом от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планините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Няма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сведения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къде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точно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били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разположени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Откритите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след археологически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разкопки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находки в Ниневия, град в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северен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Ирак,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таблети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изобразяващи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палми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по покривите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отделни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къщи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карат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специалистите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проучват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възможността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градините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да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били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разположени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във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град Вавилон,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използван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като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събирателно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повечето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селища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Изток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bg-BG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Изнесено означение с четири стрелки 3">
            <a:hlinkClick r:id="rId2" action="ppaction://hlinkpres?slideindex=1&amp;slidetitle="/>
          </p:cNvPr>
          <p:cNvSpPr/>
          <p:nvPr/>
        </p:nvSpPr>
        <p:spPr>
          <a:xfrm>
            <a:off x="803564" y="221673"/>
            <a:ext cx="1205345" cy="95596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17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F0F80F5-AF57-4A1A-8BEC-0C177DDC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322" y="0"/>
            <a:ext cx="9369287" cy="1007166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accent6">
                    <a:lumMod val="75000"/>
                  </a:schemeClr>
                </a:solidFill>
              </a:rPr>
              <a:t>Проектиране на градините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D8FFF9A-8862-4DB5-B2F0-93C770DE0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166"/>
            <a:ext cx="12192000" cy="585083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 архитектурен план </a:t>
            </a:r>
            <a:r>
              <a:rPr lang="ru-RU" sz="2400" dirty="0" err="1">
                <a:solidFill>
                  <a:srgbClr val="002060"/>
                </a:solidFill>
              </a:rPr>
              <a:t>Висящите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градини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представлявали</a:t>
            </a:r>
            <a:r>
              <a:rPr lang="ru-RU" sz="2400" dirty="0">
                <a:solidFill>
                  <a:srgbClr val="002060"/>
                </a:solidFill>
              </a:rPr>
              <a:t> пирамида, </a:t>
            </a:r>
            <a:r>
              <a:rPr lang="ru-RU" sz="2400" dirty="0" err="1">
                <a:solidFill>
                  <a:srgbClr val="002060"/>
                </a:solidFill>
              </a:rPr>
              <a:t>състояща</a:t>
            </a:r>
            <a:r>
              <a:rPr lang="ru-RU" sz="2400" dirty="0">
                <a:solidFill>
                  <a:srgbClr val="002060"/>
                </a:solidFill>
              </a:rPr>
              <a:t> се от </a:t>
            </a:r>
            <a:r>
              <a:rPr lang="ru-RU" sz="2400" dirty="0" err="1">
                <a:solidFill>
                  <a:srgbClr val="002060"/>
                </a:solidFill>
              </a:rPr>
              <a:t>четири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етажа</a:t>
            </a:r>
            <a:r>
              <a:rPr lang="ru-RU" sz="2400" dirty="0">
                <a:solidFill>
                  <a:srgbClr val="002060"/>
                </a:solidFill>
              </a:rPr>
              <a:t> – </a:t>
            </a:r>
            <a:r>
              <a:rPr lang="ru-RU" sz="2400" dirty="0" err="1">
                <a:solidFill>
                  <a:srgbClr val="002060"/>
                </a:solidFill>
              </a:rPr>
              <a:t>платформи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върху</a:t>
            </a:r>
            <a:r>
              <a:rPr lang="ru-RU" sz="2400" dirty="0">
                <a:solidFill>
                  <a:srgbClr val="002060"/>
                </a:solidFill>
              </a:rPr>
              <a:t> колони с </a:t>
            </a:r>
            <a:r>
              <a:rPr lang="ru-RU" sz="2400" dirty="0" err="1">
                <a:solidFill>
                  <a:srgbClr val="002060"/>
                </a:solidFill>
              </a:rPr>
              <a:t>височина</a:t>
            </a:r>
            <a:r>
              <a:rPr lang="ru-RU" sz="2400" dirty="0">
                <a:solidFill>
                  <a:srgbClr val="002060"/>
                </a:solidFill>
              </a:rPr>
              <a:t> 50 </a:t>
            </a:r>
            <a:r>
              <a:rPr lang="ru-RU" sz="2400" dirty="0" err="1">
                <a:solidFill>
                  <a:srgbClr val="002060"/>
                </a:solidFill>
              </a:rPr>
              <a:t>лакътя</a:t>
            </a:r>
            <a:r>
              <a:rPr lang="ru-RU" sz="2400" dirty="0">
                <a:solidFill>
                  <a:srgbClr val="002060"/>
                </a:solidFill>
              </a:rPr>
              <a:t> (27,75 m). </a:t>
            </a:r>
            <a:r>
              <a:rPr lang="ru-RU" sz="2400" dirty="0" err="1">
                <a:solidFill>
                  <a:srgbClr val="002060"/>
                </a:solidFill>
              </a:rPr>
              <a:t>Долният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етаж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имал</a:t>
            </a:r>
            <a:r>
              <a:rPr lang="ru-RU" sz="2400" dirty="0">
                <a:solidFill>
                  <a:srgbClr val="002060"/>
                </a:solidFill>
              </a:rPr>
              <a:t> формата на неправилен </a:t>
            </a:r>
            <a:r>
              <a:rPr lang="ru-RU" sz="2400" dirty="0" err="1">
                <a:solidFill>
                  <a:srgbClr val="002060"/>
                </a:solidFill>
              </a:rPr>
              <a:t>четириъгълник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със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страни</a:t>
            </a:r>
            <a:r>
              <a:rPr lang="ru-RU" sz="2400" dirty="0">
                <a:solidFill>
                  <a:srgbClr val="002060"/>
                </a:solidFill>
              </a:rPr>
              <a:t> 42 и 34 m. За да не се </a:t>
            </a:r>
            <a:r>
              <a:rPr lang="ru-RU" sz="2400" dirty="0" err="1">
                <a:solidFill>
                  <a:srgbClr val="002060"/>
                </a:solidFill>
              </a:rPr>
              <a:t>просмуква</a:t>
            </a:r>
            <a:r>
              <a:rPr lang="ru-RU" sz="2400" dirty="0">
                <a:solidFill>
                  <a:srgbClr val="002060"/>
                </a:solidFill>
              </a:rPr>
              <a:t> вода </a:t>
            </a:r>
            <a:r>
              <a:rPr lang="ru-RU" sz="2400" dirty="0" err="1">
                <a:solidFill>
                  <a:srgbClr val="002060"/>
                </a:solidFill>
              </a:rPr>
              <a:t>надолу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повърхността</a:t>
            </a:r>
            <a:r>
              <a:rPr lang="ru-RU" sz="2400" dirty="0">
                <a:solidFill>
                  <a:srgbClr val="002060"/>
                </a:solidFill>
              </a:rPr>
              <a:t> на всяка платформа </a:t>
            </a:r>
            <a:r>
              <a:rPr lang="ru-RU" sz="2400" dirty="0" err="1">
                <a:solidFill>
                  <a:srgbClr val="002060"/>
                </a:solidFill>
              </a:rPr>
              <a:t>отначало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покривали</a:t>
            </a:r>
            <a:r>
              <a:rPr lang="ru-RU" sz="2400" dirty="0">
                <a:solidFill>
                  <a:srgbClr val="002060"/>
                </a:solidFill>
              </a:rPr>
              <a:t> с един слой </a:t>
            </a:r>
            <a:r>
              <a:rPr lang="ru-RU" sz="2400" dirty="0" err="1">
                <a:solidFill>
                  <a:srgbClr val="002060"/>
                </a:solidFill>
              </a:rPr>
              <a:t>тръстика</a:t>
            </a:r>
            <a:r>
              <a:rPr lang="ru-RU" sz="2400" dirty="0">
                <a:solidFill>
                  <a:srgbClr val="002060"/>
                </a:solidFill>
              </a:rPr>
              <a:t>, след </a:t>
            </a:r>
            <a:r>
              <a:rPr lang="ru-RU" sz="2400" dirty="0" err="1">
                <a:solidFill>
                  <a:srgbClr val="002060"/>
                </a:solidFill>
              </a:rPr>
              <a:t>това</a:t>
            </a:r>
            <a:r>
              <a:rPr lang="ru-RU" sz="2400" dirty="0">
                <a:solidFill>
                  <a:srgbClr val="002060"/>
                </a:solidFill>
              </a:rPr>
              <a:t> – два </a:t>
            </a:r>
            <a:r>
              <a:rPr lang="ru-RU" sz="2400" dirty="0" err="1">
                <a:solidFill>
                  <a:srgbClr val="002060"/>
                </a:solidFill>
              </a:rPr>
              <a:t>реда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гледжосани</a:t>
            </a:r>
            <a:r>
              <a:rPr lang="ru-RU" sz="2400" dirty="0">
                <a:solidFill>
                  <a:srgbClr val="002060"/>
                </a:solidFill>
              </a:rPr>
              <a:t> тухли, </a:t>
            </a:r>
            <a:r>
              <a:rPr lang="ru-RU" sz="2400" dirty="0" err="1">
                <a:solidFill>
                  <a:srgbClr val="002060"/>
                </a:solidFill>
              </a:rPr>
              <a:t>които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слепвани</a:t>
            </a:r>
            <a:r>
              <a:rPr lang="ru-RU" sz="2400" dirty="0">
                <a:solidFill>
                  <a:srgbClr val="002060"/>
                </a:solidFill>
              </a:rPr>
              <a:t> с </a:t>
            </a:r>
            <a:r>
              <a:rPr lang="ru-RU" sz="2400" dirty="0" err="1">
                <a:solidFill>
                  <a:srgbClr val="002060"/>
                </a:solidFill>
              </a:rPr>
              <a:t>асфалт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Върху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тях</a:t>
            </a:r>
            <a:r>
              <a:rPr lang="ru-RU" sz="2400" dirty="0">
                <a:solidFill>
                  <a:srgbClr val="002060"/>
                </a:solidFill>
              </a:rPr>
              <a:t> била </a:t>
            </a:r>
            <a:r>
              <a:rPr lang="ru-RU" sz="2400" dirty="0" err="1">
                <a:solidFill>
                  <a:srgbClr val="002060"/>
                </a:solidFill>
              </a:rPr>
              <a:t>насипана</a:t>
            </a:r>
            <a:r>
              <a:rPr lang="ru-RU" sz="2400" dirty="0">
                <a:solidFill>
                  <a:srgbClr val="002060"/>
                </a:solidFill>
              </a:rPr>
              <a:t> плодородна </a:t>
            </a:r>
            <a:r>
              <a:rPr lang="ru-RU" sz="2400" dirty="0" err="1">
                <a:solidFill>
                  <a:srgbClr val="002060"/>
                </a:solidFill>
              </a:rPr>
              <a:t>земя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където</a:t>
            </a:r>
            <a:r>
              <a:rPr lang="ru-RU" sz="2400" dirty="0">
                <a:solidFill>
                  <a:srgbClr val="002060"/>
                </a:solidFill>
              </a:rPr>
              <a:t> били </a:t>
            </a:r>
            <a:r>
              <a:rPr lang="ru-RU" sz="2400" dirty="0" err="1">
                <a:solidFill>
                  <a:srgbClr val="002060"/>
                </a:solidFill>
              </a:rPr>
              <a:t>засадени</a:t>
            </a:r>
            <a:r>
              <a:rPr lang="ru-RU" sz="2400" dirty="0">
                <a:solidFill>
                  <a:srgbClr val="002060"/>
                </a:solidFill>
              </a:rPr>
              <a:t> семена от </a:t>
            </a:r>
            <a:r>
              <a:rPr lang="ru-RU" sz="2400" dirty="0" err="1">
                <a:solidFill>
                  <a:srgbClr val="002060"/>
                </a:solidFill>
              </a:rPr>
              <a:t>различни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треви</a:t>
            </a:r>
            <a:r>
              <a:rPr lang="ru-RU" sz="2400" dirty="0">
                <a:solidFill>
                  <a:srgbClr val="002060"/>
                </a:solidFill>
              </a:rPr>
              <a:t>, цветя, </a:t>
            </a:r>
            <a:r>
              <a:rPr lang="ru-RU" sz="2400" dirty="0" err="1">
                <a:solidFill>
                  <a:srgbClr val="002060"/>
                </a:solidFill>
              </a:rPr>
              <a:t>храсти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дървета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Височината</a:t>
            </a:r>
            <a:r>
              <a:rPr lang="ru-RU" sz="2400" dirty="0">
                <a:solidFill>
                  <a:srgbClr val="002060"/>
                </a:solidFill>
              </a:rPr>
              <a:t> на </a:t>
            </a:r>
            <a:r>
              <a:rPr lang="ru-RU" sz="2400" dirty="0" err="1">
                <a:solidFill>
                  <a:srgbClr val="002060"/>
                </a:solidFill>
              </a:rPr>
              <a:t>етажите</a:t>
            </a:r>
            <a:r>
              <a:rPr lang="ru-RU" sz="2400" dirty="0">
                <a:solidFill>
                  <a:srgbClr val="002060"/>
                </a:solidFill>
              </a:rPr>
              <a:t> давала </a:t>
            </a:r>
            <a:r>
              <a:rPr lang="ru-RU" sz="2400" dirty="0" err="1">
                <a:solidFill>
                  <a:srgbClr val="002060"/>
                </a:solidFill>
              </a:rPr>
              <a:t>достатъчно</a:t>
            </a:r>
            <a:r>
              <a:rPr lang="ru-RU" sz="2400" dirty="0">
                <a:solidFill>
                  <a:srgbClr val="002060"/>
                </a:solidFill>
              </a:rPr>
              <a:t> светлина за </a:t>
            </a:r>
            <a:r>
              <a:rPr lang="ru-RU" sz="2400" dirty="0" err="1">
                <a:solidFill>
                  <a:srgbClr val="002060"/>
                </a:solidFill>
              </a:rPr>
              <a:t>растенията</a:t>
            </a:r>
            <a:r>
              <a:rPr lang="ru-RU" sz="2400" dirty="0">
                <a:solidFill>
                  <a:srgbClr val="002060"/>
                </a:solidFill>
              </a:rPr>
              <a:t>. „</a:t>
            </a:r>
            <a:r>
              <a:rPr lang="ru-RU" sz="2400" dirty="0" err="1">
                <a:solidFill>
                  <a:srgbClr val="002060"/>
                </a:solidFill>
              </a:rPr>
              <a:t>Висящи</a:t>
            </a:r>
            <a:r>
              <a:rPr lang="ru-RU" sz="2400" dirty="0">
                <a:solidFill>
                  <a:srgbClr val="002060"/>
                </a:solidFill>
              </a:rPr>
              <a:t>“ </a:t>
            </a:r>
            <a:r>
              <a:rPr lang="ru-RU" sz="2400" dirty="0" err="1">
                <a:solidFill>
                  <a:srgbClr val="002060"/>
                </a:solidFill>
              </a:rPr>
              <a:t>са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наречени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умишлено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неправилно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Във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вътрешността</a:t>
            </a:r>
            <a:r>
              <a:rPr lang="ru-RU" sz="2400" dirty="0">
                <a:solidFill>
                  <a:srgbClr val="002060"/>
                </a:solidFill>
              </a:rPr>
              <a:t> на колоните, </a:t>
            </a:r>
            <a:r>
              <a:rPr lang="ru-RU" sz="2400" dirty="0" err="1">
                <a:solidFill>
                  <a:srgbClr val="002060"/>
                </a:solidFill>
              </a:rPr>
              <a:t>които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поддържали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платформите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имало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тръби</a:t>
            </a:r>
            <a:r>
              <a:rPr lang="ru-RU" sz="2400" dirty="0">
                <a:solidFill>
                  <a:srgbClr val="002060"/>
                </a:solidFill>
              </a:rPr>
              <a:t>, по </a:t>
            </a:r>
            <a:r>
              <a:rPr lang="ru-RU" sz="2400" dirty="0" err="1">
                <a:solidFill>
                  <a:srgbClr val="002060"/>
                </a:solidFill>
              </a:rPr>
              <a:t>които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ден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нощ</a:t>
            </a:r>
            <a:r>
              <a:rPr lang="ru-RU" sz="2400" dirty="0">
                <a:solidFill>
                  <a:srgbClr val="002060"/>
                </a:solidFill>
              </a:rPr>
              <a:t> се подавала вода от Ефрат до </a:t>
            </a:r>
            <a:r>
              <a:rPr lang="ru-RU" sz="2400" dirty="0" err="1">
                <a:solidFill>
                  <a:srgbClr val="002060"/>
                </a:solidFill>
              </a:rPr>
              <a:t>най-горната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тераса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откъдето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тя</a:t>
            </a:r>
            <a:r>
              <a:rPr lang="ru-RU" sz="2400" dirty="0">
                <a:solidFill>
                  <a:srgbClr val="002060"/>
                </a:solidFill>
              </a:rPr>
              <a:t> се </a:t>
            </a:r>
            <a:r>
              <a:rPr lang="ru-RU" sz="2400" dirty="0" err="1">
                <a:solidFill>
                  <a:srgbClr val="002060"/>
                </a:solidFill>
              </a:rPr>
              <a:t>стичала</a:t>
            </a:r>
            <a:r>
              <a:rPr lang="ru-RU" sz="2400" dirty="0">
                <a:solidFill>
                  <a:srgbClr val="002060"/>
                </a:solidFill>
              </a:rPr>
              <a:t> в </a:t>
            </a:r>
            <a:r>
              <a:rPr lang="ru-RU" sz="2400" dirty="0" err="1">
                <a:solidFill>
                  <a:srgbClr val="002060"/>
                </a:solidFill>
              </a:rPr>
              <a:t>ручеи</a:t>
            </a:r>
            <a:r>
              <a:rPr lang="ru-RU" sz="2400" dirty="0">
                <a:solidFill>
                  <a:srgbClr val="002060"/>
                </a:solidFill>
              </a:rPr>
              <a:t> и малки </a:t>
            </a:r>
            <a:r>
              <a:rPr lang="ru-RU" sz="2400" dirty="0" err="1">
                <a:solidFill>
                  <a:srgbClr val="002060"/>
                </a:solidFill>
              </a:rPr>
              <a:t>водопади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оросявайки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растенията</a:t>
            </a:r>
            <a:r>
              <a:rPr lang="ru-RU" sz="2400" dirty="0">
                <a:solidFill>
                  <a:srgbClr val="002060"/>
                </a:solidFill>
              </a:rPr>
              <a:t> от </a:t>
            </a:r>
            <a:r>
              <a:rPr lang="ru-RU" sz="2400" dirty="0" err="1">
                <a:solidFill>
                  <a:srgbClr val="002060"/>
                </a:solidFill>
              </a:rPr>
              <a:t>по-долните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етажи</a:t>
            </a:r>
            <a:r>
              <a:rPr lang="ru-RU" sz="2400" dirty="0">
                <a:solidFill>
                  <a:srgbClr val="002060"/>
                </a:solidFill>
              </a:rPr>
              <a:t>. В </a:t>
            </a:r>
            <a:r>
              <a:rPr lang="ru-RU" sz="2400" dirty="0" err="1">
                <a:solidFill>
                  <a:srgbClr val="002060"/>
                </a:solidFill>
              </a:rPr>
              <a:t>тези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необикновени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градини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цъфтели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най-удивителни</a:t>
            </a:r>
            <a:r>
              <a:rPr lang="ru-RU" sz="2400" dirty="0">
                <a:solidFill>
                  <a:srgbClr val="002060"/>
                </a:solidFill>
              </a:rPr>
              <a:t> и редки </a:t>
            </a:r>
            <a:r>
              <a:rPr lang="ru-RU" sz="2400" dirty="0" err="1">
                <a:solidFill>
                  <a:srgbClr val="002060"/>
                </a:solidFill>
              </a:rPr>
              <a:t>видове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дървета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прекрасни</a:t>
            </a:r>
            <a:r>
              <a:rPr lang="ru-RU" sz="2400" dirty="0">
                <a:solidFill>
                  <a:srgbClr val="002060"/>
                </a:solidFill>
              </a:rPr>
              <a:t> цветя. </a:t>
            </a:r>
            <a:r>
              <a:rPr lang="ru-RU" sz="2400" dirty="0" err="1">
                <a:solidFill>
                  <a:srgbClr val="002060"/>
                </a:solidFill>
              </a:rPr>
              <a:t>Ден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нощ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стотици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роби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въртели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водонапорното</a:t>
            </a:r>
            <a:r>
              <a:rPr lang="ru-RU" sz="2400" dirty="0">
                <a:solidFill>
                  <a:srgbClr val="002060"/>
                </a:solidFill>
              </a:rPr>
              <a:t> колело с </a:t>
            </a:r>
            <a:r>
              <a:rPr lang="ru-RU" sz="2400" dirty="0" err="1">
                <a:solidFill>
                  <a:srgbClr val="002060"/>
                </a:solidFill>
              </a:rPr>
              <a:t>кожени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съдове</a:t>
            </a:r>
            <a:r>
              <a:rPr lang="ru-RU" sz="2400" dirty="0">
                <a:solidFill>
                  <a:srgbClr val="002060"/>
                </a:solidFill>
              </a:rPr>
              <a:t>, за да </a:t>
            </a:r>
            <a:r>
              <a:rPr lang="ru-RU" sz="2400" dirty="0" err="1">
                <a:solidFill>
                  <a:srgbClr val="002060"/>
                </a:solidFill>
              </a:rPr>
              <a:t>снабдяват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висящите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градини</a:t>
            </a:r>
            <a:r>
              <a:rPr lang="ru-RU" sz="2400" dirty="0">
                <a:solidFill>
                  <a:srgbClr val="002060"/>
                </a:solidFill>
              </a:rPr>
              <a:t> с вода от Ефрат.</a:t>
            </a:r>
            <a:endParaRPr lang="bg-BG" sz="24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419951A2-A7ED-4669-81C2-60E7D9D8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09" y="364001"/>
            <a:ext cx="8427364" cy="61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BB7362B-D265-4213-9FF7-5441F65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5" y="0"/>
            <a:ext cx="9621078" cy="1046922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0CF4C8"/>
                </a:solidFill>
              </a:rPr>
              <a:t>Статуята на Зевс Олимпийски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57CD059-0B7B-4092-A2EB-F5898438B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923"/>
            <a:ext cx="9791114" cy="5811078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C00000"/>
                </a:solidFill>
              </a:rPr>
              <a:t>Статуята</a:t>
            </a:r>
            <a:r>
              <a:rPr lang="ru-RU" sz="2400" dirty="0">
                <a:solidFill>
                  <a:srgbClr val="C00000"/>
                </a:solidFill>
              </a:rPr>
              <a:t> на Зевс Олимпийски, изваяна от </a:t>
            </a:r>
            <a:r>
              <a:rPr lang="ru-RU" sz="2400" dirty="0" err="1">
                <a:solidFill>
                  <a:srgbClr val="C00000"/>
                </a:solidFill>
              </a:rPr>
              <a:t>прочутия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древногръцки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скулптор</a:t>
            </a:r>
            <a:r>
              <a:rPr lang="ru-RU" sz="2400" dirty="0">
                <a:solidFill>
                  <a:srgbClr val="C00000"/>
                </a:solidFill>
              </a:rPr>
              <a:t> Фидий, е сред старите 7 чудеса на света.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Олимпия била важен религиозен </a:t>
            </a:r>
            <a:r>
              <a:rPr lang="ru-RU" sz="2400" dirty="0" err="1">
                <a:solidFill>
                  <a:srgbClr val="C00000"/>
                </a:solidFill>
              </a:rPr>
              <a:t>център</a:t>
            </a:r>
            <a:r>
              <a:rPr lang="ru-RU" sz="2400" dirty="0">
                <a:solidFill>
                  <a:srgbClr val="C00000"/>
                </a:solidFill>
              </a:rPr>
              <a:t> на </a:t>
            </a:r>
            <a:r>
              <a:rPr lang="ru-RU" sz="2400" dirty="0" err="1">
                <a:solidFill>
                  <a:srgbClr val="C00000"/>
                </a:solidFill>
              </a:rPr>
              <a:t>Древна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Гърция</a:t>
            </a:r>
            <a:r>
              <a:rPr lang="ru-RU" sz="2400" dirty="0">
                <a:solidFill>
                  <a:srgbClr val="C00000"/>
                </a:solidFill>
              </a:rPr>
              <a:t>. Именно там Зевс е победил </a:t>
            </a:r>
            <a:r>
              <a:rPr lang="ru-RU" sz="2400" dirty="0" err="1">
                <a:solidFill>
                  <a:srgbClr val="C00000"/>
                </a:solidFill>
              </a:rPr>
              <a:t>кръвожадния</a:t>
            </a:r>
            <a:r>
              <a:rPr lang="ru-RU" sz="2400" dirty="0">
                <a:solidFill>
                  <a:srgbClr val="C00000"/>
                </a:solidFill>
              </a:rPr>
              <a:t> Кронос. </a:t>
            </a:r>
            <a:r>
              <a:rPr lang="ru-RU" sz="2400" dirty="0" err="1">
                <a:solidFill>
                  <a:srgbClr val="C00000"/>
                </a:solidFill>
              </a:rPr>
              <a:t>През</a:t>
            </a:r>
            <a:r>
              <a:rPr lang="ru-RU" sz="2400" dirty="0">
                <a:solidFill>
                  <a:srgbClr val="C00000"/>
                </a:solidFill>
              </a:rPr>
              <a:t> 5в. </a:t>
            </a:r>
            <a:r>
              <a:rPr lang="ru-RU" sz="2400" dirty="0" err="1">
                <a:solidFill>
                  <a:srgbClr val="C00000"/>
                </a:solidFill>
              </a:rPr>
              <a:t>пр.н.е</a:t>
            </a:r>
            <a:r>
              <a:rPr lang="ru-RU" sz="2400" dirty="0">
                <a:solidFill>
                  <a:srgbClr val="C00000"/>
                </a:solidFill>
              </a:rPr>
              <a:t>. </a:t>
            </a:r>
            <a:r>
              <a:rPr lang="ru-RU" sz="2400" dirty="0" err="1">
                <a:solidFill>
                  <a:srgbClr val="C00000"/>
                </a:solidFill>
              </a:rPr>
              <a:t>гражданите</a:t>
            </a:r>
            <a:r>
              <a:rPr lang="ru-RU" sz="2400" dirty="0">
                <a:solidFill>
                  <a:srgbClr val="C00000"/>
                </a:solidFill>
              </a:rPr>
              <a:t> на Олимпия решили да построят храм на Зевс. Той бил 64 метра на </a:t>
            </a:r>
            <a:r>
              <a:rPr lang="ru-RU" sz="2400" dirty="0" err="1">
                <a:solidFill>
                  <a:srgbClr val="C00000"/>
                </a:solidFill>
              </a:rPr>
              <a:t>дължина</a:t>
            </a:r>
            <a:r>
              <a:rPr lang="ru-RU" sz="2400" dirty="0">
                <a:solidFill>
                  <a:srgbClr val="C00000"/>
                </a:solidFill>
              </a:rPr>
              <a:t> и 28 на ширина. </a:t>
            </a:r>
            <a:r>
              <a:rPr lang="ru-RU" sz="2400" dirty="0" err="1">
                <a:solidFill>
                  <a:srgbClr val="C00000"/>
                </a:solidFill>
              </a:rPr>
              <a:t>Височината</a:t>
            </a:r>
            <a:r>
              <a:rPr lang="ru-RU" sz="2400" dirty="0">
                <a:solidFill>
                  <a:srgbClr val="C00000"/>
                </a:solidFill>
              </a:rPr>
              <a:t> на </a:t>
            </a:r>
            <a:r>
              <a:rPr lang="ru-RU" sz="2400" dirty="0" err="1">
                <a:solidFill>
                  <a:srgbClr val="C00000"/>
                </a:solidFill>
              </a:rPr>
              <a:t>вътрешното</a:t>
            </a:r>
            <a:r>
              <a:rPr lang="ru-RU" sz="2400" dirty="0">
                <a:solidFill>
                  <a:srgbClr val="C00000"/>
                </a:solidFill>
              </a:rPr>
              <a:t> помещение била 20 метра. </a:t>
            </a:r>
            <a:r>
              <a:rPr lang="ru-RU" sz="2400" dirty="0" err="1">
                <a:solidFill>
                  <a:srgbClr val="C00000"/>
                </a:solidFill>
              </a:rPr>
              <a:t>Статуята</a:t>
            </a:r>
            <a:r>
              <a:rPr lang="ru-RU" sz="2400" dirty="0">
                <a:solidFill>
                  <a:srgbClr val="C00000"/>
                </a:solidFill>
              </a:rPr>
              <a:t> на Зевс, </a:t>
            </a:r>
            <a:r>
              <a:rPr lang="ru-RU" sz="2400" dirty="0" err="1">
                <a:solidFill>
                  <a:srgbClr val="C00000"/>
                </a:solidFill>
              </a:rPr>
              <a:t>създадена</a:t>
            </a:r>
            <a:r>
              <a:rPr lang="ru-RU" sz="2400" dirty="0">
                <a:solidFill>
                  <a:srgbClr val="C00000"/>
                </a:solidFill>
              </a:rPr>
              <a:t> около 435 </a:t>
            </a:r>
            <a:r>
              <a:rPr lang="ru-RU" sz="2400" dirty="0" err="1">
                <a:solidFill>
                  <a:srgbClr val="C00000"/>
                </a:solidFill>
              </a:rPr>
              <a:t>г.пр.н.е</a:t>
            </a:r>
            <a:r>
              <a:rPr lang="ru-RU" sz="2400" dirty="0">
                <a:solidFill>
                  <a:srgbClr val="C00000"/>
                </a:solidFill>
              </a:rPr>
              <a:t>., била </a:t>
            </a:r>
            <a:r>
              <a:rPr lang="ru-RU" sz="2400" dirty="0" err="1">
                <a:solidFill>
                  <a:srgbClr val="C00000"/>
                </a:solidFill>
              </a:rPr>
              <a:t>поставена</a:t>
            </a:r>
            <a:r>
              <a:rPr lang="ru-RU" sz="2400" dirty="0">
                <a:solidFill>
                  <a:srgbClr val="C00000"/>
                </a:solidFill>
              </a:rPr>
              <a:t> в </a:t>
            </a:r>
            <a:r>
              <a:rPr lang="ru-RU" sz="2400" dirty="0" err="1">
                <a:solidFill>
                  <a:srgbClr val="C00000"/>
                </a:solidFill>
              </a:rPr>
              <a:t>дъното</a:t>
            </a:r>
            <a:r>
              <a:rPr lang="ru-RU" sz="2400" dirty="0">
                <a:solidFill>
                  <a:srgbClr val="C00000"/>
                </a:solidFill>
              </a:rPr>
              <a:t> на храма. </a:t>
            </a:r>
            <a:r>
              <a:rPr lang="ru-RU" sz="2400" dirty="0" err="1">
                <a:solidFill>
                  <a:srgbClr val="C00000"/>
                </a:solidFill>
              </a:rPr>
              <a:t>Според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изворите</a:t>
            </a:r>
            <a:r>
              <a:rPr lang="ru-RU" sz="2400" dirty="0">
                <a:solidFill>
                  <a:srgbClr val="C00000"/>
                </a:solidFill>
              </a:rPr>
              <a:t> е била </a:t>
            </a:r>
            <a:r>
              <a:rPr lang="ru-RU" sz="2400" dirty="0" err="1">
                <a:solidFill>
                  <a:srgbClr val="C00000"/>
                </a:solidFill>
              </a:rPr>
              <a:t>висока</a:t>
            </a:r>
            <a:r>
              <a:rPr lang="ru-RU" sz="2400" dirty="0">
                <a:solidFill>
                  <a:srgbClr val="C00000"/>
                </a:solidFill>
              </a:rPr>
              <a:t> около 12 метра и </a:t>
            </a:r>
            <a:r>
              <a:rPr lang="ru-RU" sz="2400" dirty="0" err="1">
                <a:solidFill>
                  <a:srgbClr val="C00000"/>
                </a:solidFill>
              </a:rPr>
              <a:t>създавала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впечатлението</a:t>
            </a:r>
            <a:r>
              <a:rPr lang="ru-RU" sz="2400" dirty="0">
                <a:solidFill>
                  <a:srgbClr val="C00000"/>
                </a:solidFill>
              </a:rPr>
              <a:t>, че </a:t>
            </a:r>
            <a:r>
              <a:rPr lang="ru-RU" sz="2400" dirty="0" err="1">
                <a:solidFill>
                  <a:srgbClr val="C00000"/>
                </a:solidFill>
              </a:rPr>
              <a:t>ако</a:t>
            </a:r>
            <a:r>
              <a:rPr lang="ru-RU" sz="2400" dirty="0">
                <a:solidFill>
                  <a:srgbClr val="C00000"/>
                </a:solidFill>
              </a:rPr>
              <a:t> Зевс стане, </a:t>
            </a:r>
            <a:r>
              <a:rPr lang="ru-RU" sz="2400" dirty="0" err="1">
                <a:solidFill>
                  <a:srgbClr val="C00000"/>
                </a:solidFill>
              </a:rPr>
              <a:t>ще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разруши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тавана</a:t>
            </a:r>
            <a:r>
              <a:rPr lang="ru-RU" sz="2400" dirty="0">
                <a:solidFill>
                  <a:srgbClr val="C00000"/>
                </a:solidFill>
              </a:rPr>
              <a:t>. Била </a:t>
            </a:r>
            <a:r>
              <a:rPr lang="ru-RU" sz="2400" dirty="0" err="1">
                <a:solidFill>
                  <a:srgbClr val="C00000"/>
                </a:solidFill>
              </a:rPr>
              <a:t>изработена</a:t>
            </a:r>
            <a:r>
              <a:rPr lang="ru-RU" sz="2400" dirty="0">
                <a:solidFill>
                  <a:srgbClr val="C00000"/>
                </a:solidFill>
              </a:rPr>
              <a:t> от </a:t>
            </a:r>
            <a:r>
              <a:rPr lang="ru-RU" sz="2400" dirty="0" err="1">
                <a:solidFill>
                  <a:srgbClr val="C00000"/>
                </a:solidFill>
              </a:rPr>
              <a:t>дърво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 err="1">
                <a:solidFill>
                  <a:srgbClr val="C00000"/>
                </a:solidFill>
              </a:rPr>
              <a:t>което</a:t>
            </a:r>
            <a:r>
              <a:rPr lang="ru-RU" sz="2400" dirty="0">
                <a:solidFill>
                  <a:srgbClr val="C00000"/>
                </a:solidFill>
              </a:rPr>
              <a:t> било </a:t>
            </a:r>
            <a:r>
              <a:rPr lang="ru-RU" sz="2400" dirty="0" err="1">
                <a:solidFill>
                  <a:srgbClr val="C00000"/>
                </a:solidFill>
              </a:rPr>
              <a:t>покрито</a:t>
            </a:r>
            <a:r>
              <a:rPr lang="ru-RU" sz="2400" dirty="0">
                <a:solidFill>
                  <a:srgbClr val="C00000"/>
                </a:solidFill>
              </a:rPr>
              <a:t> с нежно-розова </a:t>
            </a:r>
            <a:r>
              <a:rPr lang="ru-RU" sz="2400" dirty="0" err="1">
                <a:solidFill>
                  <a:srgbClr val="C00000"/>
                </a:solidFill>
              </a:rPr>
              <a:t>слонова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кост</a:t>
            </a:r>
            <a:r>
              <a:rPr lang="ru-RU" sz="2400" dirty="0">
                <a:solidFill>
                  <a:srgbClr val="C00000"/>
                </a:solidFill>
              </a:rPr>
              <a:t>, а </a:t>
            </a:r>
            <a:r>
              <a:rPr lang="ru-RU" sz="2400" dirty="0" err="1">
                <a:solidFill>
                  <a:srgbClr val="C00000"/>
                </a:solidFill>
              </a:rPr>
              <a:t>дрехите</a:t>
            </a:r>
            <a:r>
              <a:rPr lang="ru-RU" sz="2400" dirty="0">
                <a:solidFill>
                  <a:srgbClr val="C00000"/>
                </a:solidFill>
              </a:rPr>
              <a:t> на Зевс били от </a:t>
            </a:r>
            <a:r>
              <a:rPr lang="ru-RU" sz="2400" dirty="0" err="1">
                <a:solidFill>
                  <a:srgbClr val="C00000"/>
                </a:solidFill>
              </a:rPr>
              <a:t>златни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листи</a:t>
            </a:r>
            <a:r>
              <a:rPr lang="ru-RU" sz="2400" dirty="0">
                <a:solidFill>
                  <a:srgbClr val="C00000"/>
                </a:solidFill>
              </a:rPr>
              <a:t>. В </a:t>
            </a:r>
            <a:r>
              <a:rPr lang="ru-RU" sz="2400" dirty="0" err="1">
                <a:solidFill>
                  <a:srgbClr val="C00000"/>
                </a:solidFill>
              </a:rPr>
              <a:t>дясната</a:t>
            </a:r>
            <a:r>
              <a:rPr lang="ru-RU" sz="2400" dirty="0">
                <a:solidFill>
                  <a:srgbClr val="C00000"/>
                </a:solidFill>
              </a:rPr>
              <a:t> си </a:t>
            </a:r>
            <a:r>
              <a:rPr lang="ru-RU" sz="2400" dirty="0" err="1">
                <a:solidFill>
                  <a:srgbClr val="C00000"/>
                </a:solidFill>
              </a:rPr>
              <a:t>ръка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държал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златна</a:t>
            </a:r>
            <a:r>
              <a:rPr lang="ru-RU" sz="2400" dirty="0">
                <a:solidFill>
                  <a:srgbClr val="C00000"/>
                </a:solidFill>
              </a:rPr>
              <a:t> статуя </a:t>
            </a:r>
            <a:r>
              <a:rPr lang="ru-RU" sz="2400" dirty="0" err="1">
                <a:solidFill>
                  <a:srgbClr val="C00000"/>
                </a:solidFill>
              </a:rPr>
              <a:t>висока</a:t>
            </a:r>
            <a:r>
              <a:rPr lang="ru-RU" sz="2400" dirty="0">
                <a:solidFill>
                  <a:srgbClr val="C00000"/>
                </a:solidFill>
              </a:rPr>
              <a:t> около 5 метра на </a:t>
            </a:r>
            <a:r>
              <a:rPr lang="ru-RU" sz="2400" dirty="0" err="1">
                <a:solidFill>
                  <a:srgbClr val="C00000"/>
                </a:solidFill>
              </a:rPr>
              <a:t>богинята</a:t>
            </a:r>
            <a:r>
              <a:rPr lang="ru-RU" sz="2400" dirty="0">
                <a:solidFill>
                  <a:srgbClr val="C00000"/>
                </a:solidFill>
              </a:rPr>
              <a:t> на </a:t>
            </a:r>
            <a:r>
              <a:rPr lang="ru-RU" sz="2400" dirty="0" err="1">
                <a:solidFill>
                  <a:srgbClr val="C00000"/>
                </a:solidFill>
              </a:rPr>
              <a:t>победата</a:t>
            </a:r>
            <a:r>
              <a:rPr lang="ru-RU" sz="2400" dirty="0">
                <a:solidFill>
                  <a:srgbClr val="C00000"/>
                </a:solidFill>
              </a:rPr>
              <a:t> Нике, а в </a:t>
            </a:r>
            <a:r>
              <a:rPr lang="ru-RU" sz="2400" dirty="0" err="1">
                <a:solidFill>
                  <a:srgbClr val="C00000"/>
                </a:solidFill>
              </a:rPr>
              <a:t>лявата</a:t>
            </a:r>
            <a:r>
              <a:rPr lang="ru-RU" sz="2400" dirty="0">
                <a:solidFill>
                  <a:srgbClr val="C00000"/>
                </a:solidFill>
              </a:rPr>
              <a:t> си – </a:t>
            </a:r>
            <a:r>
              <a:rPr lang="ru-RU" sz="2400" dirty="0" err="1">
                <a:solidFill>
                  <a:srgbClr val="C00000"/>
                </a:solidFill>
              </a:rPr>
              <a:t>скиптър</a:t>
            </a:r>
            <a:r>
              <a:rPr lang="ru-RU" sz="2400" dirty="0">
                <a:solidFill>
                  <a:srgbClr val="C00000"/>
                </a:solidFill>
              </a:rPr>
              <a:t>.</a:t>
            </a:r>
            <a:endParaRPr lang="bg-BG" sz="2400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люс 3">
            <a:hlinkClick r:id="rId2" action="ppaction://hlinkpres?slideindex=1&amp;slidetitle="/>
          </p:cNvPr>
          <p:cNvSpPr/>
          <p:nvPr/>
        </p:nvSpPr>
        <p:spPr>
          <a:xfrm>
            <a:off x="9130145" y="706582"/>
            <a:ext cx="1066800" cy="134389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10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Фасети">
  <a:themeElements>
    <a:clrScheme name="Фасети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Фасети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Фасети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</TotalTime>
  <Words>2306</Words>
  <Application>Microsoft Office PowerPoint</Application>
  <PresentationFormat>Широк екран</PresentationFormat>
  <Paragraphs>57</Paragraphs>
  <Slides>25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29" baseType="lpstr">
      <vt:lpstr>Arial</vt:lpstr>
      <vt:lpstr>Trebuchet MS</vt:lpstr>
      <vt:lpstr>Wingdings 3</vt:lpstr>
      <vt:lpstr>Фасети</vt:lpstr>
      <vt:lpstr>Седемте чудеса на Античния свят</vt:lpstr>
      <vt:lpstr>Презентация на PowerPoint</vt:lpstr>
      <vt:lpstr>Египетските пирамиди</vt:lpstr>
      <vt:lpstr>История на Египетските пирамиди</vt:lpstr>
      <vt:lpstr>Презентация на PowerPoint</vt:lpstr>
      <vt:lpstr>Висящите градини на Сермида</vt:lpstr>
      <vt:lpstr>Проектиране на градините</vt:lpstr>
      <vt:lpstr>Презентация на PowerPoint</vt:lpstr>
      <vt:lpstr>Статуята на Зевс Олимпийски</vt:lpstr>
      <vt:lpstr>Дължина на статуята</vt:lpstr>
      <vt:lpstr>Презентация на PowerPoint</vt:lpstr>
      <vt:lpstr>Храмът на Артемида в Ефес</vt:lpstr>
      <vt:lpstr>Разкопки</vt:lpstr>
      <vt:lpstr>Презентация на PowerPoint</vt:lpstr>
      <vt:lpstr>Мавзолеят в Халикарнас</vt:lpstr>
      <vt:lpstr>История и построяване</vt:lpstr>
      <vt:lpstr>Презентация на PowerPoint</vt:lpstr>
      <vt:lpstr>Строителство на Александрийския фар</vt:lpstr>
      <vt:lpstr>Гибелта на статуята</vt:lpstr>
      <vt:lpstr>Презентация на PowerPoint</vt:lpstr>
      <vt:lpstr>Постройка на Александрийския фар</vt:lpstr>
      <vt:lpstr>Архитектура</vt:lpstr>
      <vt:lpstr>Презентация на PowerPoint</vt:lpstr>
      <vt:lpstr>Презентация на PowerPoint</vt:lpstr>
      <vt:lpstr>Благодаря за вниманието!!!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Седемте чудеса на Античния свят</dc:title>
  <dc:creator>1</dc:creator>
  <cp:lastModifiedBy>1</cp:lastModifiedBy>
  <cp:revision>17</cp:revision>
  <dcterms:created xsi:type="dcterms:W3CDTF">2018-03-13T17:07:57Z</dcterms:created>
  <dcterms:modified xsi:type="dcterms:W3CDTF">2018-03-22T15:22:12Z</dcterms:modified>
</cp:coreProperties>
</file>