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9" r:id="rId1"/>
  </p:sldMasterIdLst>
  <p:notesMasterIdLst>
    <p:notesMasterId r:id="rId24"/>
  </p:notesMasterIdLst>
  <p:sldIdLst>
    <p:sldId id="256" r:id="rId2"/>
    <p:sldId id="258" r:id="rId3"/>
    <p:sldId id="260" r:id="rId4"/>
    <p:sldId id="273" r:id="rId5"/>
    <p:sldId id="274" r:id="rId6"/>
    <p:sldId id="268" r:id="rId7"/>
    <p:sldId id="272" r:id="rId8"/>
    <p:sldId id="269" r:id="rId9"/>
    <p:sldId id="270" r:id="rId10"/>
    <p:sldId id="285" r:id="rId11"/>
    <p:sldId id="284" r:id="rId12"/>
    <p:sldId id="286" r:id="rId13"/>
    <p:sldId id="271" r:id="rId14"/>
    <p:sldId id="275" r:id="rId15"/>
    <p:sldId id="279" r:id="rId16"/>
    <p:sldId id="276" r:id="rId17"/>
    <p:sldId id="280" r:id="rId18"/>
    <p:sldId id="281" r:id="rId19"/>
    <p:sldId id="282" r:id="rId20"/>
    <p:sldId id="277" r:id="rId21"/>
    <p:sldId id="278" r:id="rId22"/>
    <p:sldId id="283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6737673-4DAA-4B5E-AC39-3C47A75C5AC6}">
  <a:tblStyle styleId="{96737673-4DAA-4B5E-AC39-3C47A75C5AC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30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12181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ccd39fe15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ccd39fe15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4165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c7d44d7db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c7d44d7db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5794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c7d44d7db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c7d44d7db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0164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c7d44d7db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c7d44d7db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107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c7d44d7db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c7d44d7db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2299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c7d44d7db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c7d44d7db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2582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c7d44d7db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c7d44d7db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4456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c7d44d7db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c7d44d7db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86368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c7d44d7db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c7d44d7db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05453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c7d44d7db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c7d44d7db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1536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c7d44d7db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c7d44d7db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3429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c7d44d7db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c7d44d7db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65112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c7d44d7db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c7d44d7db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1252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c7d44d7db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c7d44d7db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5078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c7d44d7db0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c7d44d7db0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6265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c7d44d7db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c7d44d7db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6480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c7d44d7db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c7d44d7db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2724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c7d44d7db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c7d44d7db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4192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c7d44d7db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c7d44d7db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9848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c7d44d7db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c7d44d7db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6431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c7d44d7db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c7d44d7db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8889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16.xml"/><Relationship Id="rId4" Type="http://schemas.openxmlformats.org/officeDocument/2006/relationships/slide" Target="../slides/slide1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88700" y="1356576"/>
            <a:ext cx="7366800" cy="21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866688" y="3508353"/>
            <a:ext cx="5410800" cy="48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41850" y="169300"/>
            <a:ext cx="8666700" cy="480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8388439" y="341650"/>
            <a:ext cx="308100" cy="308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447439" y="4501600"/>
            <a:ext cx="308100" cy="308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447439" y="341650"/>
            <a:ext cx="308100" cy="308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388439" y="4501600"/>
            <a:ext cx="308100" cy="308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>
            <a:spLocks noGrp="1"/>
          </p:cNvSpPr>
          <p:nvPr>
            <p:ph type="title"/>
          </p:nvPr>
        </p:nvSpPr>
        <p:spPr>
          <a:xfrm>
            <a:off x="720000" y="37751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>
            <a:hlinkClick r:id="rId3" action="ppaction://hlinksldjump"/>
          </p:cNvPr>
          <p:cNvSpPr txBox="1">
            <a:spLocks noGrp="1"/>
          </p:cNvSpPr>
          <p:nvPr>
            <p:ph type="title" idx="2"/>
          </p:nvPr>
        </p:nvSpPr>
        <p:spPr>
          <a:xfrm>
            <a:off x="1267389" y="1440882"/>
            <a:ext cx="1889400" cy="54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600" b="1">
                <a:solidFill>
                  <a:schemeClr val="accent5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>
            <a:hlinkClick r:id="rId4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3830325" y="1440882"/>
            <a:ext cx="1889400" cy="54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600" b="1">
                <a:solidFill>
                  <a:schemeClr val="accent5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1"/>
          </p:nvPr>
        </p:nvSpPr>
        <p:spPr>
          <a:xfrm>
            <a:off x="1200247" y="1987414"/>
            <a:ext cx="1956600" cy="9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4"/>
          </p:nvPr>
        </p:nvSpPr>
        <p:spPr>
          <a:xfrm>
            <a:off x="3763196" y="1987414"/>
            <a:ext cx="1956600" cy="9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>
            <a:hlinkClick r:id="rId5" action="ppaction://hlinksldjump"/>
          </p:cNvPr>
          <p:cNvSpPr txBox="1">
            <a:spLocks noGrp="1"/>
          </p:cNvSpPr>
          <p:nvPr>
            <p:ph type="title" idx="5"/>
          </p:nvPr>
        </p:nvSpPr>
        <p:spPr>
          <a:xfrm>
            <a:off x="1267389" y="3136918"/>
            <a:ext cx="1889400" cy="54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600" b="1">
                <a:solidFill>
                  <a:schemeClr val="accent5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>
            <a:hlinkClick r:id="" action="ppaction://noaction"/>
          </p:cNvPr>
          <p:cNvSpPr txBox="1">
            <a:spLocks noGrp="1"/>
          </p:cNvSpPr>
          <p:nvPr>
            <p:ph type="title" idx="6"/>
          </p:nvPr>
        </p:nvSpPr>
        <p:spPr>
          <a:xfrm>
            <a:off x="3830325" y="3136918"/>
            <a:ext cx="1889400" cy="54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600" b="1">
                <a:solidFill>
                  <a:schemeClr val="accent5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7"/>
          </p:nvPr>
        </p:nvSpPr>
        <p:spPr>
          <a:xfrm>
            <a:off x="1200247" y="3683460"/>
            <a:ext cx="1956600" cy="9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8"/>
          </p:nvPr>
        </p:nvSpPr>
        <p:spPr>
          <a:xfrm>
            <a:off x="3763196" y="3683460"/>
            <a:ext cx="1956600" cy="9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9" hasCustomPrompt="1"/>
          </p:nvPr>
        </p:nvSpPr>
        <p:spPr>
          <a:xfrm>
            <a:off x="717197" y="1440889"/>
            <a:ext cx="550200" cy="54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13" hasCustomPrompt="1"/>
          </p:nvPr>
        </p:nvSpPr>
        <p:spPr>
          <a:xfrm>
            <a:off x="717197" y="3136939"/>
            <a:ext cx="550200" cy="54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14" hasCustomPrompt="1"/>
          </p:nvPr>
        </p:nvSpPr>
        <p:spPr>
          <a:xfrm>
            <a:off x="3280124" y="1440889"/>
            <a:ext cx="550200" cy="54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15" hasCustomPrompt="1"/>
          </p:nvPr>
        </p:nvSpPr>
        <p:spPr>
          <a:xfrm>
            <a:off x="3280124" y="3136927"/>
            <a:ext cx="550200" cy="54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" name="Google Shape;104;p13">
            <a:hlinkClick r:id="rId4" action="ppaction://hlinksldjump"/>
          </p:cNvPr>
          <p:cNvSpPr txBox="1">
            <a:spLocks noGrp="1"/>
          </p:cNvSpPr>
          <p:nvPr>
            <p:ph type="title" idx="16"/>
          </p:nvPr>
        </p:nvSpPr>
        <p:spPr>
          <a:xfrm>
            <a:off x="6437125" y="1440882"/>
            <a:ext cx="1889400" cy="54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600" b="1">
                <a:solidFill>
                  <a:schemeClr val="accent5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17"/>
          </p:nvPr>
        </p:nvSpPr>
        <p:spPr>
          <a:xfrm>
            <a:off x="6369996" y="1987414"/>
            <a:ext cx="1956600" cy="9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>
            <a:hlinkClick r:id="" action="ppaction://noaction"/>
          </p:cNvPr>
          <p:cNvSpPr txBox="1">
            <a:spLocks noGrp="1"/>
          </p:cNvSpPr>
          <p:nvPr>
            <p:ph type="title" idx="18"/>
          </p:nvPr>
        </p:nvSpPr>
        <p:spPr>
          <a:xfrm>
            <a:off x="6437125" y="3136918"/>
            <a:ext cx="1889400" cy="54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600" b="1">
                <a:solidFill>
                  <a:schemeClr val="accent5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19"/>
          </p:nvPr>
        </p:nvSpPr>
        <p:spPr>
          <a:xfrm>
            <a:off x="6369996" y="3683460"/>
            <a:ext cx="1956600" cy="9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20" hasCustomPrompt="1"/>
          </p:nvPr>
        </p:nvSpPr>
        <p:spPr>
          <a:xfrm>
            <a:off x="5886922" y="1440889"/>
            <a:ext cx="550200" cy="54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21" hasCustomPrompt="1"/>
          </p:nvPr>
        </p:nvSpPr>
        <p:spPr>
          <a:xfrm>
            <a:off x="5886922" y="3136927"/>
            <a:ext cx="550200" cy="54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/>
          <p:nvPr/>
        </p:nvSpPr>
        <p:spPr>
          <a:xfrm>
            <a:off x="241850" y="169300"/>
            <a:ext cx="8666700" cy="480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 flipH="1">
            <a:off x="8388439" y="341650"/>
            <a:ext cx="308100" cy="308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3"/>
          <p:cNvSpPr/>
          <p:nvPr/>
        </p:nvSpPr>
        <p:spPr>
          <a:xfrm flipH="1">
            <a:off x="447439" y="4501600"/>
            <a:ext cx="308100" cy="308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6"/>
          <p:cNvSpPr txBox="1">
            <a:spLocks noGrp="1"/>
          </p:cNvSpPr>
          <p:nvPr>
            <p:ph type="subTitle" idx="1"/>
          </p:nvPr>
        </p:nvSpPr>
        <p:spPr>
          <a:xfrm>
            <a:off x="945125" y="1505025"/>
            <a:ext cx="7254000" cy="13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6"/>
          <p:cNvSpPr txBox="1">
            <a:spLocks noGrp="1"/>
          </p:cNvSpPr>
          <p:nvPr>
            <p:ph type="subTitle" idx="2"/>
          </p:nvPr>
        </p:nvSpPr>
        <p:spPr>
          <a:xfrm>
            <a:off x="1689400" y="3271800"/>
            <a:ext cx="5765100" cy="4899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6"/>
          <p:cNvSpPr/>
          <p:nvPr/>
        </p:nvSpPr>
        <p:spPr>
          <a:xfrm>
            <a:off x="241850" y="169300"/>
            <a:ext cx="8666700" cy="480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3"/>
          <p:cNvSpPr txBox="1">
            <a:spLocks noGrp="1"/>
          </p:cNvSpPr>
          <p:nvPr>
            <p:ph type="title"/>
          </p:nvPr>
        </p:nvSpPr>
        <p:spPr>
          <a:xfrm>
            <a:off x="1113250" y="1443150"/>
            <a:ext cx="6917400" cy="1246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00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subTitle" idx="1"/>
          </p:nvPr>
        </p:nvSpPr>
        <p:spPr>
          <a:xfrm>
            <a:off x="1010850" y="2859350"/>
            <a:ext cx="7122600" cy="11520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3"/>
          <p:cNvSpPr/>
          <p:nvPr/>
        </p:nvSpPr>
        <p:spPr>
          <a:xfrm>
            <a:off x="241850" y="169300"/>
            <a:ext cx="8666700" cy="480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3"/>
          <p:cNvSpPr/>
          <p:nvPr/>
        </p:nvSpPr>
        <p:spPr>
          <a:xfrm>
            <a:off x="447439" y="341650"/>
            <a:ext cx="308100" cy="308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3"/>
          <p:cNvSpPr/>
          <p:nvPr/>
        </p:nvSpPr>
        <p:spPr>
          <a:xfrm>
            <a:off x="8388439" y="4501600"/>
            <a:ext cx="308100" cy="308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8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0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0"/>
          <p:cNvSpPr/>
          <p:nvPr/>
        </p:nvSpPr>
        <p:spPr>
          <a:xfrm>
            <a:off x="241850" y="169300"/>
            <a:ext cx="8666700" cy="480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9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2"/>
            </a:gs>
            <a:gs pos="100000">
              <a:schemeClr val="accent1"/>
            </a:gs>
          </a:gsLst>
          <a:lin ang="8100019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 SemiBold"/>
              <a:buNone/>
              <a:defRPr sz="2800">
                <a:solidFill>
                  <a:schemeClr val="lt1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 SemiBold"/>
              <a:buNone/>
              <a:defRPr sz="2800">
                <a:solidFill>
                  <a:schemeClr val="lt1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 SemiBold"/>
              <a:buNone/>
              <a:defRPr sz="2800">
                <a:solidFill>
                  <a:schemeClr val="lt1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 SemiBold"/>
              <a:buNone/>
              <a:defRPr sz="2800">
                <a:solidFill>
                  <a:schemeClr val="lt1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 SemiBold"/>
              <a:buNone/>
              <a:defRPr sz="2800">
                <a:solidFill>
                  <a:schemeClr val="lt1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 SemiBold"/>
              <a:buNone/>
              <a:defRPr sz="2800">
                <a:solidFill>
                  <a:schemeClr val="lt1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 SemiBold"/>
              <a:buNone/>
              <a:defRPr sz="2800">
                <a:solidFill>
                  <a:schemeClr val="lt1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 SemiBold"/>
              <a:buNone/>
              <a:defRPr sz="2800">
                <a:solidFill>
                  <a:schemeClr val="lt1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 SemiBold"/>
              <a:buNone/>
              <a:defRPr sz="2800">
                <a:solidFill>
                  <a:schemeClr val="lt1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onymous Pro"/>
              <a:buChar char="●"/>
              <a:defRPr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onymous Pro"/>
              <a:buChar char="○"/>
              <a:defRPr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onymous Pro"/>
              <a:buChar char="■"/>
              <a:defRPr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onymous Pro"/>
              <a:buChar char="●"/>
              <a:defRPr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onymous Pro"/>
              <a:buChar char="○"/>
              <a:defRPr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onymous Pro"/>
              <a:buChar char="■"/>
              <a:defRPr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onymous Pro"/>
              <a:buChar char="●"/>
              <a:defRPr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onymous Pro"/>
              <a:buChar char="○"/>
              <a:defRPr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onymous Pro"/>
              <a:buChar char="■"/>
              <a:defRPr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59" r:id="rId3"/>
    <p:sldLayoutId id="2147483662" r:id="rId4"/>
    <p:sldLayoutId id="2147483669" r:id="rId5"/>
    <p:sldLayoutId id="2147483676" r:id="rId6"/>
    <p:sldLayoutId id="214748367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4"/>
          <p:cNvSpPr txBox="1">
            <a:spLocks noGrp="1"/>
          </p:cNvSpPr>
          <p:nvPr>
            <p:ph type="ctrTitle"/>
          </p:nvPr>
        </p:nvSpPr>
        <p:spPr>
          <a:xfrm>
            <a:off x="888688" y="2129461"/>
            <a:ext cx="7366800" cy="21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bg-BG" sz="2400" dirty="0" smtClean="0"/>
              <a:t>ГОДИШЕН ОТЧЕТ НА</a:t>
            </a:r>
            <a:br>
              <a:rPr lang="bg-BG" sz="2400" dirty="0" smtClean="0"/>
            </a:br>
            <a:r>
              <a:rPr lang="bg-BG" sz="2400" dirty="0"/>
              <a:t>МЕТОДИЧЕСКО ОБЕДИНЕНИЕ </a:t>
            </a:r>
            <a:br>
              <a:rPr lang="bg-BG" sz="2400" dirty="0"/>
            </a:br>
            <a:r>
              <a:rPr lang="bg-BG" sz="2400" dirty="0"/>
              <a:t>НА УЧИТЕЛИТЕ ПО ПРОФЕСИОНАЛНА ПОДГОТОВКА </a:t>
            </a:r>
            <a:br>
              <a:rPr lang="bg-BG" sz="2400" dirty="0"/>
            </a:br>
            <a:r>
              <a:rPr lang="bg-BG" sz="2400" dirty="0"/>
              <a:t>ПРЕЗ УЧЕБНАТА </a:t>
            </a:r>
            <a:r>
              <a:rPr lang="bg-BG" sz="2400" dirty="0" smtClean="0"/>
              <a:t>202</a:t>
            </a:r>
            <a:r>
              <a:rPr lang="en-US" sz="2400" dirty="0" smtClean="0"/>
              <a:t>1</a:t>
            </a:r>
            <a:r>
              <a:rPr lang="bg-BG" sz="2400" dirty="0" smtClean="0"/>
              <a:t>/202</a:t>
            </a:r>
            <a:r>
              <a:rPr lang="en-US" sz="2400" dirty="0" smtClean="0"/>
              <a:t>2</a:t>
            </a:r>
            <a:r>
              <a:rPr lang="bg-BG" sz="2400" dirty="0" smtClean="0"/>
              <a:t> </a:t>
            </a:r>
            <a:r>
              <a:rPr lang="bg-BG" sz="2400" dirty="0"/>
              <a:t>ГОДИНА</a:t>
            </a:r>
            <a:r>
              <a:rPr lang="bg-BG" dirty="0"/>
              <a:t/>
            </a:r>
            <a:br>
              <a:rPr lang="bg-BG" dirty="0"/>
            </a:br>
            <a:endParaRPr dirty="0"/>
          </a:p>
        </p:txBody>
      </p:sp>
      <p:sp>
        <p:nvSpPr>
          <p:cNvPr id="277" name="Google Shape;277;p34"/>
          <p:cNvSpPr txBox="1">
            <a:spLocks noGrp="1"/>
          </p:cNvSpPr>
          <p:nvPr>
            <p:ph type="subTitle" idx="1"/>
          </p:nvPr>
        </p:nvSpPr>
        <p:spPr>
          <a:xfrm>
            <a:off x="250372" y="220434"/>
            <a:ext cx="7173684" cy="14804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 smtClean="0"/>
              <a:t>ПРОФЕСИОНАЛНА ГИМНАЗИЯ ПО МЕХАНОЕЛЕКТРОТЕХНИКА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 smtClean="0"/>
              <a:t>„АКАДЕМИК АНГЕЛ БАЛЕВСКИ“ – ГР.ТРОЯН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056" y="220434"/>
            <a:ext cx="1405064" cy="14804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46821" y="206664"/>
            <a:ext cx="6968377" cy="1317336"/>
          </a:xfrm>
        </p:spPr>
        <p:txBody>
          <a:bodyPr/>
          <a:lstStyle/>
          <a:p>
            <a:r>
              <a:rPr lang="bg-BG" dirty="0"/>
              <a:t>Домакинство и Първо място в отборно комплексно класиране на  състезанието „</a:t>
            </a:r>
            <a:r>
              <a:rPr lang="ru-RU" dirty="0"/>
              <a:t> Най-добър млад автомонтьор и водач на моторно превозно средство“  - провело се в гр.Троян на </a:t>
            </a:r>
            <a:r>
              <a:rPr lang="ru-RU" dirty="0" smtClean="0"/>
              <a:t>25-26.03.2022г</a:t>
            </a:r>
            <a:r>
              <a:rPr lang="ru-RU" dirty="0"/>
              <a:t>.</a:t>
            </a:r>
            <a:endParaRPr lang="bg-BG" dirty="0"/>
          </a:p>
        </p:txBody>
      </p:sp>
      <p:pic>
        <p:nvPicPr>
          <p:cNvPr id="7" name="Картина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21" y="1524000"/>
            <a:ext cx="3280299" cy="2702560"/>
          </a:xfrm>
          <a:prstGeom prst="rect">
            <a:avLst/>
          </a:prstGeom>
          <a:noFill/>
        </p:spPr>
      </p:pic>
      <p:pic>
        <p:nvPicPr>
          <p:cNvPr id="8" name="Картина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1" t="25780" r="5658" b="3950"/>
          <a:stretch/>
        </p:blipFill>
        <p:spPr bwMode="auto">
          <a:xfrm>
            <a:off x="4094480" y="2306320"/>
            <a:ext cx="4693920" cy="260989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094480" y="1524000"/>
            <a:ext cx="4777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Добрата екипна работа винаги е била силата на „</a:t>
            </a:r>
            <a:r>
              <a:rPr lang="bg-BG" sz="1800" dirty="0" err="1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Механото</a:t>
            </a:r>
            <a:r>
              <a:rPr lang="bg-BG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“.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198" y="207150"/>
            <a:ext cx="1249788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67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46821" y="206664"/>
            <a:ext cx="6968377" cy="1317336"/>
          </a:xfrm>
        </p:spPr>
        <p:txBody>
          <a:bodyPr/>
          <a:lstStyle/>
          <a:p>
            <a:r>
              <a:rPr lang="bg-BG" dirty="0" smtClean="0"/>
              <a:t>Домакинство и Първо място в отборно комплексно класиране на  състезанието „</a:t>
            </a:r>
            <a:r>
              <a:rPr lang="ru-RU" dirty="0"/>
              <a:t> Най-добър млад автомонтьор и водач на моторно превозно средство“ </a:t>
            </a:r>
            <a:r>
              <a:rPr lang="ru-RU" dirty="0" smtClean="0"/>
              <a:t> - провело се в гр.Троян на 25-26.03.2022г.</a:t>
            </a:r>
            <a:endParaRPr lang="bg-BG" dirty="0"/>
          </a:p>
        </p:txBody>
      </p:sp>
      <p:sp>
        <p:nvSpPr>
          <p:cNvPr id="4" name="Rectangle 3"/>
          <p:cNvSpPr/>
          <p:nvPr/>
        </p:nvSpPr>
        <p:spPr>
          <a:xfrm>
            <a:off x="4795520" y="1524001"/>
            <a:ext cx="40763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«Най-добър 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млад автомонтьор и водач на моторно превозно 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средство» с отбор в 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състав: 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Васил Чакърски-11а 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, 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Християн Димитров-11а 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и Петър 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Йовевски-12а 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клас и техния ръководител инж. Мариан 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Шейтанов, инж.Марин Бочев и инж.Милен Радков.</a:t>
            </a:r>
            <a:endParaRPr lang="ru-RU" sz="1800" dirty="0">
              <a:solidFill>
                <a:schemeClr val="lt1"/>
              </a:solidFill>
              <a:latin typeface="Anonymous Pro"/>
              <a:ea typeface="Anonymous Pro"/>
              <a:cs typeface="Anonymous Pro"/>
            </a:endParaRPr>
          </a:p>
          <a:p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.</a:t>
            </a:r>
            <a:endParaRPr lang="ru-RU" dirty="0">
              <a:solidFill>
                <a:srgbClr val="2C2F34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Картина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 t="17051" r="7631" b="16554"/>
          <a:stretch/>
        </p:blipFill>
        <p:spPr bwMode="auto">
          <a:xfrm>
            <a:off x="497839" y="1524000"/>
            <a:ext cx="4297680" cy="23774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98" y="207150"/>
            <a:ext cx="1249788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03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46821" y="206664"/>
            <a:ext cx="6968377" cy="1317336"/>
          </a:xfrm>
        </p:spPr>
        <p:txBody>
          <a:bodyPr/>
          <a:lstStyle/>
          <a:p>
            <a:r>
              <a:rPr lang="bg-BG" dirty="0" smtClean="0"/>
              <a:t>Четвърто място на национално  състезание „</a:t>
            </a:r>
            <a:r>
              <a:rPr lang="ru-RU" dirty="0"/>
              <a:t> Най-добър млад автомонтьор и водач на моторно превозно средство“ </a:t>
            </a:r>
            <a:r>
              <a:rPr lang="ru-RU" dirty="0" smtClean="0"/>
              <a:t> - провело се в гр.Сливен на 15-17.04.2022г. </a:t>
            </a:r>
            <a:endParaRPr lang="bg-BG" dirty="0"/>
          </a:p>
        </p:txBody>
      </p:sp>
      <p:sp>
        <p:nvSpPr>
          <p:cNvPr id="4" name="Rectangle 3"/>
          <p:cNvSpPr/>
          <p:nvPr/>
        </p:nvSpPr>
        <p:spPr>
          <a:xfrm>
            <a:off x="4795520" y="1524001"/>
            <a:ext cx="40763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«Най-добър 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млад автомонтьор и водач на моторно превозно 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средство» с отбор в 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състав: 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Васил Чакърски-11а 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, 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Християн Димитров-11а 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и Петър 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Йовевски-12а 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клас и техния ръководител инж. Мариан 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Шейтанов, инж.Марин Бочев и инж.Милен Радков.</a:t>
            </a:r>
            <a:endParaRPr lang="ru-RU" sz="1800" dirty="0">
              <a:solidFill>
                <a:schemeClr val="lt1"/>
              </a:solidFill>
              <a:latin typeface="Anonymous Pro"/>
              <a:ea typeface="Anonymous Pro"/>
              <a:cs typeface="Anonymous Pro"/>
            </a:endParaRPr>
          </a:p>
          <a:p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.</a:t>
            </a:r>
            <a:endParaRPr lang="ru-RU" dirty="0">
              <a:solidFill>
                <a:srgbClr val="2C2F34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Картина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52" y="1524000"/>
            <a:ext cx="4567237" cy="320611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98" y="206663"/>
            <a:ext cx="1249788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64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46821" y="206664"/>
            <a:ext cx="6968377" cy="1317336"/>
          </a:xfrm>
        </p:spPr>
        <p:txBody>
          <a:bodyPr/>
          <a:lstStyle/>
          <a:p>
            <a:r>
              <a:rPr lang="bg-BG" dirty="0" smtClean="0"/>
              <a:t>Трето място в </a:t>
            </a:r>
            <a:r>
              <a:rPr lang="ru-RU" dirty="0"/>
              <a:t>Национално състезание „Мебели, стилни мебели и дърворезба</a:t>
            </a:r>
            <a:r>
              <a:rPr lang="ru-RU" dirty="0" smtClean="0"/>
              <a:t>“, провело се в гр.Пловдив на 14-15.04.2022г.</a:t>
            </a:r>
            <a:endParaRPr lang="bg-BG" dirty="0"/>
          </a:p>
        </p:txBody>
      </p:sp>
      <p:sp>
        <p:nvSpPr>
          <p:cNvPr id="4" name="Rectangle 3"/>
          <p:cNvSpPr/>
          <p:nvPr/>
        </p:nvSpPr>
        <p:spPr>
          <a:xfrm>
            <a:off x="4856480" y="1524001"/>
            <a:ext cx="40153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Ангел Костов10б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, 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Наталия Михайлова10б и Александър Младенов </a:t>
            </a:r>
            <a:r>
              <a:rPr lang="en-US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8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б 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клас, заедно с техните преподаватели Васил Шейретов 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и инж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. Ани 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Йорданова, 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завоюваха награда от Национално състезание „Мебели, стилни мебели и дърворезба“,  </a:t>
            </a:r>
            <a:b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</a:b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Трето 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място, 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бронзови 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медали и паметен плакет донесоха 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учениците 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от специалност „Мебелно производство</a:t>
            </a:r>
            <a:r>
              <a:rPr lang="ru-RU" sz="1800" i="1" dirty="0"/>
              <a:t>“.</a:t>
            </a:r>
            <a:endParaRPr lang="ru-RU" sz="1800" dirty="0">
              <a:solidFill>
                <a:schemeClr val="lt1"/>
              </a:solidFill>
              <a:latin typeface="Anonymous Pro"/>
              <a:ea typeface="Anonymous Pro"/>
              <a:cs typeface="Anonymous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6" t="25481" r="3144"/>
          <a:stretch/>
        </p:blipFill>
        <p:spPr>
          <a:xfrm>
            <a:off x="275700" y="1706880"/>
            <a:ext cx="4398409" cy="27336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98" y="206663"/>
            <a:ext cx="1249788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89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46821" y="206664"/>
            <a:ext cx="6968377" cy="1317336"/>
          </a:xfrm>
        </p:spPr>
        <p:txBody>
          <a:bodyPr/>
          <a:lstStyle/>
          <a:p>
            <a:r>
              <a:rPr lang="bg-BG" dirty="0" smtClean="0"/>
              <a:t>Трето </a:t>
            </a:r>
            <a:r>
              <a:rPr lang="bg-BG" dirty="0"/>
              <a:t>място в </a:t>
            </a:r>
            <a:r>
              <a:rPr lang="ru-RU" dirty="0"/>
              <a:t>Национално състезание „Мебели, стилни мебели и дърворезба“, провело се в гр.Пловдив на </a:t>
            </a:r>
            <a:r>
              <a:rPr lang="ru-RU" dirty="0" smtClean="0"/>
              <a:t>1</a:t>
            </a:r>
            <a:r>
              <a:rPr lang="en-US" dirty="0" smtClean="0"/>
              <a:t>3</a:t>
            </a:r>
            <a:r>
              <a:rPr lang="ru-RU" dirty="0" smtClean="0"/>
              <a:t>-15.04.2021г</a:t>
            </a:r>
            <a:endParaRPr lang="bg-BG" dirty="0"/>
          </a:p>
        </p:txBody>
      </p:sp>
      <p:sp>
        <p:nvSpPr>
          <p:cNvPr id="4" name="Rectangle 3"/>
          <p:cNvSpPr/>
          <p:nvPr/>
        </p:nvSpPr>
        <p:spPr>
          <a:xfrm>
            <a:off x="5913120" y="1524001"/>
            <a:ext cx="29587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Учениците представиха люлеещ се стол с метална конструкция и слоиста дървесина и маса с вградено огнище във формата на сферичен триъгълник.</a:t>
            </a:r>
            <a:endParaRPr lang="ru-RU" sz="1800" dirty="0">
              <a:solidFill>
                <a:schemeClr val="lt1"/>
              </a:solidFill>
              <a:latin typeface="Anonymous Pro"/>
              <a:ea typeface="Anonymous Pro"/>
              <a:cs typeface="Anonymous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1" r="11570"/>
          <a:stretch/>
        </p:blipFill>
        <p:spPr>
          <a:xfrm>
            <a:off x="346821" y="1530434"/>
            <a:ext cx="4905900" cy="32574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98" y="206664"/>
            <a:ext cx="1249788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25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bg-BG"/>
          </a:p>
        </p:txBody>
      </p:sp>
      <p:pic>
        <p:nvPicPr>
          <p:cNvPr id="4" name="video-8b792bb9e600f096669b80f78bf741ce-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053" end="96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2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46821" y="206664"/>
            <a:ext cx="6968377" cy="1317336"/>
          </a:xfrm>
        </p:spPr>
        <p:txBody>
          <a:bodyPr/>
          <a:lstStyle/>
          <a:p>
            <a:r>
              <a:rPr lang="bg-BG" dirty="0" smtClean="0"/>
              <a:t>Участие в състезанието „Млади таланти в модата“ – провело се в гр. Гоце Делчев на 13-15.04.2022г.  с тема: „Минало в бъдеще време“</a:t>
            </a:r>
            <a:endParaRPr lang="bg-BG" dirty="0"/>
          </a:p>
        </p:txBody>
      </p:sp>
      <p:sp>
        <p:nvSpPr>
          <p:cNvPr id="4" name="Rectangle 3"/>
          <p:cNvSpPr/>
          <p:nvPr/>
        </p:nvSpPr>
        <p:spPr>
          <a:xfrm>
            <a:off x="3901440" y="1524001"/>
            <a:ext cx="49704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Смело участие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 взеха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  ученичките от 10Б клас – Памела Дешева, Таня Славкова и Теодора Петрова, водени от учителките си Стефка Маровска и Ана Ганчева.</a:t>
            </a:r>
          </a:p>
          <a:p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Памела Дешева взе учасие в категорията «Модно ревю» с тематична рокля по дизайн и изпълнение на целия екип и помоща на Мария Милева.</a:t>
            </a:r>
            <a:endParaRPr lang="ru-RU" sz="1800" dirty="0">
              <a:solidFill>
                <a:schemeClr val="lt1"/>
              </a:solidFill>
              <a:latin typeface="Anonymous Pro"/>
              <a:ea typeface="Anonymous Pro"/>
              <a:cs typeface="Anonymous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5" t="3753" r="4518"/>
          <a:stretch/>
        </p:blipFill>
        <p:spPr>
          <a:xfrm>
            <a:off x="432796" y="1524000"/>
            <a:ext cx="338267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98" y="206663"/>
            <a:ext cx="1249788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98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46821" y="206664"/>
            <a:ext cx="6968377" cy="1317336"/>
          </a:xfrm>
        </p:spPr>
        <p:txBody>
          <a:bodyPr/>
          <a:lstStyle/>
          <a:p>
            <a:r>
              <a:rPr lang="bg-BG" dirty="0" smtClean="0"/>
              <a:t>Участие в състезанието „Млади таланти в модата“ – провело се в гр. Гоце Делчев на 13-15.04.2022г.  с тема: „Минало в бъдеще време“</a:t>
            </a:r>
            <a:endParaRPr lang="bg-BG" dirty="0"/>
          </a:p>
        </p:txBody>
      </p:sp>
      <p:sp>
        <p:nvSpPr>
          <p:cNvPr id="4" name="Rectangle 3"/>
          <p:cNvSpPr/>
          <p:nvPr/>
        </p:nvSpPr>
        <p:spPr>
          <a:xfrm>
            <a:off x="3901440" y="1524001"/>
            <a:ext cx="4970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В категорията «Художествена скица» Теодора Петрова участва със семпъл дизайн на рокля от две части с декоративни шевици в традиционен стил .</a:t>
            </a:r>
            <a:endParaRPr lang="ru-RU" sz="1800" dirty="0">
              <a:solidFill>
                <a:schemeClr val="lt1"/>
              </a:solidFill>
              <a:latin typeface="Anonymous Pro"/>
              <a:ea typeface="Anonymous Pro"/>
              <a:cs typeface="Anonymous Pr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52" t="8321" r="10130" b="13655"/>
          <a:stretch/>
        </p:blipFill>
        <p:spPr>
          <a:xfrm rot="16200000">
            <a:off x="159257" y="1742044"/>
            <a:ext cx="3119120" cy="27439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15803" r="15629" b="21185"/>
          <a:stretch/>
        </p:blipFill>
        <p:spPr>
          <a:xfrm>
            <a:off x="3901440" y="2881001"/>
            <a:ext cx="2517506" cy="1792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198" y="206663"/>
            <a:ext cx="1249788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2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46821" y="206664"/>
            <a:ext cx="6968377" cy="1317336"/>
          </a:xfrm>
        </p:spPr>
        <p:txBody>
          <a:bodyPr/>
          <a:lstStyle/>
          <a:p>
            <a:r>
              <a:rPr lang="bg-BG" dirty="0" smtClean="0"/>
              <a:t>Участие в състезанието „Млади таланти в модата“ – провело се в гр. Гоце Делчев на 13-15.04.2022г.  с тема: „Минало в бъдеще време“</a:t>
            </a:r>
            <a:endParaRPr lang="bg-BG" dirty="0"/>
          </a:p>
        </p:txBody>
      </p:sp>
      <p:sp>
        <p:nvSpPr>
          <p:cNvPr id="4" name="Rectangle 3"/>
          <p:cNvSpPr/>
          <p:nvPr/>
        </p:nvSpPr>
        <p:spPr>
          <a:xfrm>
            <a:off x="3901440" y="1524001"/>
            <a:ext cx="4970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В категорията «Сръчни ръце» Таня славкова се представи достойно със своите шивачески умения</a:t>
            </a:r>
            <a:r>
              <a:rPr lang="en-US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, </a:t>
            </a:r>
            <a:r>
              <a:rPr lang="bg-BG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завоюва второ място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.</a:t>
            </a:r>
            <a:endParaRPr lang="ru-RU" sz="1800" dirty="0">
              <a:solidFill>
                <a:schemeClr val="lt1"/>
              </a:solidFill>
              <a:latin typeface="Anonymous Pro"/>
              <a:ea typeface="Anonymous Pro"/>
              <a:cs typeface="Anonymous Pr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20" y="1483083"/>
            <a:ext cx="2589420" cy="3452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6" t="1210" r="27260" b="4371"/>
          <a:stretch/>
        </p:blipFill>
        <p:spPr>
          <a:xfrm rot="5400000">
            <a:off x="3620333" y="2522297"/>
            <a:ext cx="1923653" cy="2855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8" t="2790" r="26463" b="5358"/>
          <a:stretch/>
        </p:blipFill>
        <p:spPr>
          <a:xfrm rot="5400000">
            <a:off x="6611854" y="2628214"/>
            <a:ext cx="1876228" cy="26437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198" y="207150"/>
            <a:ext cx="1249788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36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46821" y="206664"/>
            <a:ext cx="6968377" cy="1317336"/>
          </a:xfrm>
        </p:spPr>
        <p:txBody>
          <a:bodyPr/>
          <a:lstStyle/>
          <a:p>
            <a:r>
              <a:rPr lang="bg-BG" dirty="0" smtClean="0"/>
              <a:t>Участие в състезанието „Млади таланти в модата“ – провело се в гр. Гоце Делчев на 13-15.04.2022г.  с тема: „Минало в бъдеще време“</a:t>
            </a:r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8" t="10469" r="16074"/>
          <a:stretch/>
        </p:blipFill>
        <p:spPr>
          <a:xfrm>
            <a:off x="346821" y="1524000"/>
            <a:ext cx="2479040" cy="2442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6" t="6914" r="26148" b="3605"/>
          <a:stretch/>
        </p:blipFill>
        <p:spPr>
          <a:xfrm rot="5400000">
            <a:off x="3319638" y="1167652"/>
            <a:ext cx="2070512" cy="27832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7" t="7703" r="27926" b="4395"/>
          <a:stretch/>
        </p:blipFill>
        <p:spPr>
          <a:xfrm rot="5400000">
            <a:off x="6285970" y="1134016"/>
            <a:ext cx="2058455" cy="28625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197" y="207150"/>
            <a:ext cx="1249788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11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46821" y="206664"/>
            <a:ext cx="6968377" cy="1317336"/>
          </a:xfrm>
        </p:spPr>
        <p:txBody>
          <a:bodyPr/>
          <a:lstStyle/>
          <a:p>
            <a:r>
              <a:rPr lang="bg-BG" dirty="0"/>
              <a:t>Работна среща на тема: Обучение в </a:t>
            </a:r>
            <a:r>
              <a:rPr lang="bg-BG" dirty="0" smtClean="0"/>
              <a:t>реални условия след </a:t>
            </a:r>
            <a:r>
              <a:rPr lang="en-US" dirty="0" err="1" smtClean="0"/>
              <a:t>Covid</a:t>
            </a:r>
            <a:r>
              <a:rPr lang="en-US" dirty="0" smtClean="0"/>
              <a:t> </a:t>
            </a:r>
            <a:r>
              <a:rPr lang="en-US" dirty="0"/>
              <a:t>19</a:t>
            </a:r>
            <a:r>
              <a:rPr lang="bg-BG" dirty="0"/>
              <a:t>, проведена </a:t>
            </a:r>
            <a:r>
              <a:rPr lang="bg-BG" dirty="0" smtClean="0"/>
              <a:t>на 17.11.2022г</a:t>
            </a:r>
            <a:r>
              <a:rPr lang="bg-BG" dirty="0"/>
              <a:t/>
            </a:r>
            <a:br>
              <a:rPr lang="bg-BG" dirty="0"/>
            </a:br>
            <a:endParaRPr lang="bg-BG" dirty="0"/>
          </a:p>
        </p:txBody>
      </p:sp>
      <p:sp>
        <p:nvSpPr>
          <p:cNvPr id="3" name="Rectangle 2"/>
          <p:cNvSpPr/>
          <p:nvPr/>
        </p:nvSpPr>
        <p:spPr>
          <a:xfrm>
            <a:off x="674915" y="1875847"/>
            <a:ext cx="46264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Разглеждане на основните проблеми в обучението 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при връщане в училище след последствията от ОРЕС, в следствие на  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Covid19 и начини за справяне със тях. Споделяне на добри практики и приложението им.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69" y="2214461"/>
            <a:ext cx="3238500" cy="1409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98" y="207150"/>
            <a:ext cx="1249788" cy="13168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46821" y="206664"/>
            <a:ext cx="6968377" cy="1317336"/>
          </a:xfrm>
        </p:spPr>
        <p:txBody>
          <a:bodyPr/>
          <a:lstStyle/>
          <a:p>
            <a:r>
              <a:rPr lang="bg-BG" dirty="0" smtClean="0"/>
              <a:t>Проведен открит урок с 9б клас, Мебелно производство, по предмет Учебна практика, тема: Изработване на изделие от дървесина</a:t>
            </a:r>
            <a:endParaRPr lang="bg-BG" dirty="0"/>
          </a:p>
        </p:txBody>
      </p:sp>
      <p:sp>
        <p:nvSpPr>
          <p:cNvPr id="4" name="Rectangle 3"/>
          <p:cNvSpPr/>
          <p:nvPr/>
        </p:nvSpPr>
        <p:spPr>
          <a:xfrm>
            <a:off x="6096000" y="1524001"/>
            <a:ext cx="27758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Учениците показаха уменията си да извършват различни операции на с ръчни инструменти. Бяха комбинативни, когато операциите или машините изискваха две работни места.</a:t>
            </a:r>
            <a:endParaRPr lang="ru-RU" sz="1800" dirty="0">
              <a:solidFill>
                <a:schemeClr val="lt1"/>
              </a:solidFill>
              <a:latin typeface="Anonymous Pro"/>
              <a:ea typeface="Anonymous Pro"/>
              <a:cs typeface="Anonymous Pr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7" y="1595120"/>
            <a:ext cx="2455545" cy="3274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388" y="1595120"/>
            <a:ext cx="2196464" cy="29286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198" y="206663"/>
            <a:ext cx="1249788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00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46821" y="206664"/>
            <a:ext cx="6968377" cy="1317336"/>
          </a:xfrm>
        </p:spPr>
        <p:txBody>
          <a:bodyPr/>
          <a:lstStyle/>
          <a:p>
            <a:r>
              <a:rPr lang="bg-BG" dirty="0" smtClean="0"/>
              <a:t>Проведен открит урок с групата „Моден дизайн“ с ръководител Анна Ганчева</a:t>
            </a:r>
            <a:endParaRPr lang="bg-BG" dirty="0"/>
          </a:p>
        </p:txBody>
      </p:sp>
      <p:sp>
        <p:nvSpPr>
          <p:cNvPr id="4" name="Rectangle 3"/>
          <p:cNvSpPr/>
          <p:nvPr/>
        </p:nvSpPr>
        <p:spPr>
          <a:xfrm>
            <a:off x="4708846" y="1524001"/>
            <a:ext cx="41630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Групата по маден дизайн представи свои изделия, а именно традиционни български носии.</a:t>
            </a:r>
            <a:endParaRPr lang="ru-RU" sz="1800" dirty="0">
              <a:solidFill>
                <a:schemeClr val="lt1"/>
              </a:solidFill>
              <a:latin typeface="Anonymous Pro"/>
              <a:ea typeface="Anonymous Pro"/>
              <a:cs typeface="Anonymous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20" y="1524000"/>
            <a:ext cx="4084762" cy="33029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3" b="15852"/>
          <a:stretch/>
        </p:blipFill>
        <p:spPr>
          <a:xfrm>
            <a:off x="4431581" y="2519654"/>
            <a:ext cx="4371525" cy="22149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198" y="207150"/>
            <a:ext cx="1249788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44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46821" y="206664"/>
            <a:ext cx="6968377" cy="1317336"/>
          </a:xfrm>
        </p:spPr>
        <p:txBody>
          <a:bodyPr/>
          <a:lstStyle/>
          <a:p>
            <a:r>
              <a:rPr lang="bg-BG" dirty="0" smtClean="0"/>
              <a:t>Проведен открит урок с групата „Моден дизайн“ с ръководител Анна Ганчева </a:t>
            </a:r>
            <a:endParaRPr lang="bg-BG" dirty="0"/>
          </a:p>
        </p:txBody>
      </p:sp>
      <p:sp>
        <p:nvSpPr>
          <p:cNvPr id="4" name="Rectangle 3"/>
          <p:cNvSpPr/>
          <p:nvPr/>
        </p:nvSpPr>
        <p:spPr>
          <a:xfrm>
            <a:off x="3063553" y="1524001"/>
            <a:ext cx="58083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Групата по м</a:t>
            </a:r>
            <a:r>
              <a:rPr lang="en-US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o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ден дизайн представи свои изделия и скици.</a:t>
            </a:r>
            <a:endParaRPr lang="ru-RU" sz="1800" dirty="0">
              <a:solidFill>
                <a:schemeClr val="lt1"/>
              </a:solidFill>
              <a:latin typeface="Anonymous Pro"/>
              <a:ea typeface="Anonymous Pro"/>
              <a:cs typeface="Anonymous Pr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21" y="1464034"/>
            <a:ext cx="2599579" cy="34661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r="26296" b="7358"/>
          <a:stretch/>
        </p:blipFill>
        <p:spPr>
          <a:xfrm>
            <a:off x="3063553" y="2306320"/>
            <a:ext cx="1370652" cy="2623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7" t="8691" r="23926" b="4197"/>
          <a:stretch/>
        </p:blipFill>
        <p:spPr>
          <a:xfrm>
            <a:off x="4615022" y="2297541"/>
            <a:ext cx="1552098" cy="26325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198" y="207150"/>
            <a:ext cx="1249788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07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8"/>
          <p:cNvSpPr txBox="1">
            <a:spLocks noGrp="1"/>
          </p:cNvSpPr>
          <p:nvPr>
            <p:ph type="subTitle" idx="2"/>
          </p:nvPr>
        </p:nvSpPr>
        <p:spPr>
          <a:xfrm>
            <a:off x="802297" y="206663"/>
            <a:ext cx="6466143" cy="1317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85000" lnSpcReduction="10000"/>
          </a:bodyPr>
          <a:lstStyle/>
          <a:p>
            <a:pPr marL="0" lvl="0" indent="0">
              <a:spcAft>
                <a:spcPts val="1200"/>
              </a:spcAft>
            </a:pPr>
            <a:r>
              <a:rPr lang="bg-BG" dirty="0" smtClean="0"/>
              <a:t>Открит урок с 10Б на 12.01.2022г по </a:t>
            </a:r>
            <a:r>
              <a:rPr lang="ru-RU" dirty="0"/>
              <a:t>Учебна практика: Процеси и машини в шевната промишленост (ИУЧ - СПП) </a:t>
            </a:r>
            <a:r>
              <a:rPr lang="ru-RU" b="0" dirty="0" smtClean="0"/>
              <a:t>с </a:t>
            </a:r>
            <a:r>
              <a:rPr lang="ru-RU" dirty="0"/>
              <a:t>ръководител Стефка И. </a:t>
            </a:r>
            <a:r>
              <a:rPr lang="ru-RU" dirty="0" smtClean="0"/>
              <a:t>Маровска</a:t>
            </a:r>
            <a:r>
              <a:rPr lang="bg-BG" dirty="0" smtClean="0"/>
              <a:t> с тема: </a:t>
            </a:r>
            <a:r>
              <a:rPr lang="ru-RU" dirty="0"/>
              <a:t>Детайли от облеклото: Изработване на капаци.</a:t>
            </a:r>
            <a:endParaRPr dirty="0"/>
          </a:p>
        </p:txBody>
      </p:sp>
      <p:sp>
        <p:nvSpPr>
          <p:cNvPr id="320" name="Google Shape;320;p38"/>
          <p:cNvSpPr/>
          <p:nvPr/>
        </p:nvSpPr>
        <p:spPr>
          <a:xfrm>
            <a:off x="447439" y="341650"/>
            <a:ext cx="308100" cy="308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8"/>
          <p:cNvSpPr/>
          <p:nvPr/>
        </p:nvSpPr>
        <p:spPr>
          <a:xfrm>
            <a:off x="8388439" y="4501600"/>
            <a:ext cx="308100" cy="308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2" b="8186"/>
          <a:stretch/>
        </p:blipFill>
        <p:spPr>
          <a:xfrm>
            <a:off x="873417" y="1639780"/>
            <a:ext cx="3015471" cy="3169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1" r="1539" b="6766"/>
          <a:stretch/>
        </p:blipFill>
        <p:spPr>
          <a:xfrm>
            <a:off x="4441507" y="1637166"/>
            <a:ext cx="3239453" cy="3180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8440" y="206663"/>
            <a:ext cx="1249788" cy="13168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8033" y="206662"/>
            <a:ext cx="1250302" cy="1319233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46821" y="206664"/>
            <a:ext cx="7161212" cy="1317336"/>
          </a:xfrm>
        </p:spPr>
        <p:txBody>
          <a:bodyPr/>
          <a:lstStyle/>
          <a:p>
            <a:r>
              <a:rPr lang="bg-BG" dirty="0" smtClean="0"/>
              <a:t>Проведено състезание „Най-добър техник в машиностроенето“ – училищен кръг на </a:t>
            </a:r>
            <a:r>
              <a:rPr lang="en-US" dirty="0" smtClean="0"/>
              <a:t>21</a:t>
            </a:r>
            <a:r>
              <a:rPr lang="bg-BG" dirty="0" smtClean="0"/>
              <a:t>.</a:t>
            </a:r>
            <a:r>
              <a:rPr lang="en-US" dirty="0" smtClean="0"/>
              <a:t>01</a:t>
            </a:r>
            <a:r>
              <a:rPr lang="bg-BG" dirty="0" smtClean="0"/>
              <a:t>.202</a:t>
            </a:r>
            <a:r>
              <a:rPr lang="en-US" dirty="0" smtClean="0"/>
              <a:t>2</a:t>
            </a:r>
            <a:r>
              <a:rPr lang="bg-BG" dirty="0" smtClean="0"/>
              <a:t>г.</a:t>
            </a:r>
            <a:endParaRPr lang="bg-BG" dirty="0"/>
          </a:p>
        </p:txBody>
      </p:sp>
      <p:sp>
        <p:nvSpPr>
          <p:cNvPr id="6" name="Rectangle 5"/>
          <p:cNvSpPr/>
          <p:nvPr/>
        </p:nvSpPr>
        <p:spPr>
          <a:xfrm>
            <a:off x="867682" y="1690652"/>
            <a:ext cx="50146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</a:pP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Мартин Георгиев 12А – 24т.</a:t>
            </a:r>
          </a:p>
          <a:p>
            <a:pPr marL="342900" lvl="0" indent="-342900">
              <a:buAutoNum type="arabicPeriod"/>
            </a:pP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Павлин Колев 12А – 26т</a:t>
            </a:r>
          </a:p>
          <a:p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2. 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Елисей </a:t>
            </a:r>
            <a:r>
              <a:rPr lang="ru-RU" sz="1800" dirty="0" err="1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Кадиров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 11А – 24т.</a:t>
            </a:r>
          </a:p>
          <a:p>
            <a:pPr lvl="0"/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4. </a:t>
            </a:r>
            <a:r>
              <a:rPr lang="ru-RU" sz="1800" dirty="0" err="1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Момчил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ru-RU" sz="1800" dirty="0" err="1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Чавдаров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 11А – 19т.</a:t>
            </a:r>
          </a:p>
          <a:p>
            <a:pPr lvl="0"/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4. Мартин </a:t>
            </a:r>
            <a:r>
              <a:rPr lang="ru-RU" sz="1800" dirty="0" err="1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Кушев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 12А -19т. </a:t>
            </a:r>
          </a:p>
        </p:txBody>
      </p:sp>
    </p:spTree>
    <p:extLst>
      <p:ext uri="{BB962C8B-B14F-4D97-AF65-F5344CB8AC3E}">
        <p14:creationId xmlns:p14="http://schemas.microsoft.com/office/powerpoint/2010/main" val="3254190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787078" y="206664"/>
            <a:ext cx="6528120" cy="1317336"/>
          </a:xfrm>
        </p:spPr>
        <p:txBody>
          <a:bodyPr>
            <a:normAutofit/>
          </a:bodyPr>
          <a:lstStyle/>
          <a:p>
            <a:r>
              <a:rPr lang="bg-BG" dirty="0" smtClean="0"/>
              <a:t>Участие в  състезание „Най-добър техник в машиностроенето“ – национален кръг на 20.03.2022г.</a:t>
            </a:r>
            <a:endParaRPr lang="bg-BG" dirty="0"/>
          </a:p>
        </p:txBody>
      </p:sp>
      <p:sp>
        <p:nvSpPr>
          <p:cNvPr id="4" name="Текстово поле 3"/>
          <p:cNvSpPr txBox="1"/>
          <p:nvPr/>
        </p:nvSpPr>
        <p:spPr>
          <a:xfrm>
            <a:off x="891250" y="2233913"/>
            <a:ext cx="5960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1.Павлин Колев 12А – 64т. – 18място</a:t>
            </a:r>
          </a:p>
          <a:p>
            <a:r>
              <a:rPr lang="bg-BG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2.Елисей Кадиров 11А – 51т – 33място</a:t>
            </a:r>
            <a:endParaRPr lang="bg-BG" sz="1800" dirty="0">
              <a:solidFill>
                <a:schemeClr val="lt1"/>
              </a:solidFill>
              <a:latin typeface="Anonymous Pro"/>
              <a:ea typeface="Anonymous Pro"/>
              <a:cs typeface="Anonymous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198" y="207150"/>
            <a:ext cx="1249788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45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46821" y="206664"/>
            <a:ext cx="6968377" cy="1317336"/>
          </a:xfrm>
        </p:spPr>
        <p:txBody>
          <a:bodyPr/>
          <a:lstStyle/>
          <a:p>
            <a:r>
              <a:rPr lang="bg-BG" dirty="0" smtClean="0"/>
              <a:t>Проведена олимпиада по техническо чертане – общински кръг на 07.02.2022г.</a:t>
            </a:r>
            <a:endParaRPr lang="bg-BG" dirty="0"/>
          </a:p>
        </p:txBody>
      </p:sp>
      <p:sp>
        <p:nvSpPr>
          <p:cNvPr id="6" name="Rectangle 5"/>
          <p:cNvSpPr/>
          <p:nvPr/>
        </p:nvSpPr>
        <p:spPr>
          <a:xfrm>
            <a:off x="674914" y="1875847"/>
            <a:ext cx="55754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</a:pP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Таня </a:t>
            </a:r>
            <a:r>
              <a:rPr lang="ru-RU" sz="1800" dirty="0" err="1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Славкова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10Б 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– 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148т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. 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ru-RU" sz="1800" dirty="0" err="1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Отл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. 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(6,00)</a:t>
            </a:r>
            <a:endParaRPr lang="ru-RU" sz="1800" dirty="0">
              <a:solidFill>
                <a:schemeClr val="lt1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marL="342900" lvl="0" indent="-342900">
              <a:buAutoNum type="arabicPeriod"/>
            </a:pP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Георги Богослов 10А – 137т. (Отл. (5,75)</a:t>
            </a:r>
          </a:p>
          <a:p>
            <a:pPr marL="342900" lvl="0" indent="-342900">
              <a:buAutoNum type="arabicPeriod"/>
            </a:pP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Теодор </a:t>
            </a:r>
            <a:r>
              <a:rPr lang="ru-RU" sz="1800" dirty="0" err="1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Тотев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 9А – 128т. - </a:t>
            </a:r>
            <a:r>
              <a:rPr lang="ru-RU" sz="1800" dirty="0" err="1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Отл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. (5,50)</a:t>
            </a:r>
          </a:p>
          <a:p>
            <a:pPr marL="342900" lvl="0" indent="-342900">
              <a:buAutoNum type="arabicPeriod"/>
            </a:pPr>
            <a:r>
              <a:rPr lang="ru-RU" sz="1800" dirty="0" err="1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Ивелин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ru-RU" sz="1800" dirty="0" err="1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Диков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 9А – 119т. - </a:t>
            </a:r>
            <a:r>
              <a:rPr lang="ru-RU" sz="1800" dirty="0" err="1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Отл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. 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(5,50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)</a:t>
            </a:r>
            <a:endParaRPr lang="ru-RU" sz="1800" dirty="0" smtClean="0">
              <a:solidFill>
                <a:schemeClr val="lt1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marL="342900" lvl="0" indent="-342900">
              <a:buAutoNum type="arabicPeriod"/>
            </a:pP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Памела Дешева 9Б – 37т. - </a:t>
            </a:r>
            <a:r>
              <a:rPr lang="ru-RU" sz="1800" dirty="0" err="1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Среден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 (3,00)</a:t>
            </a:r>
          </a:p>
          <a:p>
            <a:pPr marL="342900" lvl="0" indent="-342900">
              <a:buAutoNum type="arabicPeriod"/>
            </a:pPr>
            <a:r>
              <a:rPr lang="ru-RU" sz="1800" dirty="0" err="1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Пламена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ru-RU" sz="1800" dirty="0" err="1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Враговска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 9Б – 36т. </a:t>
            </a:r>
            <a:r>
              <a:rPr lang="ru-RU" sz="1800" dirty="0" err="1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Среден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(3,00)</a:t>
            </a:r>
            <a:endParaRPr lang="ru-RU" sz="1800" dirty="0">
              <a:solidFill>
                <a:schemeClr val="lt1"/>
              </a:solidFill>
              <a:latin typeface="Anonymous Pro"/>
              <a:ea typeface="Anonymous Pro"/>
              <a:cs typeface="Anonymous Pro"/>
              <a:sym typeface="Anonymous Pr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198" y="206664"/>
            <a:ext cx="1249788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32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46821" y="206664"/>
            <a:ext cx="6968377" cy="1317336"/>
          </a:xfrm>
        </p:spPr>
        <p:txBody>
          <a:bodyPr/>
          <a:lstStyle/>
          <a:p>
            <a:r>
              <a:rPr lang="bg-BG" dirty="0" smtClean="0"/>
              <a:t>Проведена олимпиада по техническо чертане – Областен кръг на 12.03.2022г.</a:t>
            </a:r>
            <a:endParaRPr lang="bg-BG" dirty="0"/>
          </a:p>
        </p:txBody>
      </p:sp>
      <p:sp>
        <p:nvSpPr>
          <p:cNvPr id="7" name="Rectangle 6"/>
          <p:cNvSpPr/>
          <p:nvPr/>
        </p:nvSpPr>
        <p:spPr>
          <a:xfrm>
            <a:off x="674914" y="1875847"/>
            <a:ext cx="501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</a:pP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Таня </a:t>
            </a:r>
            <a:r>
              <a:rPr lang="ru-RU" sz="1800" dirty="0" err="1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Славкова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 10Б – 148т.  </a:t>
            </a:r>
            <a:r>
              <a:rPr lang="ru-RU" sz="1800" dirty="0" err="1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Отл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. (6,00)</a:t>
            </a:r>
          </a:p>
          <a:p>
            <a:pPr marL="342900" lvl="0" indent="-342900">
              <a:buAutoNum type="arabicPeriod"/>
            </a:pP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Георги Богослов 10А – 137т. </a:t>
            </a:r>
            <a:r>
              <a:rPr lang="ru-RU" sz="1800" dirty="0" err="1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Отл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. (5,75)</a:t>
            </a:r>
          </a:p>
          <a:p>
            <a:pPr marL="342900" lvl="0" indent="-342900">
              <a:buAutoNum type="arabicPeriod"/>
            </a:pP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Теодор </a:t>
            </a:r>
            <a:r>
              <a:rPr lang="ru-RU" sz="1800" dirty="0" err="1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Тотев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 9А – 128т. - </a:t>
            </a:r>
            <a:r>
              <a:rPr lang="ru-RU" sz="1800" dirty="0" err="1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Отл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. (5,50)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198" y="206664"/>
            <a:ext cx="1249788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15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46821" y="206664"/>
            <a:ext cx="6968377" cy="1317336"/>
          </a:xfrm>
        </p:spPr>
        <p:txBody>
          <a:bodyPr/>
          <a:lstStyle/>
          <a:p>
            <a:r>
              <a:rPr lang="bg-BG" dirty="0" smtClean="0"/>
              <a:t>Участие в </a:t>
            </a:r>
            <a:r>
              <a:rPr lang="bg-BG" dirty="0"/>
              <a:t>олимпиада по техническо чертане – </a:t>
            </a:r>
            <a:r>
              <a:rPr lang="bg-BG" dirty="0" smtClean="0"/>
              <a:t>Национален </a:t>
            </a:r>
            <a:r>
              <a:rPr lang="bg-BG" dirty="0"/>
              <a:t>кръг на </a:t>
            </a:r>
            <a:r>
              <a:rPr lang="bg-BG" dirty="0" smtClean="0"/>
              <a:t>16.04.2022г</a:t>
            </a:r>
            <a:r>
              <a:rPr lang="bg-BG" dirty="0"/>
              <a:t>.</a:t>
            </a:r>
          </a:p>
          <a:p>
            <a:endParaRPr lang="bg-BG" dirty="0"/>
          </a:p>
        </p:txBody>
      </p:sp>
      <p:sp>
        <p:nvSpPr>
          <p:cNvPr id="6" name="Rectangle 6"/>
          <p:cNvSpPr/>
          <p:nvPr/>
        </p:nvSpPr>
        <p:spPr>
          <a:xfrm>
            <a:off x="674914" y="1875847"/>
            <a:ext cx="6952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</a:pP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Таня </a:t>
            </a:r>
            <a:r>
              <a:rPr lang="ru-RU" sz="1800" dirty="0" err="1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Славкова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 10Б – 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143т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.  </a:t>
            </a:r>
            <a:r>
              <a:rPr lang="ru-RU" sz="1800" dirty="0" err="1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Отл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. 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(5,75) – 16 </a:t>
            </a:r>
            <a:r>
              <a:rPr lang="ru-RU" sz="1800" dirty="0" err="1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място</a:t>
            </a:r>
            <a:endParaRPr lang="ru-RU" sz="1800" dirty="0">
              <a:solidFill>
                <a:schemeClr val="lt1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marL="342900" lvl="0" indent="-342900">
              <a:buAutoNum type="arabicPeriod"/>
            </a:pP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Теодор </a:t>
            </a:r>
            <a:r>
              <a:rPr lang="ru-RU" sz="1800" dirty="0" err="1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Тотев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 9А – 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141т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. - </a:t>
            </a:r>
            <a:r>
              <a:rPr lang="ru-RU" sz="1800" dirty="0" err="1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Отл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. (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5,75) – 18място</a:t>
            </a:r>
          </a:p>
          <a:p>
            <a:pPr marL="342900" indent="-342900">
              <a:buFont typeface="Arial"/>
              <a:buAutoNum type="arabicPeriod"/>
            </a:pP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Георги Богослов 10А – 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120т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. </a:t>
            </a:r>
            <a:r>
              <a:rPr lang="ru-RU" sz="1800" dirty="0" err="1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Мн.добър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ru-RU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(</a:t>
            </a:r>
            <a:r>
              <a:rPr lang="ru-RU" sz="1800" dirty="0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5,00) – 36 </a:t>
            </a:r>
            <a:r>
              <a:rPr lang="ru-RU" sz="1800" dirty="0" err="1" smtClean="0">
                <a:solidFill>
                  <a:schemeClr val="lt1"/>
                </a:solidFill>
                <a:latin typeface="Anonymous Pro"/>
                <a:ea typeface="Anonymous Pro"/>
                <a:cs typeface="Anonymous Pro"/>
                <a:sym typeface="Anonymous Pro"/>
              </a:rPr>
              <a:t>място</a:t>
            </a:r>
            <a:endParaRPr lang="ru-RU" sz="1800" dirty="0">
              <a:solidFill>
                <a:schemeClr val="lt1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lvl="0"/>
            <a:endParaRPr lang="ru-RU" sz="1800" dirty="0">
              <a:solidFill>
                <a:schemeClr val="lt1"/>
              </a:solidFill>
              <a:latin typeface="Anonymous Pro"/>
              <a:ea typeface="Anonymous Pro"/>
              <a:cs typeface="Anonymous Pro"/>
              <a:sym typeface="Anonymous Pr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198" y="206664"/>
            <a:ext cx="1249788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44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46821" y="206664"/>
            <a:ext cx="6968377" cy="1317336"/>
          </a:xfrm>
        </p:spPr>
        <p:txBody>
          <a:bodyPr/>
          <a:lstStyle/>
          <a:p>
            <a:r>
              <a:rPr lang="bg-BG" dirty="0"/>
              <a:t>Домакинство и Първо място в отборно комплексно класиране на  състезанието „</a:t>
            </a:r>
            <a:r>
              <a:rPr lang="ru-RU" dirty="0"/>
              <a:t> Най-добър млад автомонтьор и водач на моторно превозно средство“  - провело се в гр.Троян на 25-26.03.2023г.</a:t>
            </a:r>
            <a:endParaRPr lang="bg-BG" dirty="0"/>
          </a:p>
        </p:txBody>
      </p:sp>
      <p:sp>
        <p:nvSpPr>
          <p:cNvPr id="4" name="Rectangle 3"/>
          <p:cNvSpPr/>
          <p:nvPr/>
        </p:nvSpPr>
        <p:spPr>
          <a:xfrm>
            <a:off x="2905760" y="1524001"/>
            <a:ext cx="59660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Регионалният кръг от Националното състезание „Най-добър млад автомонтьор и водач на моторно превозно средство“ за V – та регионална група се проведе на 25 и 26 март в гр. Троян. На откриването на 25 март присъстваха Кметът Донка Михайлова, зам.-кметът Розалина Русенова, председателят на Общински съвет Троян инж. Петко Пенков, Началникът на РУО – Ловеч Еленко Начев, старши експертът по ПОО към РУО-Ловеч Даниела Йотова, представител на КАТ – Троян и представителят на </a:t>
            </a:r>
            <a:r>
              <a:rPr lang="bg-BG" sz="1800" dirty="0" err="1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Интеркарс</a:t>
            </a:r>
            <a:r>
              <a:rPr lang="bg-BG" sz="1800" dirty="0">
                <a:solidFill>
                  <a:schemeClr val="lt1"/>
                </a:solidFill>
                <a:latin typeface="Anonymous Pro"/>
                <a:ea typeface="Anonymous Pro"/>
                <a:cs typeface="Anonymous Pro"/>
              </a:rPr>
              <a:t> България господин Христо Петров.</a:t>
            </a:r>
            <a:endParaRPr lang="ru-RU" sz="1800" dirty="0">
              <a:solidFill>
                <a:schemeClr val="lt1"/>
              </a:solidFill>
              <a:latin typeface="Anonymous Pro"/>
              <a:ea typeface="Anonymous Pro"/>
              <a:cs typeface="Anonymous Pro"/>
            </a:endParaRPr>
          </a:p>
        </p:txBody>
      </p:sp>
      <p:pic>
        <p:nvPicPr>
          <p:cNvPr id="6" name="Картина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21" y="1524001"/>
            <a:ext cx="2558939" cy="20726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98" y="206663"/>
            <a:ext cx="1249788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92884"/>
      </p:ext>
    </p:extLst>
  </p:cSld>
  <p:clrMapOvr>
    <a:masterClrMapping/>
  </p:clrMapOvr>
</p:sld>
</file>

<file path=ppt/theme/theme1.xml><?xml version="1.0" encoding="utf-8"?>
<a:theme xmlns:a="http://schemas.openxmlformats.org/drawingml/2006/main" name="Geometry - Maths for Elementary 2nd Grade by Slidesgo">
  <a:themeElements>
    <a:clrScheme name="Simple Light">
      <a:dk1>
        <a:srgbClr val="2F293A"/>
      </a:dk1>
      <a:lt1>
        <a:srgbClr val="FFFFFF"/>
      </a:lt1>
      <a:dk2>
        <a:srgbClr val="595959"/>
      </a:dk2>
      <a:lt2>
        <a:srgbClr val="FF9FBF"/>
      </a:lt2>
      <a:accent1>
        <a:srgbClr val="6A62E4"/>
      </a:accent1>
      <a:accent2>
        <a:srgbClr val="FBEECC"/>
      </a:accent2>
      <a:accent3>
        <a:srgbClr val="F1BCCE"/>
      </a:accent3>
      <a:accent4>
        <a:srgbClr val="8861C9"/>
      </a:accent4>
      <a:accent5>
        <a:srgbClr val="5E33A5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1019</Words>
  <Application>Microsoft Office PowerPoint</Application>
  <PresentationFormat>On-screen Show (16:9)</PresentationFormat>
  <Paragraphs>58</Paragraphs>
  <Slides>22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Anonymous Pro</vt:lpstr>
      <vt:lpstr>Arial</vt:lpstr>
      <vt:lpstr>Josefin Sans</vt:lpstr>
      <vt:lpstr>Josefin Sans SemiBold</vt:lpstr>
      <vt:lpstr>Times New Roman</vt:lpstr>
      <vt:lpstr>Geometry - Maths for Elementary 2nd Grade by Slidesgo</vt:lpstr>
      <vt:lpstr>ГОДИШЕН ОТЧЕТ НА МЕТОДИЧЕСКО ОБЕДИНЕНИЕ  НА УЧИТЕЛИТЕ ПО ПРОФЕСИОНАЛНА ПОДГОТОВКА  ПРЕЗ УЧЕБНАТА 2021/2022 ГОДИНА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ГОДИШЕН ОТЧЕТ НА МЕТОДИЧЕСКО ОБЕДИНЕНИЕ  НА УЧИТЕЛИТЕ ПО ПРОФЕСИОНАЛНА ПОДГОТОВКА  ПРЕЗ УЧЕБНАТА 2020/2021 ГОДИНА</dc:title>
  <dc:creator>User</dc:creator>
  <cp:lastModifiedBy>Cholakova</cp:lastModifiedBy>
  <cp:revision>43</cp:revision>
  <dcterms:modified xsi:type="dcterms:W3CDTF">2023-02-20T13:54:28Z</dcterms:modified>
</cp:coreProperties>
</file>