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embeddedFontLs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C2BE9-CCD4-43BF-86FC-1C78A69ED9AC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8FDE3-DDF2-4587-A246-AB696C1DE64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871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971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12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69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210-C483-4378-B2B5-860236332F76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22E-F99D-4467-958E-8EB6211BD2F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697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1198867" cy="6857999"/>
            <a:chOff x="-100314" y="-390"/>
            <a:chExt cx="1479853" cy="6861908"/>
          </a:xfrm>
        </p:grpSpPr>
        <p:sp>
          <p:nvSpPr>
            <p:cNvPr id="15" name="Freeform 6"/>
            <p:cNvSpPr/>
            <p:nvPr/>
          </p:nvSpPr>
          <p:spPr bwMode="auto">
            <a:xfrm>
              <a:off x="125412" y="0"/>
              <a:ext cx="867484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 rot="21428848">
              <a:off x="-100314" y="-390"/>
              <a:ext cx="758826" cy="5254050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125413" y="5257800"/>
              <a:ext cx="1254126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 rot="292196">
              <a:off x="38043" y="5318881"/>
              <a:ext cx="906464" cy="154263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1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048001" y="6400800"/>
            <a:ext cx="8861636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i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33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63636" y="184150"/>
            <a:ext cx="7723414" cy="13906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bg-BG" altLang="bg-BG" sz="2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ПРОФЕСИОНАЛНА ГИМНАЗИЯ</a:t>
            </a:r>
            <a:br>
              <a:rPr lang="bg-BG" altLang="bg-BG" sz="2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2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МЕХАНОЕЛЕКТРОТЕХНИКА</a:t>
            </a:r>
            <a:br>
              <a:rPr lang="bg-BG" altLang="bg-BG" sz="2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2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“Академик Ангел Балевски“ – гр. Троян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90133" y="1574800"/>
            <a:ext cx="9196917" cy="27256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9700" y="1747788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Училището има </a:t>
            </a:r>
            <a:r>
              <a:rPr lang="en-US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alt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-годишна </a:t>
            </a:r>
            <a:r>
              <a:rPr lang="bg-BG" alt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история. </a:t>
            </a: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него се обучават ученици </a:t>
            </a:r>
            <a:r>
              <a:rPr lang="bg-BG" alt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bg-BG" alt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паралелки </a:t>
            </a: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дневна </a:t>
            </a:r>
            <a:r>
              <a:rPr lang="en-US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bg-B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дуална</a:t>
            </a:r>
            <a:r>
              <a:rPr lang="en-US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</a:t>
            </a:r>
            <a:r>
              <a:rPr lang="en-US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altLang="bg-BG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061200" y="4838700"/>
            <a:ext cx="49403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bg-BG" altLang="bg-BG" sz="1600" b="1" dirty="0" smtClean="0">
                <a:solidFill>
                  <a:schemeClr val="tx2"/>
                </a:solidFill>
              </a:rPr>
              <a:t>Адрес </a:t>
            </a:r>
            <a:r>
              <a:rPr lang="bg-BG" altLang="bg-BG" sz="1600" b="1" dirty="0">
                <a:solidFill>
                  <a:schemeClr val="tx2"/>
                </a:solidFill>
              </a:rPr>
              <a:t>за контакти:</a:t>
            </a:r>
          </a:p>
          <a:p>
            <a:pPr marL="0" lvl="1">
              <a:spcBef>
                <a:spcPts val="0"/>
              </a:spcBef>
            </a:pPr>
            <a:r>
              <a:rPr lang="bg-BG" altLang="bg-BG" sz="1600" b="1" dirty="0" smtClean="0">
                <a:solidFill>
                  <a:schemeClr val="tx2"/>
                </a:solidFill>
              </a:rPr>
              <a:t>5600 </a:t>
            </a:r>
            <a:r>
              <a:rPr lang="bg-BG" altLang="bg-BG" sz="1600" b="1" dirty="0">
                <a:solidFill>
                  <a:schemeClr val="tx2"/>
                </a:solidFill>
              </a:rPr>
              <a:t>гр. </a:t>
            </a:r>
            <a:r>
              <a:rPr lang="bg-BG" altLang="bg-BG" sz="1600" b="1" dirty="0" smtClean="0">
                <a:solidFill>
                  <a:schemeClr val="tx2"/>
                </a:solidFill>
              </a:rPr>
              <a:t>Троян, обл</a:t>
            </a:r>
            <a:r>
              <a:rPr lang="bg-BG" altLang="bg-BG" sz="1600" b="1" dirty="0">
                <a:solidFill>
                  <a:schemeClr val="tx2"/>
                </a:solidFill>
              </a:rPr>
              <a:t>. </a:t>
            </a:r>
            <a:r>
              <a:rPr lang="bg-BG" altLang="bg-BG" sz="1600" b="1" dirty="0" smtClean="0">
                <a:solidFill>
                  <a:schemeClr val="tx2"/>
                </a:solidFill>
              </a:rPr>
              <a:t>Ловеч</a:t>
            </a:r>
            <a:endParaRPr lang="en-US" altLang="bg-BG" sz="1600" b="1" dirty="0" smtClean="0">
              <a:solidFill>
                <a:schemeClr val="tx2"/>
              </a:solidFill>
            </a:endParaRPr>
          </a:p>
          <a:p>
            <a:pPr marL="0" lvl="1">
              <a:spcBef>
                <a:spcPts val="0"/>
              </a:spcBef>
            </a:pPr>
            <a:r>
              <a:rPr lang="bg-BG" altLang="bg-BG" sz="1600" b="1" dirty="0" smtClean="0">
                <a:solidFill>
                  <a:schemeClr val="tx2"/>
                </a:solidFill>
              </a:rPr>
              <a:t>ул</a:t>
            </a:r>
            <a:r>
              <a:rPr lang="bg-BG" altLang="bg-BG" sz="1600" b="1" dirty="0">
                <a:solidFill>
                  <a:schemeClr val="tx2"/>
                </a:solidFill>
              </a:rPr>
              <a:t>. “34-ти Троянски полк” № </a:t>
            </a:r>
            <a:r>
              <a:rPr lang="bg-BG" altLang="bg-BG" sz="1600" b="1" dirty="0" smtClean="0">
                <a:solidFill>
                  <a:schemeClr val="tx2"/>
                </a:solidFill>
              </a:rPr>
              <a:t>43</a:t>
            </a:r>
            <a:endParaRPr lang="en-US" altLang="bg-BG" sz="1600" b="1" dirty="0" smtClean="0">
              <a:solidFill>
                <a:schemeClr val="tx2"/>
              </a:solidFill>
            </a:endParaRPr>
          </a:p>
          <a:p>
            <a:pPr marL="0" lvl="1">
              <a:spcBef>
                <a:spcPts val="0"/>
              </a:spcBef>
            </a:pPr>
            <a:r>
              <a:rPr lang="bg-BG" altLang="bg-BG" sz="1600" b="1" dirty="0" smtClean="0">
                <a:solidFill>
                  <a:schemeClr val="tx2"/>
                </a:solidFill>
              </a:rPr>
              <a:t>тел/факс</a:t>
            </a:r>
            <a:r>
              <a:rPr lang="bg-BG" altLang="bg-BG" sz="1600" b="1" dirty="0">
                <a:solidFill>
                  <a:schemeClr val="tx2"/>
                </a:solidFill>
              </a:rPr>
              <a:t>: 0670 / 62413; </a:t>
            </a:r>
            <a:r>
              <a:rPr lang="bg-BG" altLang="bg-BG" sz="1600" b="1" dirty="0" smtClean="0">
                <a:solidFill>
                  <a:schemeClr val="tx2"/>
                </a:solidFill>
              </a:rPr>
              <a:t>62765</a:t>
            </a:r>
            <a:endParaRPr lang="en-US" altLang="bg-BG" sz="1600" b="1" dirty="0" smtClean="0">
              <a:solidFill>
                <a:schemeClr val="tx2"/>
              </a:solidFill>
            </a:endParaRPr>
          </a:p>
          <a:p>
            <a:pPr marL="0" lvl="1">
              <a:spcBef>
                <a:spcPts val="0"/>
              </a:spcBef>
            </a:pPr>
            <a:r>
              <a:rPr lang="en-US" altLang="bg-BG" sz="1600" b="1" dirty="0" smtClean="0">
                <a:solidFill>
                  <a:schemeClr val="tx2"/>
                </a:solidFill>
              </a:rPr>
              <a:t>e-mail</a:t>
            </a:r>
            <a:r>
              <a:rPr lang="en-US" altLang="bg-BG" sz="1600" b="1" dirty="0">
                <a:solidFill>
                  <a:schemeClr val="tx2"/>
                </a:solidFill>
              </a:rPr>
              <a:t>: </a:t>
            </a:r>
            <a:r>
              <a:rPr lang="en-US" altLang="bg-BG" sz="1600" b="1" dirty="0" smtClean="0">
                <a:solidFill>
                  <a:schemeClr val="tx2"/>
                </a:solidFill>
              </a:rPr>
              <a:t>pgmet_troyan@abv.bg</a:t>
            </a:r>
          </a:p>
          <a:p>
            <a:pPr marL="0" lvl="1">
              <a:spcBef>
                <a:spcPts val="0"/>
              </a:spcBef>
            </a:pPr>
            <a:r>
              <a:rPr lang="en-US" altLang="bg-BG" sz="1600" b="1" dirty="0" smtClean="0">
                <a:solidFill>
                  <a:schemeClr val="tx2"/>
                </a:solidFill>
              </a:rPr>
              <a:t>web</a:t>
            </a:r>
            <a:r>
              <a:rPr lang="en-US" altLang="bg-BG" sz="1600" b="1" dirty="0">
                <a:solidFill>
                  <a:schemeClr val="tx2"/>
                </a:solidFill>
              </a:rPr>
              <a:t>: </a:t>
            </a:r>
            <a:r>
              <a:rPr lang="en-US" altLang="bg-BG" sz="1600" b="1" dirty="0" smtClean="0">
                <a:solidFill>
                  <a:schemeClr val="tx2"/>
                </a:solidFill>
              </a:rPr>
              <a:t>http://</a:t>
            </a:r>
            <a:r>
              <a:rPr lang="en-US" altLang="bg-BG" sz="1600" b="1" dirty="0" err="1" smtClean="0">
                <a:solidFill>
                  <a:schemeClr val="tx2"/>
                </a:solidFill>
              </a:rPr>
              <a:t>www.daskalo.com</a:t>
            </a:r>
            <a:r>
              <a:rPr lang="en-US" altLang="bg-BG" sz="1600" b="1" dirty="0" smtClean="0">
                <a:solidFill>
                  <a:schemeClr val="tx2"/>
                </a:solidFill>
              </a:rPr>
              <a:t>/</a:t>
            </a:r>
            <a:r>
              <a:rPr lang="en-US" altLang="bg-BG" sz="1600" b="1" dirty="0" err="1" smtClean="0">
                <a:solidFill>
                  <a:schemeClr val="tx2"/>
                </a:solidFill>
              </a:rPr>
              <a:t>mehanotehnikum</a:t>
            </a:r>
            <a:r>
              <a:rPr lang="en-US" altLang="bg-BG" sz="1600" b="1" dirty="0" smtClean="0">
                <a:solidFill>
                  <a:schemeClr val="tx2"/>
                </a:solidFill>
              </a:rPr>
              <a:t>/</a:t>
            </a:r>
            <a:endParaRPr lang="bg-BG" altLang="bg-BG" sz="1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0" y="3011372"/>
            <a:ext cx="586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План-прием за </a:t>
            </a:r>
            <a:r>
              <a:rPr lang="bg-BG" altLang="bg-BG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bg-BG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altLang="bg-BG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altLang="bg-BG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altLang="bg-BG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 година:</a:t>
            </a:r>
            <a:endParaRPr lang="en-US" altLang="bg-BG" b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Автотранспортна техника;</a:t>
            </a:r>
            <a:endParaRPr lang="bg-BG" altLang="bg-BG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bg-B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автомобилния</a:t>
            </a:r>
            <a:r>
              <a:rPr lang="en-US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bg-BG" altLang="bg-BG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Мебелно производство</a:t>
            </a:r>
            <a:b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(дуална форма на обучение)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Конструиране, моделиране и технологии</a:t>
            </a:r>
            <a:b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облекло от текстил</a:t>
            </a:r>
            <a:br>
              <a:rPr lang="bg-BG" alt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(дуална форма на обучение)</a:t>
            </a:r>
            <a:endParaRPr lang="bg-BG" altLang="bg-BG" i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13" name="Picture 7" descr="IMG_0258">
            <a:extLst>
              <a:ext uri="{FF2B5EF4-FFF2-40B4-BE49-F238E27FC236}">
                <a16:creationId xmlns:a16="http://schemas.microsoft.com/office/drawing/2014/main" id="{A6EC9D2C-6D85-431F-9D8A-1497753E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64" y="1833255"/>
            <a:ext cx="3841988" cy="2603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63" y="184149"/>
            <a:ext cx="1208314" cy="12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51038" y="917833"/>
            <a:ext cx="7256462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65388" y="354568"/>
            <a:ext cx="790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Специалност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”Автотранспортна </a:t>
            </a:r>
            <a:r>
              <a:rPr lang="bg-BG" altLang="bg-BG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техника”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14425" y="1163638"/>
            <a:ext cx="6480175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Учениците получават фундаментални знания по общообразователна, общотехническа и специалн</a:t>
            </a:r>
            <a:r>
              <a:rPr lang="en-US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подготовка, свързана с възможността за проектиране, техническо обслужване, ремонт и експлоатация на двигатели с вътрешно горене и автомобили.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91300" y="4403725"/>
            <a:ext cx="5207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тези знания те ще отговарят на нуждите на автомобилния транспорт, който ни предлага автомобили, събрали в конструкцията си като във</a:t>
            </a:r>
            <a:r>
              <a:rPr lang="en-US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всички върхови постижения от съвършената механика до бордовия компютър.</a:t>
            </a:r>
          </a:p>
        </p:txBody>
      </p:sp>
      <p:pic>
        <p:nvPicPr>
          <p:cNvPr id="9" name="Picture 15" descr="interior_17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219985"/>
            <a:ext cx="4878387" cy="3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dravinaposhved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14" y="1215094"/>
            <a:ext cx="3770312" cy="29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51038" y="917833"/>
            <a:ext cx="7256462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65388" y="354568"/>
            <a:ext cx="790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Специалност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”Автотранспортна </a:t>
            </a:r>
            <a:r>
              <a:rPr lang="bg-BG" altLang="bg-BG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техника”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003301" y="1120775"/>
            <a:ext cx="685006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Завършилите тази специалност ще могат:</a:t>
            </a:r>
          </a:p>
          <a:p>
            <a:pPr algn="l">
              <a:buFontTx/>
              <a:buChar char="•"/>
            </a:pPr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да извършват диагностика и контрол на механизмите и системите на </a:t>
            </a:r>
            <a:r>
              <a:rPr lang="bg-BG" alt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автомобила; </a:t>
            </a:r>
            <a:endParaRPr lang="bg-BG" altLang="bg-BG" sz="19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•"/>
            </a:pPr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да организират</a:t>
            </a:r>
            <a:r>
              <a:rPr lang="en-US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контролират и извършват техническо обслужване и ремонт на </a:t>
            </a:r>
            <a:r>
              <a:rPr lang="bg-BG" alt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автомобила;</a:t>
            </a:r>
            <a:endParaRPr lang="en-US" altLang="bg-BG" sz="19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•"/>
            </a:pPr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да извършват изпитания и правят регулировка на основни агрегати и системи на двигателя на </a:t>
            </a:r>
            <a:r>
              <a:rPr lang="bg-BG" alt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автомобила;</a:t>
            </a:r>
            <a:endParaRPr lang="bg-BG" altLang="bg-BG" sz="19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•"/>
            </a:pPr>
            <a:r>
              <a:rPr lang="bg-BG" alt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да участват в управлението на автотранспортно </a:t>
            </a:r>
            <a:r>
              <a:rPr lang="bg-BG" alt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предприятие.</a:t>
            </a:r>
          </a:p>
          <a:p>
            <a:pPr algn="l">
              <a:buFontTx/>
              <a:buChar char="•"/>
            </a:pPr>
            <a:r>
              <a:rPr lang="bg-BG" alt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комуникативност и работа в екип.</a:t>
            </a:r>
          </a:p>
        </p:txBody>
      </p:sp>
      <p:pic>
        <p:nvPicPr>
          <p:cNvPr id="7" name="Picture 19" descr="interior_17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68" y="1235075"/>
            <a:ext cx="3346272" cy="46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3644" y="4391379"/>
            <a:ext cx="62201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Специалността дава възможност за кариерно израст­ване чрез разкриване на частни фирми, както и за продъл­жаване на образованието във ВУЗ.</a:t>
            </a:r>
          </a:p>
          <a:p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Учениците могат да се реализират като: техник по транспортна техника, автомонтьор, механик, изпитател на МПС.</a:t>
            </a:r>
            <a:endParaRPr lang="bg-BG" altLang="bg-BG" sz="19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77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053090" y="660848"/>
            <a:ext cx="9201377" cy="13342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18405" y="85371"/>
            <a:ext cx="914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Специалност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bg-BG" sz="2400" b="1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400" b="1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400" b="1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автомобилния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400" b="1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bg-BG" altLang="bg-BG" sz="2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237" y="1057423"/>
            <a:ext cx="62439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Автомобилния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 осигурява мобилност на хората, обслужва малкия 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превоз на суровини и 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стоки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атова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съществено значение е добрата организация и управление.</a:t>
            </a:r>
          </a:p>
          <a:p>
            <a:pPr algn="just"/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с другите видове 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е 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най-използвания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света.</a:t>
            </a:r>
            <a:endParaRPr lang="bg-BG" sz="19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2100" y="4031785"/>
            <a:ext cx="65223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Пълният курс на обучението дава въз­можност за придобива­не средно образование и на трета 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професионална квали­фикация по професията (специалността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9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Завършилите успешно 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получават:</a:t>
            </a:r>
            <a:endParaRPr lang="en-US" sz="19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9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Диплома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средно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9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Свидетелство за професионална квалификация;</a:t>
            </a:r>
          </a:p>
          <a:p>
            <a:pPr algn="just"/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Свидетелство за управление на МПС категория В.</a:t>
            </a:r>
          </a:p>
        </p:txBody>
      </p:sp>
      <p:pic>
        <p:nvPicPr>
          <p:cNvPr id="2050" name="Picture 2" descr="Как наказать дилера за долгий ремонт автомобиля - Лайфхак - АвтоВзгля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3" y="3287315"/>
            <a:ext cx="4286552" cy="30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Г ПО ТРАНСПОРТ И ЕНЕРГЕТИКА &quot;ХЕНРИ ФОРД&quot;-град София - Biznes-catalo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47" y="971549"/>
            <a:ext cx="4195989" cy="29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8372" y="722303"/>
            <a:ext cx="6582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ПРОФЕСИОНАЛНИ КОМПЕТЕНЦИИ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планира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организира,  контролира  и  извършва  безопасна  експлоатация 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автотранспортна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(товаро-пътнически потоци, складово, сервизно и гаражно стопанство, безопасност на движението по пътищата и др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участва  в  управлението  на  автотранспортното  предприятие   (изготвяне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ценообразуване  на  стоки  и  услуги,  спецификация  и  оферти);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правилно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 и съхранява необходимата документация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5678" y="3736717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осъществява комуникации с други фирми и институции, с клиенти и партньори;</a:t>
            </a:r>
          </a:p>
          <a:p>
            <a:pPr lvl="0" algn="just"/>
            <a:r>
              <a:rPr lang="ru-RU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проучва възможностите на пазара;</a:t>
            </a:r>
          </a:p>
          <a:p>
            <a:pPr lvl="0" algn="just"/>
            <a:r>
              <a:rPr lang="ru-RU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организира рекламната дейност на фирмата;</a:t>
            </a:r>
          </a:p>
          <a:p>
            <a:pPr lvl="0" algn="just"/>
            <a:r>
              <a:rPr lang="ru-RU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работи  с  техническата  и технологична документация, контролно-диагностична</a:t>
            </a:r>
            <a:r>
              <a:rPr lang="en-US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апаратура и приложен софтуер, като ползва чужд език;</a:t>
            </a:r>
          </a:p>
          <a:p>
            <a:pPr lvl="0" algn="just"/>
            <a:r>
              <a:rPr lang="ru-RU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организира, разпределя, контролира и съгласува дейностите в екипа при</a:t>
            </a:r>
            <a:r>
              <a:rPr lang="en-US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изпълнение на задачите.</a:t>
            </a:r>
            <a:endParaRPr lang="bg-BG" dirty="0">
              <a:solidFill>
                <a:srgbClr val="8438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89829" y="582604"/>
            <a:ext cx="9144227" cy="2967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89830" y="100917"/>
            <a:ext cx="9144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altLang="bg-BG" sz="2400" b="1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Специалност</a:t>
            </a:r>
            <a:r>
              <a:rPr lang="en-US" altLang="bg-BG" sz="2400" b="1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bg-BG" sz="2400" b="1" dirty="0" err="1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altLang="bg-BG" sz="2400" b="1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400" b="1" dirty="0" err="1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bg-BG" sz="2400" b="1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400" b="1" dirty="0" err="1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автомобилния</a:t>
            </a:r>
            <a:r>
              <a:rPr lang="en-US" altLang="bg-BG" sz="2400" b="1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400" b="1" dirty="0" err="1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r>
              <a:rPr lang="bg-BG" altLang="bg-BG" sz="2400" b="1" dirty="0">
                <a:solidFill>
                  <a:srgbClr val="8438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bg-BG" altLang="bg-BG" sz="2400" b="1" dirty="0">
              <a:solidFill>
                <a:srgbClr val="8438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Професионална гимназия | - ПГТЕ Хенри Форд София - Infocall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47" y="3875573"/>
            <a:ext cx="4353979" cy="23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Г по транспорт и транспортен мениджмъ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64" y="1085850"/>
            <a:ext cx="3845379" cy="21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51038" y="917833"/>
            <a:ext cx="7256462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65388" y="354568"/>
            <a:ext cx="6742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Специалност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”Мебелно производство”</a:t>
            </a:r>
            <a:endParaRPr lang="bg-BG" altLang="bg-BG" sz="2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IMGP00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31" y="2355255"/>
            <a:ext cx="3293269" cy="24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2231" y="1128713"/>
            <a:ext cx="9922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 завършване на обучението по специалността, обучаваният трябва да умее да изпълнява качествено технологичните операции при производството на различни видове мебели, като</a:t>
            </a:r>
            <a:r>
              <a:rPr lang="bg-BG" sz="20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sz="2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68698"/>
            <a:ext cx="3530601" cy="2647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0" y="2150132"/>
            <a:ext cx="6070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познава, подбира и използва дървесина, дървесни и спомагателни материали;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произвежда мебели при спазване на последователността на технологичните операции;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разчита конструктивна документация на мебелни изделия;</a:t>
            </a:r>
          </a:p>
          <a:p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342231" y="5039321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конструира </a:t>
            </a:r>
            <a:r>
              <a:rPr 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проектира мебели и интериор за жилищни и обществени сгради и офиси;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планира, организира и контролира дейностите.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50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51038" y="917833"/>
            <a:ext cx="7256462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65388" y="354568"/>
            <a:ext cx="6742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Специалност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”Мебелно производство”</a:t>
            </a:r>
            <a:endParaRPr lang="bg-BG" altLang="bg-BG" sz="2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/>
          <a:stretch/>
        </p:blipFill>
        <p:spPr>
          <a:xfrm>
            <a:off x="1031623" y="3352594"/>
            <a:ext cx="3927176" cy="2762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1623" y="1083103"/>
            <a:ext cx="67376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 учебната </a:t>
            </a:r>
            <a:r>
              <a:rPr 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учениците се обучават по проект„Подкрепа за дуалната система на обучение".</a:t>
            </a:r>
          </a:p>
          <a:p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клас ще работят 2 и 3 дни в седмицата във фирми срещу заплащане.</a:t>
            </a:r>
          </a:p>
          <a:p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Завършилите могат да бъдат технически ръководите­ли и проектанти при изработване на мебели и интериори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6386" y="3598092"/>
            <a:ext cx="65008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 завършване на обучението по специалността, обучаваният </a:t>
            </a:r>
            <a:r>
              <a:rPr 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</a:t>
            </a: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умее </a:t>
            </a:r>
            <a:r>
              <a:rPr 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да:</a:t>
            </a:r>
            <a:endParaRPr lang="bg-BG" sz="19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познава, подбира и използва дървесина, дървесни и спомагателни материали;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произвежда мебели при спазване на последовател­ността на технологичните операции;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разчита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конструктивна </a:t>
            </a: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на мебелни изделия;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конструира и проектира мебели и интериор за жи­лищни и обществени сгради и </a:t>
            </a:r>
            <a:r>
              <a:rPr lang="bg-BG" sz="19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офиси</a:t>
            </a:r>
            <a:r>
              <a:rPr lang="bg-BG" sz="1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10" descr="IMGP007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2" y="1163331"/>
            <a:ext cx="3181729" cy="21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38626" y="1205553"/>
            <a:ext cx="7256462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65387" y="354568"/>
            <a:ext cx="766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Специалност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”Конструиране, моделиране и технологии на облекло от текстил”</a:t>
            </a:r>
            <a:endParaRPr lang="bg-BG" altLang="bg-BG" sz="2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3C3BD11A-7F7F-4F13-807A-615EB09C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8" y="1568243"/>
            <a:ext cx="74572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време на обучението си учениците получават зна­ния и умения свързани с необходимите материали, проектирането на облекло в конфекционната </a:t>
            </a:r>
            <a:r>
              <a:rPr lang="bg-BG" sz="20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промишленост </a:t>
            </a:r>
            <a:r>
              <a:rPr lang="bg-BG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начините за изработка на различни модели облекла и аксесоари. 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3C3BD11A-7F7F-4F13-807A-615EB09C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999" y="4409609"/>
            <a:ext cx="54991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sz="20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Обуче­нието </a:t>
            </a:r>
            <a:r>
              <a:rPr lang="bg-BG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учениците ще се извършва в специализирани кабинети по теория и практика от квалифицирани преподаватели. Важно място в обучението заемат учебната и производствена практика, </a:t>
            </a:r>
            <a:r>
              <a:rPr lang="bg-BG" sz="20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 </a:t>
            </a:r>
            <a:r>
              <a:rPr lang="bg-BG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провеждат във фирма “КАЛИНЕЛ" ЕООД.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53" y="1568243"/>
            <a:ext cx="2495490" cy="2702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8" y="3062200"/>
            <a:ext cx="4612482" cy="3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200" y="1572221"/>
            <a:ext cx="608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bg-BG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придобитите документи по специалността, завършилите имат право и възможност да ръководят собствена фирма, съгласно изискванията на Европейския съюз.</a:t>
            </a:r>
          </a:p>
          <a:p>
            <a:r>
              <a:rPr lang="bg-BG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Обучението в тази специалност ще </a:t>
            </a:r>
            <a:r>
              <a:rPr lang="bg-BG" sz="20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изгради </a:t>
            </a:r>
            <a:r>
              <a:rPr lang="bg-BG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усет към новото и красивото в света на </a:t>
            </a:r>
            <a:r>
              <a:rPr lang="bg-BG" sz="20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модата</a:t>
            </a:r>
            <a:r>
              <a:rPr lang="bg-BG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Картина 4">
            <a:extLst>
              <a:ext uri="{FF2B5EF4-FFF2-40B4-BE49-F238E27FC236}">
                <a16:creationId xmlns:a16="http://schemas.microsoft.com/office/drawing/2014/main" id="{88792A1D-57CA-4826-985B-F356B09C9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67" y="1572221"/>
            <a:ext cx="3271642" cy="4390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3877880"/>
            <a:ext cx="5845540" cy="25419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38626" y="1205553"/>
            <a:ext cx="7256462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65387" y="354568"/>
            <a:ext cx="766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Специалност</a:t>
            </a:r>
            <a:r>
              <a:rPr lang="en-US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”Конструиране, моделиране и технологии на облекло от текстил”</a:t>
            </a:r>
            <a:endParaRPr lang="bg-BG" altLang="bg-BG" sz="2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11">
      <a:dk1>
        <a:srgbClr val="8438BD"/>
      </a:dk1>
      <a:lt1>
        <a:srgbClr val="FFFFFF"/>
      </a:lt1>
      <a:dk2>
        <a:srgbClr val="000000"/>
      </a:dk2>
      <a:lt2>
        <a:srgbClr val="808080"/>
      </a:lt2>
      <a:accent1>
        <a:srgbClr val="C7A2E3"/>
      </a:accent1>
      <a:accent2>
        <a:srgbClr val="CCABE5"/>
      </a:accent2>
      <a:accent3>
        <a:srgbClr val="C7A2E3"/>
      </a:accent3>
      <a:accent4>
        <a:srgbClr val="BD91DE"/>
      </a:accent4>
      <a:accent5>
        <a:srgbClr val="C7A2E3"/>
      </a:accent5>
      <a:accent6>
        <a:srgbClr val="BD91DE"/>
      </a:accent6>
      <a:hlink>
        <a:srgbClr val="262672"/>
      </a:hlink>
      <a:folHlink>
        <a:srgbClr val="7575D1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PGMET 2016-Чифлик</Template>
  <TotalTime>335</TotalTime>
  <Words>762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Corbel</vt:lpstr>
      <vt:lpstr>Arial</vt:lpstr>
      <vt:lpstr>Wingdings</vt:lpstr>
      <vt:lpstr>Calibri</vt:lpstr>
      <vt:lpstr>Parallax</vt:lpstr>
      <vt:lpstr>ПРОФЕСИОНАЛНА ГИМНАЗИЯ ПО МЕХАНОЕЛЕКТРОТЕХНИКА “Академик Ангел Балевски“ – гр. Троян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Иванка Чолакова</dc:creator>
  <cp:lastModifiedBy>Cholakova</cp:lastModifiedBy>
  <cp:revision>57</cp:revision>
  <dcterms:created xsi:type="dcterms:W3CDTF">2020-05-04T10:29:51Z</dcterms:created>
  <dcterms:modified xsi:type="dcterms:W3CDTF">2022-04-13T17:17:13Z</dcterms:modified>
</cp:coreProperties>
</file>