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4" r:id="rId14"/>
    <p:sldId id="259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custDataLst>
    <p:tags r:id="rId20"/>
  </p:custData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CD3C14-375B-484A-8D77-3786CA28537A}" type="datetimeFigureOut">
              <a:rPr lang="bg-BG" smtClean="0"/>
              <a:pPr/>
              <a:t>31.1.2018 г.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389AC0-D455-4677-9884-C98C8945CD1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iki/%D0%9F%D1%8A%D1%8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8458200" cy="936104"/>
          </a:xfr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be-BY" b="1" dirty="0" smtClean="0">
                <a:solidFill>
                  <a:srgbClr val="C00000"/>
                </a:solidFill>
              </a:rPr>
              <a:t>Пешеходна пътека и кръстовище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458200" cy="554360"/>
          </a:xfrm>
          <a:ln cmpd="dbl"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be-BY" b="1" dirty="0" smtClean="0">
                <a:solidFill>
                  <a:srgbClr val="C00000"/>
                </a:solidFill>
              </a:rPr>
              <a:t>Урок по безопасност на движението по пътищата за </a:t>
            </a:r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be-BY" b="1" dirty="0" smtClean="0">
                <a:solidFill>
                  <a:srgbClr val="C00000"/>
                </a:solidFill>
              </a:rPr>
              <a:t>клас 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480691" y="5373216"/>
            <a:ext cx="18473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be-BY" sz="2000" b="1" dirty="0" smtClean="0">
              <a:solidFill>
                <a:srgbClr val="C00000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203848" y="4149080"/>
            <a:ext cx="2563651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be-BY" dirty="0" smtClean="0">
                <a:solidFill>
                  <a:srgbClr val="C00000"/>
                </a:solidFill>
              </a:rPr>
              <a:t>Издателство  “Дидаско”</a:t>
            </a:r>
            <a:endParaRPr 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9449574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769367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0138143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838200"/>
          </a:xfr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e-BY" sz="2400" dirty="0" smtClean="0">
                <a:solidFill>
                  <a:srgbClr val="C00000"/>
                </a:solidFill>
              </a:rPr>
              <a:t>Правила при пресичане на пешеходна пътека, които децата трябва да спазват:</a:t>
            </a:r>
            <a:endParaRPr lang="bg-BG" sz="2400" dirty="0">
              <a:solidFill>
                <a:srgbClr val="C0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204864"/>
            <a:ext cx="8686800" cy="2666926"/>
          </a:xfrm>
        </p:spPr>
        <p:txBody>
          <a:bodyPr>
            <a:normAutofit/>
          </a:bodyPr>
          <a:lstStyle/>
          <a:p>
            <a:pPr lvl="0"/>
            <a:r>
              <a:rPr lang="bg-BG" sz="2800" i="1" dirty="0" smtClean="0">
                <a:solidFill>
                  <a:srgbClr val="C00000"/>
                </a:solidFill>
              </a:rPr>
              <a:t>да пресичат само върху пешеходните пътеки;</a:t>
            </a:r>
            <a:endParaRPr lang="bg-BG" sz="2800" dirty="0" smtClean="0">
              <a:solidFill>
                <a:srgbClr val="C00000"/>
              </a:solidFill>
            </a:endParaRPr>
          </a:p>
          <a:p>
            <a:pPr lvl="0"/>
            <a:r>
              <a:rPr lang="bg-BG" sz="2800" i="1" dirty="0" smtClean="0">
                <a:solidFill>
                  <a:srgbClr val="C00000"/>
                </a:solidFill>
              </a:rPr>
              <a:t>да пресичат бързо, без да тичат;</a:t>
            </a:r>
            <a:endParaRPr lang="bg-BG" sz="2800" dirty="0" smtClean="0">
              <a:solidFill>
                <a:srgbClr val="C00000"/>
              </a:solidFill>
            </a:endParaRPr>
          </a:p>
          <a:p>
            <a:pPr lvl="0"/>
            <a:r>
              <a:rPr lang="bg-BG" sz="2800" i="1" dirty="0" smtClean="0">
                <a:solidFill>
                  <a:srgbClr val="C00000"/>
                </a:solidFill>
              </a:rPr>
              <a:t>да се оглеждат наляво и надясно, когато пресичат;</a:t>
            </a:r>
            <a:endParaRPr lang="bg-BG" sz="2800" dirty="0" smtClean="0">
              <a:solidFill>
                <a:srgbClr val="C00000"/>
              </a:solidFill>
            </a:endParaRPr>
          </a:p>
          <a:p>
            <a:pPr lvl="0"/>
            <a:r>
              <a:rPr lang="bg-BG" sz="2800" i="1" dirty="0" smtClean="0">
                <a:solidFill>
                  <a:srgbClr val="C00000"/>
                </a:solidFill>
              </a:rPr>
              <a:t>да се движат вдясно, когато пресичат.</a:t>
            </a:r>
            <a:endParaRPr lang="bg-BG" sz="2800" dirty="0" smtClean="0">
              <a:solidFill>
                <a:srgbClr val="C00000"/>
              </a:solidFill>
            </a:endParaRPr>
          </a:p>
          <a:p>
            <a:endParaRPr lang="bg-BG" sz="2800" dirty="0"/>
          </a:p>
        </p:txBody>
      </p:sp>
      <p:pic>
        <p:nvPicPr>
          <p:cNvPr id="4" name="Picture 2" descr="C:\Documents and Settings\Bikov\Desktop\bp\e2f52d958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5816" y="4869160"/>
            <a:ext cx="281631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Bikov\Desktop\bp\mo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437112"/>
            <a:ext cx="719510" cy="136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bd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58" t="29736" r="7643" b="17505"/>
          <a:stretch>
            <a:fillRect/>
          </a:stretch>
        </p:blipFill>
        <p:spPr>
          <a:xfrm>
            <a:off x="1907704" y="1700808"/>
            <a:ext cx="5088565" cy="4633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ово поле 5"/>
          <p:cNvSpPr txBox="1"/>
          <p:nvPr/>
        </p:nvSpPr>
        <p:spPr>
          <a:xfrm>
            <a:off x="755576" y="404665"/>
            <a:ext cx="7920880" cy="9848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e-BY" sz="2000" b="1" dirty="0" smtClean="0">
                <a:solidFill>
                  <a:srgbClr val="C00000"/>
                </a:solidFill>
              </a:rPr>
              <a:t>Задачи: 1.“Довърши рисунката на пешеходната пътека “Зебра”.</a:t>
            </a:r>
            <a:br>
              <a:rPr lang="be-BY" sz="2000" b="1" dirty="0" smtClean="0">
                <a:solidFill>
                  <a:srgbClr val="C00000"/>
                </a:solidFill>
              </a:rPr>
            </a:br>
            <a:r>
              <a:rPr lang="be-BY" sz="2000" b="1" dirty="0" smtClean="0">
                <a:solidFill>
                  <a:srgbClr val="C00000"/>
                </a:solidFill>
              </a:rPr>
              <a:t>                 2. Оцвети пешеходните пътеки в жълто.</a:t>
            </a:r>
            <a:r>
              <a:rPr lang="be-BY" sz="2000" dirty="0" smtClean="0">
                <a:solidFill>
                  <a:srgbClr val="C00000"/>
                </a:solidFill>
              </a:rPr>
              <a:t/>
            </a:r>
            <a:br>
              <a:rPr lang="be-BY" sz="2000" dirty="0" smtClean="0">
                <a:solidFill>
                  <a:srgbClr val="C00000"/>
                </a:solidFill>
              </a:rPr>
            </a:br>
            <a:r>
              <a:rPr lang="be-BY" dirty="0" smtClean="0">
                <a:solidFill>
                  <a:srgbClr val="C00000"/>
                </a:solidFill>
              </a:rPr>
              <a:t>	 </a:t>
            </a:r>
            <a:endParaRPr lang="bg-BG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e-BY" sz="2000" dirty="0" smtClean="0">
                <a:solidFill>
                  <a:srgbClr val="C00000"/>
                </a:solidFill>
              </a:rPr>
              <a:t>Правилно изпълнение на задачите:</a:t>
            </a:r>
            <a:endParaRPr lang="bg-BG" sz="2000" dirty="0">
              <a:solidFill>
                <a:srgbClr val="C00000"/>
              </a:solidFill>
            </a:endParaRPr>
          </a:p>
        </p:txBody>
      </p:sp>
      <p:pic>
        <p:nvPicPr>
          <p:cNvPr id="4" name="Контейнер за съдържание 3" descr="bdp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39" t="28696" r="7455" b="17210"/>
          <a:stretch>
            <a:fillRect/>
          </a:stretch>
        </p:blipFill>
        <p:spPr>
          <a:xfrm>
            <a:off x="2191500" y="1700808"/>
            <a:ext cx="4828772" cy="443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bd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85" t="22332" r="11228" b="39484"/>
          <a:stretch>
            <a:fillRect/>
          </a:stretch>
        </p:blipFill>
        <p:spPr>
          <a:xfrm>
            <a:off x="5652120" y="4221088"/>
            <a:ext cx="324036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ово поле 5"/>
          <p:cNvSpPr txBox="1"/>
          <p:nvPr/>
        </p:nvSpPr>
        <p:spPr>
          <a:xfrm>
            <a:off x="1835696" y="0"/>
            <a:ext cx="6480720" cy="1354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solidFill>
                  <a:srgbClr val="C00000"/>
                </a:solidFill>
              </a:rPr>
              <a:t>Кръстовище –</a:t>
            </a:r>
            <a:br>
              <a:rPr lang="be-BY" sz="2800" dirty="0" smtClean="0">
                <a:solidFill>
                  <a:srgbClr val="C00000"/>
                </a:solidFill>
              </a:rPr>
            </a:br>
            <a:r>
              <a:rPr lang="bg-BG" dirty="0" smtClean="0">
                <a:solidFill>
                  <a:srgbClr val="C00000"/>
                </a:solidFill>
              </a:rPr>
              <a:t>място, където два или повече </a:t>
            </a:r>
            <a:r>
              <a:rPr lang="bg-BG" dirty="0" smtClean="0">
                <a:solidFill>
                  <a:srgbClr val="C00000"/>
                </a:solidFill>
                <a:hlinkClick r:id="rId3" action="ppaction://hlinkfile" tooltip="Път"/>
              </a:rPr>
              <a:t>пътя</a:t>
            </a:r>
            <a:r>
              <a:rPr lang="bg-BG" dirty="0" smtClean="0">
                <a:solidFill>
                  <a:srgbClr val="C00000"/>
                </a:solidFill>
              </a:rPr>
              <a:t> се пресичат, разклоняват или събират на едно и също ниво или на различни нива.</a:t>
            </a:r>
            <a:r>
              <a:rPr lang="bg-BG" sz="2400" dirty="0" smtClean="0">
                <a:solidFill>
                  <a:srgbClr val="C00000"/>
                </a:solidFill>
              </a:rPr>
              <a:t/>
            </a:r>
            <a:br>
              <a:rPr lang="bg-BG" sz="2400" dirty="0" smtClean="0">
                <a:solidFill>
                  <a:srgbClr val="C00000"/>
                </a:solidFill>
              </a:rPr>
            </a:b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7" name="Картина 6" descr="800px-Kreuzung-alleenring-eschersheimer-ffm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4968552" cy="3726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zx500_1813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268471"/>
            <a:ext cx="3240360" cy="2702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 descr="bdp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39" t="30287" r="7455" b="17210"/>
          <a:stretch>
            <a:fillRect/>
          </a:stretch>
        </p:blipFill>
        <p:spPr>
          <a:xfrm>
            <a:off x="2195736" y="1373852"/>
            <a:ext cx="5457334" cy="486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ово поле 3"/>
          <p:cNvSpPr txBox="1"/>
          <p:nvPr/>
        </p:nvSpPr>
        <p:spPr>
          <a:xfrm>
            <a:off x="827584" y="476672"/>
            <a:ext cx="7992888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e-BY" sz="2400" dirty="0" smtClean="0">
                <a:solidFill>
                  <a:srgbClr val="C00000"/>
                </a:solidFill>
              </a:rPr>
              <a:t>Правило: “Аз пресичам само на пешеходни пътеки.”</a:t>
            </a:r>
            <a:endParaRPr lang="bg-BG" sz="2400" dirty="0">
              <a:solidFill>
                <a:srgbClr val="C00000"/>
              </a:solidFill>
            </a:endParaRPr>
          </a:p>
        </p:txBody>
      </p:sp>
      <p:cxnSp>
        <p:nvCxnSpPr>
          <p:cNvPr id="7" name="Съединител &quot;права стрелка&quot; 6"/>
          <p:cNvCxnSpPr/>
          <p:nvPr/>
        </p:nvCxnSpPr>
        <p:spPr>
          <a:xfrm flipH="1" flipV="1">
            <a:off x="2771800" y="4365104"/>
            <a:ext cx="2880320" cy="936104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 flipV="1">
            <a:off x="2915816" y="2348880"/>
            <a:ext cx="4176464" cy="1800200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1268760"/>
            <a:ext cx="403244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зоопарка виждали сте в клетка</a:t>
            </a:r>
            <a:r>
              <a:rPr lang="bg-BG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kumimoji="0" lang="bg-BG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мойта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африканска братовчедка,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а аз съм тука зиме, лете –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каня ви учтиво: ”Преминете”!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000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Службата ми никак не е лека,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000" dirty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 съм ..........................................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19672" y="476672"/>
            <a:ext cx="1512168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b="1" dirty="0" smtClean="0">
                <a:solidFill>
                  <a:srgbClr val="C00000"/>
                </a:solidFill>
              </a:rPr>
              <a:t>Гатанка</a:t>
            </a:r>
            <a:endParaRPr lang="bg-BG" sz="2000" b="1" dirty="0">
              <a:solidFill>
                <a:srgbClr val="C00000"/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 rot="10800000">
            <a:off x="755576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(Пешеходната пътека “Зебра”)</a:t>
            </a:r>
            <a:endParaRPr lang="bg-BG" dirty="0">
              <a:solidFill>
                <a:srgbClr val="C00000"/>
              </a:solidFill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499992" y="5085184"/>
            <a:ext cx="39604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 пешеходните пътечки бели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пресичай улиците с крачки смели!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2000250" cy="292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Documents and Settings\Bikov\Desktop\bp\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15616" y="4149080"/>
            <a:ext cx="2595711" cy="233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228128" y="476672"/>
            <a:ext cx="1355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Петминутка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838200"/>
          </a:xfr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e-BY" sz="2000" dirty="0" smtClean="0">
                <a:solidFill>
                  <a:srgbClr val="C00000"/>
                </a:solidFill>
              </a:rPr>
              <a:t>Къде трябва да се движат участниците в движението?</a:t>
            </a:r>
            <a:endParaRPr lang="bg-BG" sz="2000" dirty="0">
              <a:solidFill>
                <a:srgbClr val="C00000"/>
              </a:solidFill>
            </a:endParaRPr>
          </a:p>
        </p:txBody>
      </p:sp>
      <p:pic>
        <p:nvPicPr>
          <p:cNvPr id="4" name="Контейнер за съдържание 3" descr="bdp-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532948" cy="4635182"/>
          </a:xfrm>
          <a:ln>
            <a:solidFill>
              <a:srgbClr val="C00000"/>
            </a:solidFill>
          </a:ln>
        </p:spPr>
      </p:pic>
      <p:cxnSp>
        <p:nvCxnSpPr>
          <p:cNvPr id="6" name="Съединител &quot;права стрелка&quot; 5"/>
          <p:cNvCxnSpPr/>
          <p:nvPr/>
        </p:nvCxnSpPr>
        <p:spPr>
          <a:xfrm flipV="1">
            <a:off x="2483768" y="378904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 flipV="1">
            <a:off x="5868144" y="3284984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Съединител &quot;права стрелка&quot; 8"/>
          <p:cNvCxnSpPr/>
          <p:nvPr/>
        </p:nvCxnSpPr>
        <p:spPr>
          <a:xfrm flipH="1">
            <a:off x="3203848" y="508518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Съединител &quot;права стрелка&quot; 9"/>
          <p:cNvCxnSpPr/>
          <p:nvPr/>
        </p:nvCxnSpPr>
        <p:spPr>
          <a:xfrm flipH="1">
            <a:off x="6804248" y="5013176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e-BY" sz="2400" dirty="0" smtClean="0">
                <a:solidFill>
                  <a:srgbClr val="C00000"/>
                </a:solidFill>
              </a:rPr>
              <a:t>Видове пешеходни пътеки</a:t>
            </a:r>
            <a:endParaRPr lang="bg-BG" sz="2400" dirty="0">
              <a:solidFill>
                <a:srgbClr val="C00000"/>
              </a:solidFill>
            </a:endParaRPr>
          </a:p>
        </p:txBody>
      </p:sp>
      <p:pic>
        <p:nvPicPr>
          <p:cNvPr id="4" name="Контейнер за съдържание 3" descr="zeb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149080"/>
            <a:ext cx="3476958" cy="2242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obiknowena.jpg"/>
          <p:cNvPicPr>
            <a:picLocks noChangeAspect="1"/>
          </p:cNvPicPr>
          <p:nvPr/>
        </p:nvPicPr>
        <p:blipFill>
          <a:blip r:embed="rId3" cstate="print"/>
          <a:srcRect r="-634"/>
          <a:stretch>
            <a:fillRect/>
          </a:stretch>
        </p:blipFill>
        <p:spPr>
          <a:xfrm>
            <a:off x="4499992" y="4149080"/>
            <a:ext cx="446449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ово поле 6"/>
          <p:cNvSpPr txBox="1"/>
          <p:nvPr/>
        </p:nvSpPr>
        <p:spPr>
          <a:xfrm>
            <a:off x="683568" y="1124744"/>
            <a:ext cx="345638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e-BY" b="1" dirty="0" smtClean="0">
                <a:solidFill>
                  <a:srgbClr val="C00000"/>
                </a:solidFill>
              </a:rPr>
              <a:t>Пешеходна пътека  - тип “Зебра”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5076056" y="1124744"/>
            <a:ext cx="324036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2000" b="1" dirty="0" smtClean="0">
                <a:solidFill>
                  <a:srgbClr val="C00000"/>
                </a:solidFill>
              </a:rPr>
              <a:t>Пешеходна пътека </a:t>
            </a:r>
            <a:endParaRPr lang="bg-BG" sz="2000" dirty="0"/>
          </a:p>
        </p:txBody>
      </p:sp>
      <p:pic>
        <p:nvPicPr>
          <p:cNvPr id="9" name="Картина 8" descr="06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51560"/>
            <a:ext cx="3600400" cy="2381818"/>
          </a:xfrm>
          <a:prstGeom prst="rect">
            <a:avLst/>
          </a:prstGeom>
        </p:spPr>
      </p:pic>
      <p:pic>
        <p:nvPicPr>
          <p:cNvPr id="10" name="Картина 9" descr="zx620_1978034.jpg"/>
          <p:cNvPicPr>
            <a:picLocks noChangeAspect="1"/>
          </p:cNvPicPr>
          <p:nvPr/>
        </p:nvPicPr>
        <p:blipFill>
          <a:blip r:embed="rId5" cstate="print"/>
          <a:srcRect t="8570"/>
          <a:stretch>
            <a:fillRect/>
          </a:stretch>
        </p:blipFill>
        <p:spPr>
          <a:xfrm>
            <a:off x="5004048" y="1628800"/>
            <a:ext cx="3360936" cy="230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520867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6232164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5194417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5838699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0397346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0059285"/>
      </p:ext>
    </p:extLst>
  </p:cSld>
  <p:clrMapOvr>
    <a:masterClrMapping/>
  </p:clrMapOvr>
  <p:transition spd="slow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169</Words>
  <Application>Microsoft Office PowerPoint</Application>
  <PresentationFormat>On-screen Show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Пътуване</vt:lpstr>
      <vt:lpstr>Пешеходна пътека и кръстовище</vt:lpstr>
      <vt:lpstr>Къде трябва да се движат участниците в движението?</vt:lpstr>
      <vt:lpstr>Видове пешеходни пътеки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Правила при пресичане на пешеходна пътека, които децата трябва да спазват:</vt:lpstr>
      <vt:lpstr>PowerPoint Presentation</vt:lpstr>
      <vt:lpstr>Правилно изпълнение на задачите:</vt:lpstr>
      <vt:lpstr>PowerPoint Presentation</vt:lpstr>
      <vt:lpstr>PowerPoint Presentation</vt:lpstr>
      <vt:lpstr>PowerPoint Presentation</vt:lpstr>
    </vt:vector>
  </TitlesOfParts>
  <Company>alien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</dc:creator>
  <cp:lastModifiedBy>HP 250 G3</cp:lastModifiedBy>
  <cp:revision>36</cp:revision>
  <dcterms:created xsi:type="dcterms:W3CDTF">2014-01-22T22:07:26Z</dcterms:created>
  <dcterms:modified xsi:type="dcterms:W3CDTF">2018-01-31T20:39:30Z</dcterms:modified>
</cp:coreProperties>
</file>