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69" r:id="rId6"/>
    <p:sldId id="259" r:id="rId7"/>
    <p:sldId id="271" r:id="rId8"/>
    <p:sldId id="274" r:id="rId9"/>
    <p:sldId id="285" r:id="rId10"/>
    <p:sldId id="260" r:id="rId11"/>
    <p:sldId id="261" r:id="rId12"/>
    <p:sldId id="268" r:id="rId13"/>
    <p:sldId id="262" r:id="rId14"/>
    <p:sldId id="275" r:id="rId15"/>
    <p:sldId id="273" r:id="rId16"/>
    <p:sldId id="281" r:id="rId17"/>
    <p:sldId id="286" r:id="rId18"/>
    <p:sldId id="263" r:id="rId19"/>
    <p:sldId id="283" r:id="rId20"/>
    <p:sldId id="265" r:id="rId21"/>
    <p:sldId id="276" r:id="rId22"/>
    <p:sldId id="293" r:id="rId23"/>
    <p:sldId id="267" r:id="rId24"/>
    <p:sldId id="284" r:id="rId25"/>
    <p:sldId id="277" r:id="rId26"/>
    <p:sldId id="279" r:id="rId27"/>
    <p:sldId id="287" r:id="rId28"/>
    <p:sldId id="280" r:id="rId29"/>
    <p:sldId id="288" r:id="rId30"/>
    <p:sldId id="289" r:id="rId31"/>
    <p:sldId id="266" r:id="rId32"/>
    <p:sldId id="290" r:id="rId33"/>
    <p:sldId id="291" r:id="rId34"/>
    <p:sldId id="294" r:id="rId35"/>
    <p:sldId id="295" r:id="rId36"/>
  </p:sldIdLst>
  <p:sldSz cx="9144000" cy="6858000" type="screen4x3"/>
  <p:notesSz cx="6858000" cy="9144000"/>
  <p:defaultTextStyle>
    <a:defPPr>
      <a:defRPr lang="bg-BG"/>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6600"/>
    <a:srgbClr val="FF6600"/>
    <a:srgbClr val="FF9900"/>
    <a:srgbClr val="666633"/>
    <a:srgbClr val="800000"/>
    <a:srgbClr val="FFFFCC"/>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varScale="1">
        <p:scale>
          <a:sx n="83" d="100"/>
          <a:sy n="83" d="100"/>
        </p:scale>
        <p:origin x="-864" y="-1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7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54BDF38B-1736-4BAE-BD0B-AED91858EBDD}"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AE049864-C810-4C03-A626-A75AD557DED8}"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E9B320DD-0510-4EAB-BFE5-8BA2667F0512}" type="slidenum">
              <a:rPr lang="bg-BG"/>
              <a:pPr>
                <a:defRPr/>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C41E2440-2D3D-4242-A9B4-A99C10551396}" type="slidenum">
              <a:rPr lang="bg-BG"/>
              <a:pPr>
                <a:defRPr/>
              </a:pPr>
              <a:t>‹#›</a:t>
            </a:fld>
            <a:endParaRPr lang="bg-B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BC6C3AAF-4DB3-48D7-8F92-C4A52FC3BF8C}"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0A2A7BA1-D359-4B07-ADDB-B7CC111AE320}"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A27EFA15-5237-4E34-944C-35CEE21C307B}"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1C94D128-7A45-400D-B5D0-EF3BC378C4F1}"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p>
        </p:txBody>
      </p:sp>
      <p:sp>
        <p:nvSpPr>
          <p:cNvPr id="9" name="Rectangle 6"/>
          <p:cNvSpPr>
            <a:spLocks noGrp="1" noChangeArrowheads="1"/>
          </p:cNvSpPr>
          <p:nvPr>
            <p:ph type="sldNum" sz="quarter" idx="12"/>
          </p:nvPr>
        </p:nvSpPr>
        <p:spPr>
          <a:ln/>
        </p:spPr>
        <p:txBody>
          <a:bodyPr/>
          <a:lstStyle>
            <a:lvl1pPr>
              <a:defRPr/>
            </a:lvl1pPr>
          </a:lstStyle>
          <a:p>
            <a:pPr>
              <a:defRPr/>
            </a:pPr>
            <a:fld id="{32F7995D-617C-4F45-81DA-906BDD900196}"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p>
        </p:txBody>
      </p:sp>
      <p:sp>
        <p:nvSpPr>
          <p:cNvPr id="5" name="Rectangle 6"/>
          <p:cNvSpPr>
            <a:spLocks noGrp="1" noChangeArrowheads="1"/>
          </p:cNvSpPr>
          <p:nvPr>
            <p:ph type="sldNum" sz="quarter" idx="12"/>
          </p:nvPr>
        </p:nvSpPr>
        <p:spPr>
          <a:ln/>
        </p:spPr>
        <p:txBody>
          <a:bodyPr/>
          <a:lstStyle>
            <a:lvl1pPr>
              <a:defRPr/>
            </a:lvl1pPr>
          </a:lstStyle>
          <a:p>
            <a:pPr>
              <a:defRPr/>
            </a:pPr>
            <a:fld id="{803E94D5-51C3-4954-A000-115EE5F423F4}"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bg-BG"/>
          </a:p>
        </p:txBody>
      </p:sp>
      <p:sp>
        <p:nvSpPr>
          <p:cNvPr id="4" name="Rectangle 6"/>
          <p:cNvSpPr>
            <a:spLocks noGrp="1" noChangeArrowheads="1"/>
          </p:cNvSpPr>
          <p:nvPr>
            <p:ph type="sldNum" sz="quarter" idx="12"/>
          </p:nvPr>
        </p:nvSpPr>
        <p:spPr>
          <a:ln/>
        </p:spPr>
        <p:txBody>
          <a:bodyPr/>
          <a:lstStyle>
            <a:lvl1pPr>
              <a:defRPr/>
            </a:lvl1pPr>
          </a:lstStyle>
          <a:p>
            <a:pPr>
              <a:defRPr/>
            </a:pPr>
            <a:fld id="{9E1BB34D-8DB6-45EF-89B0-2C253A60249C}"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3EB974DE-5A7B-4B01-8FA8-EAA12BE67DCC}"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37650390-9C8A-4CA1-B250-0EBFCA5F5BF8}"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bg-BG"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E0F138-DB59-437E-965D-CF7471DFEA72}"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I:\fibonachi\12%20-%20Hymn.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audio-spirit.com/~wania/Fractals/Pages/Fibonacci_plants.php" TargetMode="External"/><Relationship Id="rId7" Type="http://schemas.openxmlformats.org/officeDocument/2006/relationships/image" Target="http://audio-spirit.com/~wania/Fractals/images/F/fr/poppy.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http://audio-spirit.com/~wania/Fractals/images/F/fr/vioseed.jpg"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image" Target="http://audio-spirit.com/~wania/Fractals/images/F/fr/ap.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math.smith.edu/~phyllo/references.html" TargetMode="External"/><Relationship Id="rId4" Type="http://schemas.openxmlformats.org/officeDocument/2006/relationships/image" Target="http://elrid.cult.bg/f/images/F/sun/leaves.gi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jpeg"/><Relationship Id="rId7" Type="http://schemas.openxmlformats.org/officeDocument/2006/relationships/image" Target="http://elrid.cult.bg/f/images/F/mammilaria.jpg" TargetMode="External"/><Relationship Id="rId2" Type="http://schemas.openxmlformats.org/officeDocument/2006/relationships/slideLayout" Target="../slideLayouts/slideLayout2.xml"/><Relationship Id="rId1" Type="http://schemas.openxmlformats.org/officeDocument/2006/relationships/audio" Target="file:///G:\fibonachi\01-morandi_-_into_the_blue.mp3" TargetMode="External"/><Relationship Id="rId6" Type="http://schemas.openxmlformats.org/officeDocument/2006/relationships/image" Target="../media/image29.jpeg"/><Relationship Id="rId5" Type="http://schemas.openxmlformats.org/officeDocument/2006/relationships/image" Target="http://elrid.cult.bg/f/images/F/aloe.jpg" TargetMode="Externa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http://audio-spirit.com/~wania/Fractals/images/F/Animals/Octopus-in-aquarium.jpg" TargetMode="External"/><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http://audio-spirit.com/~wania/Fractals/images/F/Animals/starfish.jpg" TargetMode="External"/><Relationship Id="rId5" Type="http://schemas.openxmlformats.org/officeDocument/2006/relationships/image" Target="../media/image32.jpeg"/><Relationship Id="rId4" Type="http://schemas.openxmlformats.org/officeDocument/2006/relationships/image" Target="http://audio-spirit.com/~wania/Fractals/images/F/Animals/hydra.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http://audio-spirit.com/~wania/Fractals/images/F/Animals/langusta-korsika.jpg" TargetMode="External"/><Relationship Id="rId5" Type="http://schemas.openxmlformats.org/officeDocument/2006/relationships/image" Target="../media/image35.jpeg"/><Relationship Id="rId4" Type="http://schemas.openxmlformats.org/officeDocument/2006/relationships/image" Target="http://audio-spirit.com/~wania/Fractals/images/F/Animals/xiphosura.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http://audio-spirit.com/~wania/Fractals/images/F/Animals/scorpion.jpg" TargetMode="External"/><Relationship Id="rId5" Type="http://schemas.openxmlformats.org/officeDocument/2006/relationships/image" Target="../media/image37.jpeg"/><Relationship Id="rId4" Type="http://schemas.openxmlformats.org/officeDocument/2006/relationships/image" Target="http://audio-spirit.com/~wania/Fractals/images/F/Animals/anax2.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http://audio-spirit.com/~wania/Fractals/images/F/Animals/Centipede.jpg" TargetMode="External"/><Relationship Id="rId5" Type="http://schemas.openxmlformats.org/officeDocument/2006/relationships/image" Target="../media/image39.jpeg"/><Relationship Id="rId4" Type="http://schemas.openxmlformats.org/officeDocument/2006/relationships/image" Target="http://audio-spirit.com/~wania/Fractals/images/F/Animals/tortoise-chaco.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http://audio-spirit.com/~wania/Fractals/images/fm/9.gif" TargetMode="Externa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http://paper.standartnews.com/images/articles/orig_155529_bg.jpg" TargetMode="Externa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http://audio-spirit.com/~wania/Fractals/images/F/chameleon.gif" TargetMode="External"/><Relationship Id="rId3" Type="http://schemas.openxmlformats.org/officeDocument/2006/relationships/image" Target="../media/image50.jpeg"/><Relationship Id="rId7"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http://audio-spirit.com/~wania/Fractals/images/F/bronton.jpg" TargetMode="External"/><Relationship Id="rId5" Type="http://schemas.openxmlformats.org/officeDocument/2006/relationships/image" Target="../media/image51.jpeg"/><Relationship Id="rId4" Type="http://schemas.openxmlformats.org/officeDocument/2006/relationships/image" Target="http://audio-spirit.com/~wania/Fractals/images/F/spirul.jp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http://audio-spirit.com/~wania/Fractals/images/F/galaxy.jpg" TargetMode="External"/><Relationship Id="rId5" Type="http://schemas.openxmlformats.org/officeDocument/2006/relationships/image" Target="../media/image54.jpeg"/><Relationship Id="rId4" Type="http://schemas.openxmlformats.org/officeDocument/2006/relationships/image" Target="http://audio-spirit.com/~wania/Fractals/images/F/cyclon.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4.jpeg"/><Relationship Id="rId7"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video" Target="file:///I:\fibonachi\f8315031.avi" TargetMode="Externa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http://www.adentalcenter.eu/img/faceside.gif" TargetMode="External"/><Relationship Id="rId3" Type="http://schemas.openxmlformats.org/officeDocument/2006/relationships/image" Target="../media/image64.jpeg"/><Relationship Id="rId7" Type="http://schemas.openxmlformats.org/officeDocument/2006/relationships/image" Target="../media/image66.png"/><Relationship Id="rId12" Type="http://schemas.openxmlformats.org/officeDocument/2006/relationships/image" Target="http://www.adentalcenter.eu/img/image08.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http://www.adentalcenter.eu/img/face.jpg" TargetMode="External"/><Relationship Id="rId11" Type="http://schemas.openxmlformats.org/officeDocument/2006/relationships/image" Target="../media/image68.jpeg"/><Relationship Id="rId5" Type="http://schemas.openxmlformats.org/officeDocument/2006/relationships/image" Target="../media/image65.jpeg"/><Relationship Id="rId10" Type="http://schemas.openxmlformats.org/officeDocument/2006/relationships/image" Target="http://www.adentalcenter.eu/img/PhiTeeth.jpg" TargetMode="External"/><Relationship Id="rId4" Type="http://schemas.openxmlformats.org/officeDocument/2006/relationships/image" Target="http://www.adentalcenter.eu/img/ear-spiral.jpg" TargetMode="External"/><Relationship Id="rId9"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hyperlink" Target="http://kikowsky.blog.bg/photos/97628/original/%D1%84%D0%B8%D0%B1%D0%BE%D0%BD%D0%B0%D1%87%D0%B8/magura%20060.jpg" TargetMode="External"/><Relationship Id="rId7" Type="http://schemas.openxmlformats.org/officeDocument/2006/relationships/image" Target="http://kikowsky.blog.bg/photos/97628/%D1%84%D0%B8%D0%B1%D0%BE%D0%BD%D0%B0%D1%87%D0%B8/fibonachi%201(1).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hyperlink" Target="http://kikowsky.blog.bg/photos/97628/original/%D1%84%D0%B8%D0%B1%D0%BE%D0%BD%D0%B0%D1%87%D0%B8/fibonachi%201(1).jpg" TargetMode="External"/><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http://kikowsky.blog.bg/photos/97628/%D1%84%D0%B8%D0%B1%D0%BE%D0%BD%D0%B0%D1%87%D0%B8/fibonachi%202.jpg" TargetMode="External"/><Relationship Id="rId3" Type="http://schemas.openxmlformats.org/officeDocument/2006/relationships/hyperlink" Target="http://kikowsky.blog.bg/photos/97628/original/%D1%84%D0%B8%D0%B1%D0%BE%D0%BD%D0%B0%D1%87%D0%B8/magura%20041.jpg" TargetMode="External"/><Relationship Id="rId7" Type="http://schemas.openxmlformats.org/officeDocument/2006/relationships/image" Target="../media/image7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kikowsky.blog.bg/photos/97628/original/%D1%84%D0%B8%D0%B1%D0%BE%D0%BD%D0%B0%D1%87%D0%B8/fibonachi%202.jpg" TargetMode="External"/><Relationship Id="rId5" Type="http://schemas.openxmlformats.org/officeDocument/2006/relationships/image" Target="http://kikowsky.blog.bg/photos/97628/%D1%84%D0%B8%D0%B1%D0%BE%D0%BD%D0%B0%D1%87%D0%B8/magura%20041.jpg" TargetMode="External"/><Relationship Id="rId4" Type="http://schemas.openxmlformats.org/officeDocument/2006/relationships/image" Target="../media/image76.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http://paper.standartnews.com/images/articles/orig_155529_bg.jp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elrid.cult.bg/f/Pages/Fibonacci.php" TargetMode="Externa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http://elrid.cult.bg/f/images/F/Rabb/3.gif" TargetMode="External"/><Relationship Id="rId11" Type="http://schemas.openxmlformats.org/officeDocument/2006/relationships/image" Target="http://elrid.cult.bg/f/images/F/Rabb/5.gif" TargetMode="External"/><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http://elrid.cult.bg/f/images/F/Rabb/1.gif" TargetMode="External"/><Relationship Id="rId9" Type="http://schemas.openxmlformats.org/officeDocument/2006/relationships/image" Target="http://elrid.cult.bg/f/images/F/Rabb/4.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http://audio-spirit.com/~wania/Fractals/images/F/sapin.jpg" TargetMode="External"/><Relationship Id="rId5" Type="http://schemas.openxmlformats.org/officeDocument/2006/relationships/image" Target="../media/image14.jpeg"/><Relationship Id="rId4" Type="http://schemas.openxmlformats.org/officeDocument/2006/relationships/image" Target="http://audio-spirit.com/~wania/Fractals/images/F/grass.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684213" y="2565400"/>
            <a:ext cx="8208962" cy="1296988"/>
          </a:xfrm>
          <a:prstGeom prst="rect">
            <a:avLst/>
          </a:prstGeom>
        </p:spPr>
        <p:txBody>
          <a:bodyPr wrap="none" fromWordArt="1">
            <a:prstTxWarp prst="textPlain">
              <a:avLst>
                <a:gd name="adj" fmla="val 50000"/>
              </a:avLst>
            </a:prstTxWarp>
          </a:bodyPr>
          <a:lstStyle/>
          <a:p>
            <a:pPr algn="ctr"/>
            <a:r>
              <a:rPr lang="bg-BG" sz="3600" b="1" i="1" kern="10">
                <a:ln w="9525">
                  <a:solidFill>
                    <a:srgbClr val="FF9900"/>
                  </a:solidFill>
                  <a:round/>
                  <a:headEnd/>
                  <a:tailEnd/>
                </a:ln>
                <a:solidFill>
                  <a:srgbClr val="990000"/>
                </a:solidFill>
                <a:effectLst>
                  <a:outerShdw dist="35921" dir="2700000" algn="ctr" rotWithShape="0">
                    <a:srgbClr val="808080">
                      <a:alpha val="79999"/>
                    </a:srgbClr>
                  </a:outerShdw>
                </a:effectLst>
                <a:latin typeface="Monotype Corsiva"/>
              </a:rPr>
              <a:t>Редица на Фибоначи</a:t>
            </a:r>
          </a:p>
        </p:txBody>
      </p:sp>
      <p:pic>
        <p:nvPicPr>
          <p:cNvPr id="2055" name="12 - Hymn.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 presetClass="mediacall" presetSubtype="0" fill="hold" nodeType="withEffect">
                                  <p:stCondLst>
                                    <p:cond delay="0"/>
                                  </p:stCondLst>
                                  <p:childTnLst>
                                    <p:cmd type="call" cmd="playFrom(0.0)">
                                      <p:cBhvr>
                                        <p:cTn id="9" dur="1" fill="hold"/>
                                        <p:tgtEl>
                                          <p:spTgt spid="20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10" fill="hold" display="0">
                  <p:stCondLst>
                    <p:cond delay="indefinite"/>
                  </p:stCondLst>
                  <p:endCondLst>
                    <p:cond evt="onPrev" delay="0">
                      <p:tgtEl>
                        <p:sldTgt/>
                      </p:tgtEl>
                    </p:cond>
                    <p:cond evt="onStopAudio" delay="0">
                      <p:tgtEl>
                        <p:sldTgt/>
                      </p:tgtEl>
                    </p:cond>
                  </p:endCondLst>
                </p:cTn>
                <p:tgtEl>
                  <p:spTgt spid="2055"/>
                </p:tgtEl>
              </p:cMediaNode>
            </p:audio>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27"/>
          <p:cNvGrpSpPr>
            <a:grpSpLocks/>
          </p:cNvGrpSpPr>
          <p:nvPr/>
        </p:nvGrpSpPr>
        <p:grpSpPr bwMode="auto">
          <a:xfrm>
            <a:off x="0" y="0"/>
            <a:ext cx="9144000" cy="1428750"/>
            <a:chOff x="0" y="0"/>
            <a:chExt cx="5760" cy="900"/>
          </a:xfrm>
        </p:grpSpPr>
        <p:pic>
          <p:nvPicPr>
            <p:cNvPr id="24587" name="Picture 28"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24588" name="Picture 29"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24589" name="Picture 30"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24590" name="Picture 31"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24591" name="Picture 32"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24592" name="Picture 33"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24593" name="Picture 34"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7170" name="Rectangle 2"/>
          <p:cNvSpPr>
            <a:spLocks noGrp="1" noChangeArrowheads="1"/>
          </p:cNvSpPr>
          <p:nvPr>
            <p:ph type="title"/>
          </p:nvPr>
        </p:nvSpPr>
        <p:spPr>
          <a:xfrm>
            <a:off x="468313" y="0"/>
            <a:ext cx="8229600" cy="850900"/>
          </a:xfrm>
        </p:spPr>
        <p:txBody>
          <a:bodyPr/>
          <a:lstStyle/>
          <a:p>
            <a:pPr eaLnBrk="1" hangingPunct="1"/>
            <a:r>
              <a:rPr lang="en-US" sz="4800" smtClean="0">
                <a:solidFill>
                  <a:srgbClr val="800000"/>
                </a:solidFill>
                <a:latin typeface="Monotype Corsiva" pitchFamily="66" charset="0"/>
              </a:rPr>
              <a:t>Плодове по Фибоначи</a:t>
            </a:r>
            <a:r>
              <a:rPr lang="bg-BG" smtClean="0">
                <a:latin typeface="Monotype Corsiva" pitchFamily="66" charset="0"/>
              </a:rPr>
              <a:t> </a:t>
            </a:r>
          </a:p>
        </p:txBody>
      </p:sp>
      <p:sp>
        <p:nvSpPr>
          <p:cNvPr id="7171" name="Rectangle 3"/>
          <p:cNvSpPr>
            <a:spLocks noGrp="1" noChangeArrowheads="1"/>
          </p:cNvSpPr>
          <p:nvPr>
            <p:ph type="body" idx="1"/>
          </p:nvPr>
        </p:nvSpPr>
        <p:spPr>
          <a:xfrm>
            <a:off x="684213" y="2897188"/>
            <a:ext cx="4032250" cy="892175"/>
          </a:xfrm>
        </p:spPr>
        <p:txBody>
          <a:bodyPr/>
          <a:lstStyle/>
          <a:p>
            <a:pPr eaLnBrk="1" hangingPunct="1">
              <a:lnSpc>
                <a:spcPct val="90000"/>
              </a:lnSpc>
            </a:pPr>
            <a:r>
              <a:rPr lang="en-US" sz="1800" b="1" smtClean="0">
                <a:solidFill>
                  <a:srgbClr val="006600"/>
                </a:solidFill>
                <a:latin typeface="Palatino Linotype" pitchFamily="18" charset="0"/>
              </a:rPr>
              <a:t>2, 3, 5 - домат</a:t>
            </a:r>
          </a:p>
          <a:p>
            <a:pPr eaLnBrk="1" hangingPunct="1">
              <a:lnSpc>
                <a:spcPct val="90000"/>
              </a:lnSpc>
            </a:pPr>
            <a:r>
              <a:rPr lang="en-US" sz="1800" b="1" smtClean="0">
                <a:solidFill>
                  <a:srgbClr val="006600"/>
                </a:solidFill>
                <a:latin typeface="Palatino Linotype" pitchFamily="18" charset="0"/>
              </a:rPr>
              <a:t>3 - краставица, чушка, банан</a:t>
            </a:r>
            <a:endParaRPr lang="bg-BG" sz="1800" b="1" smtClean="0">
              <a:solidFill>
                <a:srgbClr val="006600"/>
              </a:solidFill>
              <a:latin typeface="Palatino Linotype" pitchFamily="18" charset="0"/>
            </a:endParaRPr>
          </a:p>
          <a:p>
            <a:pPr eaLnBrk="1" hangingPunct="1">
              <a:lnSpc>
                <a:spcPct val="90000"/>
              </a:lnSpc>
            </a:pPr>
            <a:r>
              <a:rPr lang="en-US" sz="1800" b="1" smtClean="0">
                <a:solidFill>
                  <a:srgbClr val="006600"/>
                </a:solidFill>
                <a:latin typeface="Palatino Linotype" pitchFamily="18" charset="0"/>
              </a:rPr>
              <a:t>5 - ябълка,</a:t>
            </a:r>
            <a:r>
              <a:rPr lang="bg-BG" sz="1800" b="1" smtClean="0">
                <a:solidFill>
                  <a:srgbClr val="006600"/>
                </a:solidFill>
                <a:latin typeface="Palatino Linotype" pitchFamily="18" charset="0"/>
              </a:rPr>
              <a:t> киви</a:t>
            </a:r>
            <a:r>
              <a:rPr lang="en-US" sz="1800" b="1" smtClean="0">
                <a:solidFill>
                  <a:srgbClr val="006600"/>
                </a:solidFill>
                <a:latin typeface="Palatino Linotype" pitchFamily="18" charset="0"/>
                <a:hlinkClick r:id="rId3"/>
              </a:rPr>
              <a:t> </a:t>
            </a:r>
            <a:endParaRPr lang="bg-BG" sz="1800" b="1" smtClean="0">
              <a:solidFill>
                <a:srgbClr val="006600"/>
              </a:solidFill>
              <a:latin typeface="Palatino Linotype" pitchFamily="18" charset="0"/>
            </a:endParaRPr>
          </a:p>
        </p:txBody>
      </p:sp>
      <p:sp>
        <p:nvSpPr>
          <p:cNvPr id="24580" name="Rectangle 5"/>
          <p:cNvSpPr>
            <a:spLocks noChangeArrowheads="1"/>
          </p:cNvSpPr>
          <p:nvPr/>
        </p:nvSpPr>
        <p:spPr bwMode="auto">
          <a:xfrm>
            <a:off x="6764338" y="2379663"/>
            <a:ext cx="9144000" cy="0"/>
          </a:xfrm>
          <a:prstGeom prst="rect">
            <a:avLst/>
          </a:prstGeom>
          <a:noFill/>
          <a:ln w="9525">
            <a:noFill/>
            <a:miter lim="800000"/>
            <a:headEnd/>
            <a:tailEnd/>
          </a:ln>
        </p:spPr>
        <p:txBody>
          <a:bodyPr wrap="none" anchor="ctr">
            <a:spAutoFit/>
          </a:bodyPr>
          <a:lstStyle/>
          <a:p>
            <a:endParaRPr lang="en-US"/>
          </a:p>
        </p:txBody>
      </p:sp>
      <p:pic>
        <p:nvPicPr>
          <p:cNvPr id="7175" name="Picture 7" descr="http://audio-spirit.com/%7Ewania/Fractals/images/F/fr/vioseed.jpg"/>
          <p:cNvPicPr>
            <a:picLocks noChangeAspect="1" noChangeArrowheads="1"/>
          </p:cNvPicPr>
          <p:nvPr/>
        </p:nvPicPr>
        <p:blipFill>
          <a:blip r:embed="rId4" r:link="rId5"/>
          <a:srcRect/>
          <a:stretch>
            <a:fillRect/>
          </a:stretch>
        </p:blipFill>
        <p:spPr bwMode="auto">
          <a:xfrm>
            <a:off x="322263" y="4005263"/>
            <a:ext cx="2017712" cy="2017712"/>
          </a:xfrm>
          <a:prstGeom prst="rect">
            <a:avLst/>
          </a:prstGeom>
          <a:noFill/>
          <a:ln w="9525">
            <a:noFill/>
            <a:miter lim="800000"/>
            <a:headEnd/>
            <a:tailEnd/>
          </a:ln>
        </p:spPr>
      </p:pic>
      <p:pic>
        <p:nvPicPr>
          <p:cNvPr id="7174" name="Picture 6" descr="http://audio-spirit.com/%7Ewania/Fractals/images/F/fr/poppy.jpg"/>
          <p:cNvPicPr>
            <a:picLocks noChangeAspect="1" noChangeArrowheads="1"/>
          </p:cNvPicPr>
          <p:nvPr/>
        </p:nvPicPr>
        <p:blipFill>
          <a:blip r:embed="rId6" r:link="rId7"/>
          <a:srcRect/>
          <a:stretch>
            <a:fillRect/>
          </a:stretch>
        </p:blipFill>
        <p:spPr bwMode="auto">
          <a:xfrm>
            <a:off x="2484438" y="4005263"/>
            <a:ext cx="2014537" cy="2016125"/>
          </a:xfrm>
          <a:prstGeom prst="rect">
            <a:avLst/>
          </a:prstGeom>
          <a:noFill/>
          <a:ln w="9525">
            <a:noFill/>
            <a:miter lim="800000"/>
            <a:headEnd/>
            <a:tailEnd/>
          </a:ln>
        </p:spPr>
      </p:pic>
      <p:sp>
        <p:nvSpPr>
          <p:cNvPr id="7191" name="Text Box 23"/>
          <p:cNvSpPr txBox="1">
            <a:spLocks noChangeArrowheads="1"/>
          </p:cNvSpPr>
          <p:nvPr/>
        </p:nvSpPr>
        <p:spPr bwMode="auto">
          <a:xfrm>
            <a:off x="4716463" y="4149725"/>
            <a:ext cx="4427537" cy="2032000"/>
          </a:xfrm>
          <a:prstGeom prst="rect">
            <a:avLst/>
          </a:prstGeom>
          <a:noFill/>
          <a:ln w="9525">
            <a:noFill/>
            <a:miter lim="800000"/>
            <a:headEnd/>
            <a:tailEnd/>
          </a:ln>
        </p:spPr>
        <p:txBody>
          <a:bodyPr>
            <a:spAutoFit/>
          </a:bodyPr>
          <a:lstStyle/>
          <a:p>
            <a:pPr>
              <a:spcBef>
                <a:spcPct val="50000"/>
              </a:spcBef>
              <a:tabLst>
                <a:tab pos="442913" algn="l"/>
              </a:tabLst>
            </a:pPr>
            <a:r>
              <a:rPr lang="bg-BG" sz="1800" b="1">
                <a:solidFill>
                  <a:srgbClr val="006600"/>
                </a:solidFill>
                <a:latin typeface="Palatino Linotype" pitchFamily="18" charset="0"/>
              </a:rPr>
              <a:t>	</a:t>
            </a:r>
            <a:r>
              <a:rPr lang="en-US" sz="1800" b="1">
                <a:solidFill>
                  <a:srgbClr val="006600"/>
                </a:solidFill>
                <a:latin typeface="Palatino Linotype" pitchFamily="18" charset="0"/>
              </a:rPr>
              <a:t>Семена по Фибоначи</a:t>
            </a:r>
            <a:r>
              <a:rPr lang="bg-BG" sz="1800" b="1">
                <a:solidFill>
                  <a:srgbClr val="006600"/>
                </a:solidFill>
                <a:latin typeface="Palatino Linotype" pitchFamily="18" charset="0"/>
              </a:rPr>
              <a:t> </a:t>
            </a:r>
          </a:p>
          <a:p>
            <a:pPr>
              <a:spcBef>
                <a:spcPct val="50000"/>
              </a:spcBef>
              <a:tabLst>
                <a:tab pos="442913" algn="l"/>
              </a:tabLst>
            </a:pPr>
            <a:r>
              <a:rPr lang="bg-BG" sz="1800" b="1">
                <a:solidFill>
                  <a:srgbClr val="006600"/>
                </a:solidFill>
                <a:latin typeface="Palatino Linotype" pitchFamily="18" charset="0"/>
              </a:rPr>
              <a:t>	</a:t>
            </a:r>
            <a:r>
              <a:rPr lang="en-US" sz="1800" b="1">
                <a:solidFill>
                  <a:srgbClr val="006600"/>
                </a:solidFill>
                <a:latin typeface="Palatino Linotype" pitchFamily="18" charset="0"/>
              </a:rPr>
              <a:t>Числата на Фибоначи могат да бъдат видяни и при разполагането на семената на цветовете. </a:t>
            </a:r>
          </a:p>
          <a:p>
            <a:pPr>
              <a:spcBef>
                <a:spcPct val="50000"/>
              </a:spcBef>
              <a:tabLst>
                <a:tab pos="442913" algn="l"/>
              </a:tabLst>
            </a:pPr>
            <a:r>
              <a:rPr lang="en-US" sz="1800" b="1">
                <a:solidFill>
                  <a:srgbClr val="006600"/>
                </a:solidFill>
                <a:latin typeface="Palatino Linotype" pitchFamily="18" charset="0"/>
              </a:rPr>
              <a:t>Вляво - триделно семе на теменуга, вдясно - макова глава с 13 кутийки</a:t>
            </a:r>
            <a:r>
              <a:rPr lang="en-US" sz="1800" b="1">
                <a:latin typeface="Palatino Linotype" pitchFamily="18" charset="0"/>
              </a:rPr>
              <a:t>.</a:t>
            </a:r>
            <a:r>
              <a:rPr lang="bg-BG" sz="1800" b="1">
                <a:latin typeface="Palatino Linotype" pitchFamily="18" charset="0"/>
              </a:rPr>
              <a:t> </a:t>
            </a:r>
          </a:p>
        </p:txBody>
      </p:sp>
      <p:sp>
        <p:nvSpPr>
          <p:cNvPr id="7192" name="Rectangle 24"/>
          <p:cNvSpPr>
            <a:spLocks noChangeArrowheads="1"/>
          </p:cNvSpPr>
          <p:nvPr/>
        </p:nvSpPr>
        <p:spPr bwMode="auto">
          <a:xfrm>
            <a:off x="179388" y="1484313"/>
            <a:ext cx="4608512" cy="1190625"/>
          </a:xfrm>
          <a:prstGeom prst="rect">
            <a:avLst/>
          </a:prstGeom>
          <a:noFill/>
          <a:ln w="9525">
            <a:noFill/>
            <a:miter lim="800000"/>
            <a:headEnd/>
            <a:tailEnd/>
          </a:ln>
        </p:spPr>
        <p:txBody>
          <a:bodyPr>
            <a:spAutoFit/>
          </a:bodyPr>
          <a:lstStyle/>
          <a:p>
            <a:pPr indent="442913">
              <a:lnSpc>
                <a:spcPct val="90000"/>
              </a:lnSpc>
              <a:spcBef>
                <a:spcPct val="20000"/>
              </a:spcBef>
            </a:pPr>
            <a:r>
              <a:rPr lang="bg-BG" b="1">
                <a:solidFill>
                  <a:srgbClr val="006600"/>
                </a:solidFill>
                <a:latin typeface="Palatino Linotype" pitchFamily="18" charset="0"/>
              </a:rPr>
              <a:t>Ако срежете някакъв плод или зеленчук, ще откриете, че броя на дяловете им също е число на Фибоначи:</a:t>
            </a:r>
          </a:p>
        </p:txBody>
      </p:sp>
      <p:pic>
        <p:nvPicPr>
          <p:cNvPr id="7172" name="fr" descr="http://audio-spirit.com/%7Ewania/Fractals/images/F/fr/ap.jpg"/>
          <p:cNvPicPr>
            <a:picLocks noChangeAspect="1" noChangeArrowheads="1"/>
          </p:cNvPicPr>
          <p:nvPr/>
        </p:nvPicPr>
        <p:blipFill>
          <a:blip r:embed="rId8" r:link="rId9"/>
          <a:srcRect/>
          <a:stretch>
            <a:fillRect/>
          </a:stretch>
        </p:blipFill>
        <p:spPr bwMode="auto">
          <a:xfrm>
            <a:off x="6948488" y="1773238"/>
            <a:ext cx="1901825" cy="1901825"/>
          </a:xfrm>
          <a:prstGeom prst="rect">
            <a:avLst/>
          </a:prstGeom>
          <a:noFill/>
          <a:ln w="9525">
            <a:noFill/>
            <a:miter lim="800000"/>
            <a:headEnd/>
            <a:tailEnd/>
          </a:ln>
        </p:spPr>
      </p:pic>
      <p:pic>
        <p:nvPicPr>
          <p:cNvPr id="7193" name="Picture 25" descr="images24"/>
          <p:cNvPicPr>
            <a:picLocks noChangeAspect="1" noChangeArrowheads="1"/>
          </p:cNvPicPr>
          <p:nvPr/>
        </p:nvPicPr>
        <p:blipFill>
          <a:blip r:embed="rId10"/>
          <a:srcRect/>
          <a:stretch>
            <a:fillRect/>
          </a:stretch>
        </p:blipFill>
        <p:spPr bwMode="auto">
          <a:xfrm>
            <a:off x="4943475" y="1773238"/>
            <a:ext cx="1860550"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192"/>
                                        </p:tgtEl>
                                        <p:attrNameLst>
                                          <p:attrName>style.visibility</p:attrName>
                                        </p:attrNameLst>
                                      </p:cBhvr>
                                      <p:to>
                                        <p:strVal val="visible"/>
                                      </p:to>
                                    </p:set>
                                    <p:animEffect transition="in" filter="fade">
                                      <p:cBhvr>
                                        <p:cTn id="12" dur="1000"/>
                                        <p:tgtEl>
                                          <p:spTgt spid="7192"/>
                                        </p:tgtEl>
                                      </p:cBhvr>
                                    </p:animEffect>
                                    <p:anim calcmode="lin" valueType="num">
                                      <p:cBhvr>
                                        <p:cTn id="13" dur="1000" fill="hold"/>
                                        <p:tgtEl>
                                          <p:spTgt spid="7192"/>
                                        </p:tgtEl>
                                        <p:attrNameLst>
                                          <p:attrName>ppt_x</p:attrName>
                                        </p:attrNameLst>
                                      </p:cBhvr>
                                      <p:tavLst>
                                        <p:tav tm="0">
                                          <p:val>
                                            <p:strVal val="#ppt_x"/>
                                          </p:val>
                                        </p:tav>
                                        <p:tav tm="100000">
                                          <p:val>
                                            <p:strVal val="#ppt_x"/>
                                          </p:val>
                                        </p:tav>
                                      </p:tavLst>
                                    </p:anim>
                                    <p:anim calcmode="lin" valueType="num">
                                      <p:cBhvr>
                                        <p:cTn id="14" dur="1000" fill="hold"/>
                                        <p:tgtEl>
                                          <p:spTgt spid="719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Effect transition="in" filter="fade">
                                      <p:cBhvr>
                                        <p:cTn id="19" dur="1000"/>
                                        <p:tgtEl>
                                          <p:spTgt spid="7171">
                                            <p:txEl>
                                              <p:pRg st="0" end="0"/>
                                            </p:txEl>
                                          </p:spTgt>
                                        </p:tgtEl>
                                      </p:cBhvr>
                                    </p:animEffect>
                                    <p:anim calcmode="lin" valueType="num">
                                      <p:cBhvr>
                                        <p:cTn id="20"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171">
                                            <p:txEl>
                                              <p:pRg st="1" end="1"/>
                                            </p:txEl>
                                          </p:spTgt>
                                        </p:tgtEl>
                                        <p:attrNameLst>
                                          <p:attrName>style.visibility</p:attrName>
                                        </p:attrNameLst>
                                      </p:cBhvr>
                                      <p:to>
                                        <p:strVal val="visible"/>
                                      </p:to>
                                    </p:set>
                                    <p:animEffect transition="in" filter="fade">
                                      <p:cBhvr>
                                        <p:cTn id="26" dur="1000"/>
                                        <p:tgtEl>
                                          <p:spTgt spid="7171">
                                            <p:txEl>
                                              <p:pRg st="1" end="1"/>
                                            </p:txEl>
                                          </p:spTgt>
                                        </p:tgtEl>
                                      </p:cBhvr>
                                    </p:animEffect>
                                    <p:anim calcmode="lin" valueType="num">
                                      <p:cBhvr>
                                        <p:cTn id="27"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171">
                                            <p:txEl>
                                              <p:pRg st="2" end="2"/>
                                            </p:txEl>
                                          </p:spTgt>
                                        </p:tgtEl>
                                        <p:attrNameLst>
                                          <p:attrName>style.visibility</p:attrName>
                                        </p:attrNameLst>
                                      </p:cBhvr>
                                      <p:to>
                                        <p:strVal val="visible"/>
                                      </p:to>
                                    </p:set>
                                    <p:animEffect transition="in" filter="fade">
                                      <p:cBhvr>
                                        <p:cTn id="33" dur="1000"/>
                                        <p:tgtEl>
                                          <p:spTgt spid="7171">
                                            <p:txEl>
                                              <p:pRg st="2" end="2"/>
                                            </p:txEl>
                                          </p:spTgt>
                                        </p:tgtEl>
                                      </p:cBhvr>
                                    </p:animEffect>
                                    <p:anim calcmode="lin" valueType="num">
                                      <p:cBhvr>
                                        <p:cTn id="34"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36" presetID="20" presetClass="entr" presetSubtype="0" fill="hold" nodeType="withEffect">
                                  <p:stCondLst>
                                    <p:cond delay="0"/>
                                  </p:stCondLst>
                                  <p:childTnLst>
                                    <p:set>
                                      <p:cBhvr>
                                        <p:cTn id="37" dur="1" fill="hold">
                                          <p:stCondLst>
                                            <p:cond delay="0"/>
                                          </p:stCondLst>
                                        </p:cTn>
                                        <p:tgtEl>
                                          <p:spTgt spid="7172"/>
                                        </p:tgtEl>
                                        <p:attrNameLst>
                                          <p:attrName>style.visibility</p:attrName>
                                        </p:attrNameLst>
                                      </p:cBhvr>
                                      <p:to>
                                        <p:strVal val="visible"/>
                                      </p:to>
                                    </p:set>
                                    <p:animEffect transition="in" filter="wedge">
                                      <p:cBhvr>
                                        <p:cTn id="38" dur="2000"/>
                                        <p:tgtEl>
                                          <p:spTgt spid="7172"/>
                                        </p:tgtEl>
                                      </p:cBhvr>
                                    </p:animEffect>
                                  </p:childTnLst>
                                </p:cTn>
                              </p:par>
                              <p:par>
                                <p:cTn id="39" presetID="20" presetClass="entr" presetSubtype="0" fill="hold" nodeType="withEffect">
                                  <p:stCondLst>
                                    <p:cond delay="0"/>
                                  </p:stCondLst>
                                  <p:childTnLst>
                                    <p:set>
                                      <p:cBhvr>
                                        <p:cTn id="40" dur="1" fill="hold">
                                          <p:stCondLst>
                                            <p:cond delay="0"/>
                                          </p:stCondLst>
                                        </p:cTn>
                                        <p:tgtEl>
                                          <p:spTgt spid="7193"/>
                                        </p:tgtEl>
                                        <p:attrNameLst>
                                          <p:attrName>style.visibility</p:attrName>
                                        </p:attrNameLst>
                                      </p:cBhvr>
                                      <p:to>
                                        <p:strVal val="visible"/>
                                      </p:to>
                                    </p:set>
                                    <p:animEffect transition="in" filter="wedge">
                                      <p:cBhvr>
                                        <p:cTn id="41" dur="2000"/>
                                        <p:tgtEl>
                                          <p:spTgt spid="7193"/>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7191"/>
                                        </p:tgtEl>
                                        <p:attrNameLst>
                                          <p:attrName>style.visibility</p:attrName>
                                        </p:attrNameLst>
                                      </p:cBhvr>
                                      <p:to>
                                        <p:strVal val="visible"/>
                                      </p:to>
                                    </p:set>
                                    <p:animEffect transition="in" filter="fade">
                                      <p:cBhvr>
                                        <p:cTn id="46" dur="1000"/>
                                        <p:tgtEl>
                                          <p:spTgt spid="7191"/>
                                        </p:tgtEl>
                                      </p:cBhvr>
                                    </p:animEffect>
                                    <p:anim calcmode="lin" valueType="num">
                                      <p:cBhvr>
                                        <p:cTn id="47" dur="1000" fill="hold"/>
                                        <p:tgtEl>
                                          <p:spTgt spid="7191"/>
                                        </p:tgtEl>
                                        <p:attrNameLst>
                                          <p:attrName>ppt_x</p:attrName>
                                        </p:attrNameLst>
                                      </p:cBhvr>
                                      <p:tavLst>
                                        <p:tav tm="0">
                                          <p:val>
                                            <p:strVal val="#ppt_x"/>
                                          </p:val>
                                        </p:tav>
                                        <p:tav tm="100000">
                                          <p:val>
                                            <p:strVal val="#ppt_x"/>
                                          </p:val>
                                        </p:tav>
                                      </p:tavLst>
                                    </p:anim>
                                    <p:anim calcmode="lin" valueType="num">
                                      <p:cBhvr>
                                        <p:cTn id="48" dur="1000" fill="hold"/>
                                        <p:tgtEl>
                                          <p:spTgt spid="7191"/>
                                        </p:tgtEl>
                                        <p:attrNameLst>
                                          <p:attrName>ppt_y</p:attrName>
                                        </p:attrNameLst>
                                      </p:cBhvr>
                                      <p:tavLst>
                                        <p:tav tm="0">
                                          <p:val>
                                            <p:strVal val="#ppt_y-.1"/>
                                          </p:val>
                                        </p:tav>
                                        <p:tav tm="100000">
                                          <p:val>
                                            <p:strVal val="#ppt_y"/>
                                          </p:val>
                                        </p:tav>
                                      </p:tavLst>
                                    </p:anim>
                                  </p:childTnLst>
                                </p:cTn>
                              </p:par>
                              <p:par>
                                <p:cTn id="49" presetID="20" presetClass="entr" presetSubtype="0" fill="hold" nodeType="withEffect">
                                  <p:stCondLst>
                                    <p:cond delay="0"/>
                                  </p:stCondLst>
                                  <p:childTnLst>
                                    <p:set>
                                      <p:cBhvr>
                                        <p:cTn id="50" dur="1" fill="hold">
                                          <p:stCondLst>
                                            <p:cond delay="0"/>
                                          </p:stCondLst>
                                        </p:cTn>
                                        <p:tgtEl>
                                          <p:spTgt spid="7175"/>
                                        </p:tgtEl>
                                        <p:attrNameLst>
                                          <p:attrName>style.visibility</p:attrName>
                                        </p:attrNameLst>
                                      </p:cBhvr>
                                      <p:to>
                                        <p:strVal val="visible"/>
                                      </p:to>
                                    </p:set>
                                    <p:animEffect transition="in" filter="wedge">
                                      <p:cBhvr>
                                        <p:cTn id="51" dur="2000"/>
                                        <p:tgtEl>
                                          <p:spTgt spid="7175"/>
                                        </p:tgtEl>
                                      </p:cBhvr>
                                    </p:animEffect>
                                  </p:childTnLst>
                                </p:cTn>
                              </p:par>
                              <p:par>
                                <p:cTn id="52" presetID="20" presetClass="entr" presetSubtype="0" fill="hold" nodeType="withEffect">
                                  <p:stCondLst>
                                    <p:cond delay="0"/>
                                  </p:stCondLst>
                                  <p:childTnLst>
                                    <p:set>
                                      <p:cBhvr>
                                        <p:cTn id="53" dur="1" fill="hold">
                                          <p:stCondLst>
                                            <p:cond delay="0"/>
                                          </p:stCondLst>
                                        </p:cTn>
                                        <p:tgtEl>
                                          <p:spTgt spid="7174"/>
                                        </p:tgtEl>
                                        <p:attrNameLst>
                                          <p:attrName>style.visibility</p:attrName>
                                        </p:attrNameLst>
                                      </p:cBhvr>
                                      <p:to>
                                        <p:strVal val="visible"/>
                                      </p:to>
                                    </p:set>
                                    <p:animEffect transition="in" filter="wedge">
                                      <p:cBhvr>
                                        <p:cTn id="54"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7191" grpId="0"/>
      <p:bldP spid="71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32"/>
          <p:cNvGrpSpPr>
            <a:grpSpLocks/>
          </p:cNvGrpSpPr>
          <p:nvPr/>
        </p:nvGrpSpPr>
        <p:grpSpPr bwMode="auto">
          <a:xfrm>
            <a:off x="0" y="0"/>
            <a:ext cx="9144000" cy="1428750"/>
            <a:chOff x="0" y="0"/>
            <a:chExt cx="5760" cy="900"/>
          </a:xfrm>
        </p:grpSpPr>
        <p:pic>
          <p:nvPicPr>
            <p:cNvPr id="25612" name="Picture 33"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25613" name="Picture 34"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25614" name="Picture 35"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25615" name="Picture 36"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25616" name="Picture 37"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25617" name="Picture 38"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25618" name="Picture 39"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8194" name="Rectangle 2"/>
          <p:cNvSpPr>
            <a:spLocks noGrp="1" noChangeArrowheads="1"/>
          </p:cNvSpPr>
          <p:nvPr>
            <p:ph type="title"/>
          </p:nvPr>
        </p:nvSpPr>
        <p:spPr>
          <a:xfrm>
            <a:off x="395288" y="117475"/>
            <a:ext cx="8229600" cy="719138"/>
          </a:xfrm>
        </p:spPr>
        <p:txBody>
          <a:bodyPr/>
          <a:lstStyle/>
          <a:p>
            <a:pPr eaLnBrk="1" hangingPunct="1"/>
            <a:r>
              <a:rPr lang="en-US" sz="4800" smtClean="0">
                <a:solidFill>
                  <a:srgbClr val="800000"/>
                </a:solidFill>
                <a:latin typeface="Monotype Corsiva" pitchFamily="66" charset="0"/>
              </a:rPr>
              <a:t>Филотахия</a:t>
            </a:r>
            <a:r>
              <a:rPr lang="bg-BG" sz="4800" smtClean="0">
                <a:solidFill>
                  <a:srgbClr val="800000"/>
                </a:solidFill>
                <a:latin typeface="Monotype Corsiva" pitchFamily="66" charset="0"/>
              </a:rPr>
              <a:t> </a:t>
            </a:r>
          </a:p>
        </p:txBody>
      </p:sp>
      <p:sp>
        <p:nvSpPr>
          <p:cNvPr id="8195" name="Rectangle 3"/>
          <p:cNvSpPr>
            <a:spLocks noGrp="1" noChangeArrowheads="1"/>
          </p:cNvSpPr>
          <p:nvPr>
            <p:ph type="body" idx="1"/>
          </p:nvPr>
        </p:nvSpPr>
        <p:spPr>
          <a:xfrm>
            <a:off x="539750" y="1412875"/>
            <a:ext cx="8064500" cy="431800"/>
          </a:xfrm>
        </p:spPr>
        <p:txBody>
          <a:bodyPr/>
          <a:lstStyle/>
          <a:p>
            <a:pPr algn="ctr" eaLnBrk="1" hangingPunct="1">
              <a:buFontTx/>
              <a:buNone/>
            </a:pPr>
            <a:r>
              <a:rPr lang="bg-BG" sz="2400" b="1" u="sng" smtClean="0">
                <a:solidFill>
                  <a:srgbClr val="006600"/>
                </a:solidFill>
                <a:latin typeface="Palatino Linotype" pitchFamily="18" charset="0"/>
              </a:rPr>
              <a:t>Филотахията</a:t>
            </a:r>
            <a:r>
              <a:rPr lang="bg-BG" sz="2400" b="1" smtClean="0">
                <a:solidFill>
                  <a:srgbClr val="006600"/>
                </a:solidFill>
                <a:latin typeface="Palatino Linotype" pitchFamily="18" charset="0"/>
              </a:rPr>
              <a:t> и изучава закономерностите в подреждането на листата</a:t>
            </a:r>
          </a:p>
          <a:p>
            <a:pPr eaLnBrk="1" hangingPunct="1"/>
            <a:endParaRPr lang="bg-BG" sz="2400" b="1" smtClean="0">
              <a:solidFill>
                <a:srgbClr val="006600"/>
              </a:solidFill>
              <a:latin typeface="Palatino Linotype" pitchFamily="18" charset="0"/>
            </a:endParaRPr>
          </a:p>
        </p:txBody>
      </p:sp>
      <p:sp>
        <p:nvSpPr>
          <p:cNvPr id="25604" name="Rectangle 5"/>
          <p:cNvSpPr>
            <a:spLocks noChangeArrowheads="1"/>
          </p:cNvSpPr>
          <p:nvPr/>
        </p:nvSpPr>
        <p:spPr bwMode="auto">
          <a:xfrm>
            <a:off x="2641600" y="2816225"/>
            <a:ext cx="9144000" cy="0"/>
          </a:xfrm>
          <a:prstGeom prst="rect">
            <a:avLst/>
          </a:prstGeom>
          <a:noFill/>
          <a:ln w="9525">
            <a:noFill/>
            <a:miter lim="800000"/>
            <a:headEnd/>
            <a:tailEnd/>
          </a:ln>
        </p:spPr>
        <p:txBody>
          <a:bodyPr wrap="none" anchor="ctr">
            <a:spAutoFit/>
          </a:bodyPr>
          <a:lstStyle/>
          <a:p>
            <a:endParaRPr lang="en-US"/>
          </a:p>
        </p:txBody>
      </p:sp>
      <p:sp>
        <p:nvSpPr>
          <p:cNvPr id="25605" name="Rectangle 7"/>
          <p:cNvSpPr>
            <a:spLocks noChangeArrowheads="1"/>
          </p:cNvSpPr>
          <p:nvPr/>
        </p:nvSpPr>
        <p:spPr bwMode="auto">
          <a:xfrm>
            <a:off x="4803775" y="2989263"/>
            <a:ext cx="9144000" cy="0"/>
          </a:xfrm>
          <a:prstGeom prst="rect">
            <a:avLst/>
          </a:prstGeom>
          <a:noFill/>
          <a:ln w="9525">
            <a:noFill/>
            <a:miter lim="800000"/>
            <a:headEnd/>
            <a:tailEnd/>
          </a:ln>
        </p:spPr>
        <p:txBody>
          <a:bodyPr wrap="none" anchor="ctr">
            <a:spAutoFit/>
          </a:bodyPr>
          <a:lstStyle/>
          <a:p>
            <a:endParaRPr lang="en-US"/>
          </a:p>
        </p:txBody>
      </p:sp>
      <p:sp>
        <p:nvSpPr>
          <p:cNvPr id="25606" name="Rectangle 9"/>
          <p:cNvSpPr>
            <a:spLocks noChangeArrowheads="1"/>
          </p:cNvSpPr>
          <p:nvPr/>
        </p:nvSpPr>
        <p:spPr bwMode="auto">
          <a:xfrm>
            <a:off x="1552575" y="2887663"/>
            <a:ext cx="9144000" cy="0"/>
          </a:xfrm>
          <a:prstGeom prst="rect">
            <a:avLst/>
          </a:prstGeom>
          <a:noFill/>
          <a:ln w="9525">
            <a:noFill/>
            <a:miter lim="800000"/>
            <a:headEnd/>
            <a:tailEnd/>
          </a:ln>
        </p:spPr>
        <p:txBody>
          <a:bodyPr wrap="none" anchor="ctr">
            <a:spAutoFit/>
          </a:bodyPr>
          <a:lstStyle/>
          <a:p>
            <a:endParaRPr lang="en-US"/>
          </a:p>
        </p:txBody>
      </p:sp>
      <p:sp>
        <p:nvSpPr>
          <p:cNvPr id="25607" name="Rectangle 11"/>
          <p:cNvSpPr>
            <a:spLocks noChangeArrowheads="1"/>
          </p:cNvSpPr>
          <p:nvPr/>
        </p:nvSpPr>
        <p:spPr bwMode="auto">
          <a:xfrm>
            <a:off x="4106863" y="2641600"/>
            <a:ext cx="9144000" cy="0"/>
          </a:xfrm>
          <a:prstGeom prst="rect">
            <a:avLst/>
          </a:prstGeom>
          <a:noFill/>
          <a:ln w="9525">
            <a:noFill/>
            <a:miter lim="800000"/>
            <a:headEnd/>
            <a:tailEnd/>
          </a:ln>
        </p:spPr>
        <p:txBody>
          <a:bodyPr wrap="none" anchor="ctr">
            <a:spAutoFit/>
          </a:bodyPr>
          <a:lstStyle/>
          <a:p>
            <a:endParaRPr lang="en-US"/>
          </a:p>
        </p:txBody>
      </p:sp>
      <p:sp>
        <p:nvSpPr>
          <p:cNvPr id="25608" name="Rectangle 13"/>
          <p:cNvSpPr>
            <a:spLocks noChangeArrowheads="1"/>
          </p:cNvSpPr>
          <p:nvPr/>
        </p:nvSpPr>
        <p:spPr bwMode="auto">
          <a:xfrm>
            <a:off x="7097713" y="2481263"/>
            <a:ext cx="9144000" cy="0"/>
          </a:xfrm>
          <a:prstGeom prst="rect">
            <a:avLst/>
          </a:prstGeom>
          <a:noFill/>
          <a:ln w="9525">
            <a:noFill/>
            <a:miter lim="800000"/>
            <a:headEnd/>
            <a:tailEnd/>
          </a:ln>
        </p:spPr>
        <p:txBody>
          <a:bodyPr wrap="none" anchor="ctr">
            <a:spAutoFit/>
          </a:bodyPr>
          <a:lstStyle/>
          <a:p>
            <a:endParaRPr lang="en-US"/>
          </a:p>
        </p:txBody>
      </p:sp>
      <p:sp>
        <p:nvSpPr>
          <p:cNvPr id="25609" name="Rectangle 17"/>
          <p:cNvSpPr>
            <a:spLocks noChangeArrowheads="1"/>
          </p:cNvSpPr>
          <p:nvPr/>
        </p:nvSpPr>
        <p:spPr bwMode="auto">
          <a:xfrm>
            <a:off x="1446213" y="1558925"/>
            <a:ext cx="1428750" cy="0"/>
          </a:xfrm>
          <a:prstGeom prst="rect">
            <a:avLst/>
          </a:prstGeom>
          <a:noFill/>
          <a:ln w="9525">
            <a:noFill/>
            <a:miter lim="800000"/>
            <a:headEnd/>
            <a:tailEnd/>
          </a:ln>
        </p:spPr>
        <p:txBody>
          <a:bodyPr wrap="none" anchor="ctr">
            <a:spAutoFit/>
          </a:bodyPr>
          <a:lstStyle/>
          <a:p>
            <a:endParaRPr lang="en-US"/>
          </a:p>
        </p:txBody>
      </p:sp>
      <p:pic>
        <p:nvPicPr>
          <p:cNvPr id="8207" name="Picture 15" descr="http://elrid.cult.bg/f/images/F/sun/leaves.gif"/>
          <p:cNvPicPr>
            <a:picLocks noChangeAspect="1" noChangeArrowheads="1"/>
          </p:cNvPicPr>
          <p:nvPr/>
        </p:nvPicPr>
        <p:blipFill>
          <a:blip r:embed="rId3" r:link="rId4"/>
          <a:srcRect/>
          <a:stretch>
            <a:fillRect/>
          </a:stretch>
        </p:blipFill>
        <p:spPr bwMode="auto">
          <a:xfrm>
            <a:off x="6886575" y="1844675"/>
            <a:ext cx="2149475" cy="4508500"/>
          </a:xfrm>
          <a:prstGeom prst="rect">
            <a:avLst/>
          </a:prstGeom>
          <a:noFill/>
          <a:ln w="9525">
            <a:noFill/>
            <a:miter lim="800000"/>
            <a:headEnd/>
            <a:tailEnd/>
          </a:ln>
        </p:spPr>
      </p:pic>
      <p:sp>
        <p:nvSpPr>
          <p:cNvPr id="8223" name="Text Box 31"/>
          <p:cNvSpPr txBox="1">
            <a:spLocks noChangeArrowheads="1"/>
          </p:cNvSpPr>
          <p:nvPr/>
        </p:nvSpPr>
        <p:spPr bwMode="auto">
          <a:xfrm>
            <a:off x="179388" y="2205038"/>
            <a:ext cx="6624637" cy="4481512"/>
          </a:xfrm>
          <a:prstGeom prst="rect">
            <a:avLst/>
          </a:prstGeom>
          <a:noFill/>
          <a:ln w="9525">
            <a:noFill/>
            <a:miter lim="800000"/>
            <a:headEnd/>
            <a:tailEnd/>
          </a:ln>
        </p:spPr>
        <p:txBody>
          <a:bodyPr>
            <a:spAutoFit/>
          </a:bodyPr>
          <a:lstStyle/>
          <a:p>
            <a:pPr>
              <a:tabLst>
                <a:tab pos="442913" algn="l"/>
              </a:tabLst>
            </a:pPr>
            <a:r>
              <a:rPr lang="ru-RU" sz="1800">
                <a:latin typeface="Palatino Linotype" pitchFamily="18" charset="0"/>
              </a:rPr>
              <a:t>	</a:t>
            </a:r>
            <a:r>
              <a:rPr lang="ru-RU" sz="1500">
                <a:solidFill>
                  <a:srgbClr val="006600"/>
                </a:solidFill>
                <a:latin typeface="Palatino Linotype" pitchFamily="18" charset="0"/>
              </a:rPr>
              <a:t>На схемата вдясно е изобразено растението </a:t>
            </a:r>
            <a:r>
              <a:rPr lang="en-US" sz="1500">
                <a:solidFill>
                  <a:srgbClr val="006600"/>
                </a:solidFill>
                <a:latin typeface="Palatino Linotype" pitchFamily="18" charset="0"/>
              </a:rPr>
              <a:t>Protea cynaroides</a:t>
            </a:r>
            <a:r>
              <a:rPr lang="ru-RU" sz="1500">
                <a:solidFill>
                  <a:srgbClr val="006600"/>
                </a:solidFill>
                <a:latin typeface="Palatino Linotype" pitchFamily="18" charset="0"/>
              </a:rPr>
              <a:t> и може да се забележи, че всеки осми лист заема същата вертикална позиция като първия лист на стъблото(0).</a:t>
            </a:r>
            <a:endParaRPr lang="bg-BG" sz="1500">
              <a:solidFill>
                <a:srgbClr val="006600"/>
              </a:solidFill>
              <a:latin typeface="Palatino Linotype" pitchFamily="18" charset="0"/>
            </a:endParaRPr>
          </a:p>
          <a:p>
            <a:pPr>
              <a:tabLst>
                <a:tab pos="442913" algn="l"/>
              </a:tabLst>
            </a:pPr>
            <a:r>
              <a:rPr lang="ru-RU" sz="1500">
                <a:solidFill>
                  <a:srgbClr val="006600"/>
                </a:solidFill>
                <a:latin typeface="Palatino Linotype" pitchFamily="18" charset="0"/>
              </a:rPr>
              <a:t> Освен това, всеки осми лист идва точно след три оборота или 3 цикъла (обороти) за период. </a:t>
            </a:r>
            <a:endParaRPr lang="bg-BG" sz="1500">
              <a:solidFill>
                <a:srgbClr val="006600"/>
              </a:solidFill>
              <a:latin typeface="Palatino Linotype" pitchFamily="18" charset="0"/>
            </a:endParaRPr>
          </a:p>
          <a:p>
            <a:pPr>
              <a:tabLst>
                <a:tab pos="442913" algn="l"/>
              </a:tabLst>
            </a:pPr>
            <a:r>
              <a:rPr lang="ru-RU" sz="1500">
                <a:solidFill>
                  <a:srgbClr val="006600"/>
                </a:solidFill>
                <a:latin typeface="Palatino Linotype" pitchFamily="18" charset="0"/>
              </a:rPr>
              <a:t>Ако броя на листата за период е </a:t>
            </a:r>
            <a:r>
              <a:rPr lang="en-US" sz="1500" b="1">
                <a:solidFill>
                  <a:srgbClr val="006600"/>
                </a:solidFill>
                <a:latin typeface="Palatino Linotype" pitchFamily="18" charset="0"/>
              </a:rPr>
              <a:t>n</a:t>
            </a:r>
            <a:r>
              <a:rPr lang="ru-RU" sz="1500">
                <a:solidFill>
                  <a:srgbClr val="006600"/>
                </a:solidFill>
                <a:latin typeface="Palatino Linotype" pitchFamily="18" charset="0"/>
              </a:rPr>
              <a:t>, а броя на оборотите за период - </a:t>
            </a:r>
            <a:r>
              <a:rPr lang="en-US" sz="1500" b="1">
                <a:solidFill>
                  <a:srgbClr val="006600"/>
                </a:solidFill>
                <a:latin typeface="Palatino Linotype" pitchFamily="18" charset="0"/>
              </a:rPr>
              <a:t>m</a:t>
            </a:r>
            <a:r>
              <a:rPr lang="ru-RU" sz="1500">
                <a:solidFill>
                  <a:srgbClr val="006600"/>
                </a:solidFill>
                <a:latin typeface="Palatino Linotype" pitchFamily="18" charset="0"/>
              </a:rPr>
              <a:t> , то </a:t>
            </a:r>
            <a:r>
              <a:rPr lang="en-US" sz="1500">
                <a:solidFill>
                  <a:srgbClr val="006600"/>
                </a:solidFill>
                <a:latin typeface="Palatino Linotype" pitchFamily="18" charset="0"/>
              </a:rPr>
              <a:t>P</a:t>
            </a:r>
            <a:r>
              <a:rPr lang="ru-RU" sz="1500">
                <a:solidFill>
                  <a:srgbClr val="006600"/>
                </a:solidFill>
                <a:latin typeface="Palatino Linotype" pitchFamily="18" charset="0"/>
              </a:rPr>
              <a:t>. </a:t>
            </a:r>
            <a:r>
              <a:rPr lang="en-US" sz="1500">
                <a:solidFill>
                  <a:srgbClr val="006600"/>
                </a:solidFill>
                <a:latin typeface="Palatino Linotype" pitchFamily="18" charset="0"/>
              </a:rPr>
              <a:t>cynaroides</a:t>
            </a:r>
            <a:r>
              <a:rPr lang="ru-RU" sz="1500">
                <a:solidFill>
                  <a:srgbClr val="006600"/>
                </a:solidFill>
                <a:latin typeface="Palatino Linotype" pitchFamily="18" charset="0"/>
              </a:rPr>
              <a:t> има </a:t>
            </a:r>
            <a:r>
              <a:rPr lang="en-US" sz="1500" b="1">
                <a:solidFill>
                  <a:srgbClr val="006600"/>
                </a:solidFill>
                <a:latin typeface="Palatino Linotype" pitchFamily="18" charset="0"/>
              </a:rPr>
              <a:t>m</a:t>
            </a:r>
            <a:r>
              <a:rPr lang="ru-RU" sz="1500" b="1">
                <a:solidFill>
                  <a:srgbClr val="006600"/>
                </a:solidFill>
                <a:latin typeface="Palatino Linotype" pitchFamily="18" charset="0"/>
              </a:rPr>
              <a:t> = 3</a:t>
            </a:r>
            <a:r>
              <a:rPr lang="ru-RU" sz="1500">
                <a:solidFill>
                  <a:srgbClr val="006600"/>
                </a:solidFill>
                <a:latin typeface="Palatino Linotype" pitchFamily="18" charset="0"/>
              </a:rPr>
              <a:t> и</a:t>
            </a:r>
            <a:r>
              <a:rPr lang="ru-RU" sz="1500" b="1">
                <a:solidFill>
                  <a:srgbClr val="006600"/>
                </a:solidFill>
                <a:latin typeface="Palatino Linotype" pitchFamily="18" charset="0"/>
              </a:rPr>
              <a:t> </a:t>
            </a:r>
            <a:r>
              <a:rPr lang="en-US" sz="1500" b="1">
                <a:solidFill>
                  <a:srgbClr val="006600"/>
                </a:solidFill>
                <a:latin typeface="Palatino Linotype" pitchFamily="18" charset="0"/>
              </a:rPr>
              <a:t>n</a:t>
            </a:r>
            <a:r>
              <a:rPr lang="ru-RU" sz="1500" b="1">
                <a:solidFill>
                  <a:srgbClr val="006600"/>
                </a:solidFill>
                <a:latin typeface="Palatino Linotype" pitchFamily="18" charset="0"/>
              </a:rPr>
              <a:t> = 8</a:t>
            </a:r>
            <a:r>
              <a:rPr lang="ru-RU" sz="1500">
                <a:solidFill>
                  <a:srgbClr val="006600"/>
                </a:solidFill>
                <a:latin typeface="Palatino Linotype" pitchFamily="18" charset="0"/>
              </a:rPr>
              <a:t>: две числа от познатата ни редица! </a:t>
            </a:r>
            <a:endParaRPr lang="bg-BG" sz="1500">
              <a:solidFill>
                <a:srgbClr val="006600"/>
              </a:solidFill>
              <a:latin typeface="Palatino Linotype" pitchFamily="18" charset="0"/>
            </a:endParaRPr>
          </a:p>
          <a:p>
            <a:pPr>
              <a:tabLst>
                <a:tab pos="442913" algn="l"/>
              </a:tabLst>
            </a:pPr>
            <a:r>
              <a:rPr lang="en-US" sz="1500" b="1">
                <a:solidFill>
                  <a:srgbClr val="006600"/>
                </a:solidFill>
                <a:latin typeface="Palatino Linotype" pitchFamily="18" charset="0"/>
              </a:rPr>
              <a:t>m</a:t>
            </a:r>
            <a:r>
              <a:rPr lang="ru-RU" sz="1500" b="1">
                <a:solidFill>
                  <a:srgbClr val="006600"/>
                </a:solidFill>
                <a:latin typeface="Palatino Linotype" pitchFamily="18" charset="0"/>
              </a:rPr>
              <a:t> = 1, </a:t>
            </a:r>
            <a:r>
              <a:rPr lang="en-US" sz="1500" b="1">
                <a:solidFill>
                  <a:srgbClr val="006600"/>
                </a:solidFill>
                <a:latin typeface="Palatino Linotype" pitchFamily="18" charset="0"/>
              </a:rPr>
              <a:t>n</a:t>
            </a:r>
            <a:r>
              <a:rPr lang="ru-RU" sz="1500" b="1">
                <a:solidFill>
                  <a:srgbClr val="006600"/>
                </a:solidFill>
                <a:latin typeface="Palatino Linotype" pitchFamily="18" charset="0"/>
              </a:rPr>
              <a:t> = 2 -</a:t>
            </a:r>
            <a:r>
              <a:rPr lang="ru-RU" sz="1500">
                <a:solidFill>
                  <a:srgbClr val="006600"/>
                </a:solidFill>
                <a:latin typeface="Palatino Linotype" pitchFamily="18" charset="0"/>
              </a:rPr>
              <a:t> липа, житните културии и много от луковичните растения;</a:t>
            </a:r>
            <a:endParaRPr lang="en-US" sz="1500">
              <a:solidFill>
                <a:srgbClr val="006600"/>
              </a:solidFill>
              <a:latin typeface="Palatino Linotype" pitchFamily="18" charset="0"/>
            </a:endParaRPr>
          </a:p>
          <a:p>
            <a:pPr>
              <a:tabLst>
                <a:tab pos="442913" algn="l"/>
              </a:tabLst>
            </a:pPr>
            <a:r>
              <a:rPr lang="en-US" sz="1500" b="1">
                <a:solidFill>
                  <a:srgbClr val="006600"/>
                </a:solidFill>
                <a:latin typeface="Palatino Linotype" pitchFamily="18" charset="0"/>
              </a:rPr>
              <a:t>m</a:t>
            </a:r>
            <a:r>
              <a:rPr lang="ru-RU" sz="1500" b="1">
                <a:solidFill>
                  <a:srgbClr val="006600"/>
                </a:solidFill>
                <a:latin typeface="Palatino Linotype" pitchFamily="18" charset="0"/>
              </a:rPr>
              <a:t> = 1, </a:t>
            </a:r>
            <a:r>
              <a:rPr lang="en-US" sz="1500" b="1">
                <a:solidFill>
                  <a:srgbClr val="006600"/>
                </a:solidFill>
                <a:latin typeface="Palatino Linotype" pitchFamily="18" charset="0"/>
              </a:rPr>
              <a:t>n</a:t>
            </a:r>
            <a:r>
              <a:rPr lang="ru-RU" sz="1500" b="1">
                <a:solidFill>
                  <a:srgbClr val="006600"/>
                </a:solidFill>
                <a:latin typeface="Palatino Linotype" pitchFamily="18" charset="0"/>
              </a:rPr>
              <a:t> = 3</a:t>
            </a:r>
            <a:r>
              <a:rPr lang="ru-RU" sz="1500">
                <a:solidFill>
                  <a:srgbClr val="006600"/>
                </a:solidFill>
                <a:latin typeface="Palatino Linotype" pitchFamily="18" charset="0"/>
              </a:rPr>
              <a:t> - ела, бук, леска и бреза, а също и лозите;</a:t>
            </a:r>
            <a:endParaRPr lang="en-US" sz="1500">
              <a:solidFill>
                <a:srgbClr val="006600"/>
              </a:solidFill>
              <a:latin typeface="Palatino Linotype" pitchFamily="18" charset="0"/>
            </a:endParaRPr>
          </a:p>
          <a:p>
            <a:pPr>
              <a:tabLst>
                <a:tab pos="442913" algn="l"/>
              </a:tabLst>
            </a:pPr>
            <a:r>
              <a:rPr lang="en-US" sz="1500" b="1">
                <a:solidFill>
                  <a:srgbClr val="006600"/>
                </a:solidFill>
                <a:latin typeface="Palatino Linotype" pitchFamily="18" charset="0"/>
              </a:rPr>
              <a:t>m</a:t>
            </a:r>
            <a:r>
              <a:rPr lang="ru-RU" sz="1500" b="1">
                <a:solidFill>
                  <a:srgbClr val="006600"/>
                </a:solidFill>
                <a:latin typeface="Palatino Linotype" pitchFamily="18" charset="0"/>
              </a:rPr>
              <a:t> =2, </a:t>
            </a:r>
            <a:r>
              <a:rPr lang="en-US" sz="1500" b="1">
                <a:solidFill>
                  <a:srgbClr val="006600"/>
                </a:solidFill>
                <a:latin typeface="Palatino Linotype" pitchFamily="18" charset="0"/>
              </a:rPr>
              <a:t>n</a:t>
            </a:r>
            <a:r>
              <a:rPr lang="ru-RU" sz="1500" b="1">
                <a:solidFill>
                  <a:srgbClr val="006600"/>
                </a:solidFill>
                <a:latin typeface="Palatino Linotype" pitchFamily="18" charset="0"/>
              </a:rPr>
              <a:t> = 5 </a:t>
            </a:r>
            <a:r>
              <a:rPr lang="ru-RU" sz="1500">
                <a:solidFill>
                  <a:srgbClr val="006600"/>
                </a:solidFill>
                <a:latin typeface="Palatino Linotype" pitchFamily="18" charset="0"/>
              </a:rPr>
              <a:t>- ива, дъб, розите и някои плодни костилкови дървета като ябълките и вишните например;</a:t>
            </a:r>
            <a:endParaRPr lang="en-US" sz="1500">
              <a:solidFill>
                <a:srgbClr val="006600"/>
              </a:solidFill>
              <a:latin typeface="Palatino Linotype" pitchFamily="18" charset="0"/>
            </a:endParaRPr>
          </a:p>
          <a:p>
            <a:pPr>
              <a:tabLst>
                <a:tab pos="442913" algn="l"/>
              </a:tabLst>
            </a:pPr>
            <a:r>
              <a:rPr lang="en-US" sz="1500" b="1">
                <a:solidFill>
                  <a:srgbClr val="006600"/>
                </a:solidFill>
                <a:latin typeface="Palatino Linotype" pitchFamily="18" charset="0"/>
              </a:rPr>
              <a:t>m</a:t>
            </a:r>
            <a:r>
              <a:rPr lang="ru-RU" sz="1500" b="1">
                <a:solidFill>
                  <a:srgbClr val="006600"/>
                </a:solidFill>
                <a:latin typeface="Palatino Linotype" pitchFamily="18" charset="0"/>
              </a:rPr>
              <a:t> = 3</a:t>
            </a:r>
            <a:r>
              <a:rPr lang="ru-RU" sz="1500">
                <a:solidFill>
                  <a:srgbClr val="006600"/>
                </a:solidFill>
                <a:latin typeface="Palatino Linotype" pitchFamily="18" charset="0"/>
              </a:rPr>
              <a:t> ,</a:t>
            </a:r>
            <a:r>
              <a:rPr lang="ru-RU" sz="1500" b="1">
                <a:solidFill>
                  <a:srgbClr val="006600"/>
                </a:solidFill>
                <a:latin typeface="Palatino Linotype" pitchFamily="18" charset="0"/>
              </a:rPr>
              <a:t> </a:t>
            </a:r>
            <a:r>
              <a:rPr lang="en-US" sz="1500" b="1">
                <a:solidFill>
                  <a:srgbClr val="006600"/>
                </a:solidFill>
                <a:latin typeface="Palatino Linotype" pitchFamily="18" charset="0"/>
              </a:rPr>
              <a:t>n</a:t>
            </a:r>
            <a:r>
              <a:rPr lang="ru-RU" sz="1500" b="1">
                <a:solidFill>
                  <a:srgbClr val="006600"/>
                </a:solidFill>
                <a:latin typeface="Palatino Linotype" pitchFamily="18" charset="0"/>
              </a:rPr>
              <a:t> = 8</a:t>
            </a:r>
            <a:r>
              <a:rPr lang="ru-RU" sz="1500">
                <a:solidFill>
                  <a:srgbClr val="006600"/>
                </a:solidFill>
                <a:latin typeface="Palatino Linotype" pitchFamily="18" charset="0"/>
              </a:rPr>
              <a:t> - зеле, астри, малини, круши и тополи;</a:t>
            </a:r>
            <a:endParaRPr lang="en-US" sz="1500">
              <a:solidFill>
                <a:srgbClr val="006600"/>
              </a:solidFill>
              <a:latin typeface="Palatino Linotype" pitchFamily="18" charset="0"/>
            </a:endParaRPr>
          </a:p>
          <a:p>
            <a:pPr>
              <a:tabLst>
                <a:tab pos="442913" algn="l"/>
              </a:tabLst>
            </a:pPr>
            <a:r>
              <a:rPr lang="en-US" sz="1500" b="1">
                <a:solidFill>
                  <a:srgbClr val="006600"/>
                </a:solidFill>
                <a:latin typeface="Palatino Linotype" pitchFamily="18" charset="0"/>
              </a:rPr>
              <a:t>m = 5</a:t>
            </a:r>
            <a:r>
              <a:rPr lang="en-US" sz="1500">
                <a:solidFill>
                  <a:srgbClr val="006600"/>
                </a:solidFill>
                <a:latin typeface="Palatino Linotype" pitchFamily="18" charset="0"/>
              </a:rPr>
              <a:t> ,</a:t>
            </a:r>
            <a:r>
              <a:rPr lang="en-US" sz="1500" b="1">
                <a:solidFill>
                  <a:srgbClr val="006600"/>
                </a:solidFill>
                <a:latin typeface="Palatino Linotype" pitchFamily="18" charset="0"/>
              </a:rPr>
              <a:t> n = 13</a:t>
            </a:r>
            <a:r>
              <a:rPr lang="en-US" sz="1500">
                <a:solidFill>
                  <a:srgbClr val="006600"/>
                </a:solidFill>
                <a:latin typeface="Palatino Linotype" pitchFamily="18" charset="0"/>
              </a:rPr>
              <a:t> - бадеми;</a:t>
            </a:r>
          </a:p>
          <a:p>
            <a:pPr>
              <a:tabLst>
                <a:tab pos="442913" algn="l"/>
              </a:tabLst>
            </a:pPr>
            <a:r>
              <a:rPr lang="en-US" sz="1500" b="1">
                <a:solidFill>
                  <a:srgbClr val="006600"/>
                </a:solidFill>
                <a:latin typeface="Palatino Linotype" pitchFamily="18" charset="0"/>
              </a:rPr>
              <a:t>m</a:t>
            </a:r>
            <a:r>
              <a:rPr lang="ru-RU" sz="1500" b="1">
                <a:solidFill>
                  <a:srgbClr val="006600"/>
                </a:solidFill>
                <a:latin typeface="Palatino Linotype" pitchFamily="18" charset="0"/>
              </a:rPr>
              <a:t> = 8, </a:t>
            </a:r>
            <a:r>
              <a:rPr lang="en-US" sz="1500" b="1">
                <a:solidFill>
                  <a:srgbClr val="006600"/>
                </a:solidFill>
                <a:latin typeface="Palatino Linotype" pitchFamily="18" charset="0"/>
              </a:rPr>
              <a:t>n</a:t>
            </a:r>
            <a:r>
              <a:rPr lang="ru-RU" sz="1500" b="1">
                <a:solidFill>
                  <a:srgbClr val="006600"/>
                </a:solidFill>
                <a:latin typeface="Palatino Linotype" pitchFamily="18" charset="0"/>
              </a:rPr>
              <a:t> = 21</a:t>
            </a:r>
            <a:r>
              <a:rPr lang="ru-RU" sz="1500">
                <a:solidFill>
                  <a:srgbClr val="006600"/>
                </a:solidFill>
                <a:latin typeface="Palatino Linotype" pitchFamily="18" charset="0"/>
              </a:rPr>
              <a:t> - за хвойновите и еловите шишарки;</a:t>
            </a:r>
            <a:endParaRPr lang="en-US" sz="1500">
              <a:solidFill>
                <a:srgbClr val="006600"/>
              </a:solidFill>
              <a:latin typeface="Palatino Linotype" pitchFamily="18" charset="0"/>
            </a:endParaRPr>
          </a:p>
          <a:p>
            <a:pPr>
              <a:tabLst>
                <a:tab pos="442913" algn="l"/>
              </a:tabLst>
            </a:pPr>
            <a:r>
              <a:rPr lang="en-US" sz="1500" b="1">
                <a:solidFill>
                  <a:srgbClr val="006600"/>
                </a:solidFill>
                <a:latin typeface="Palatino Linotype" pitchFamily="18" charset="0"/>
              </a:rPr>
              <a:t>m = 13, n = 34</a:t>
            </a:r>
            <a:r>
              <a:rPr lang="en-US" sz="1500">
                <a:solidFill>
                  <a:srgbClr val="006600"/>
                </a:solidFill>
                <a:latin typeface="Palatino Linotype" pitchFamily="18" charset="0"/>
              </a:rPr>
              <a:t> - бор. </a:t>
            </a:r>
            <a:endParaRPr lang="bg-BG" sz="1500">
              <a:solidFill>
                <a:srgbClr val="006600"/>
              </a:solidFill>
              <a:latin typeface="Palatino Linotype" pitchFamily="18" charset="0"/>
            </a:endParaRPr>
          </a:p>
          <a:p>
            <a:pPr>
              <a:tabLst>
                <a:tab pos="442913" algn="l"/>
              </a:tabLst>
            </a:pPr>
            <a:r>
              <a:rPr lang="bg-BG" sz="1500">
                <a:solidFill>
                  <a:srgbClr val="006600"/>
                </a:solidFill>
                <a:latin typeface="Palatino Linotype" pitchFamily="18" charset="0"/>
              </a:rPr>
              <a:t>Анализирайки научно-изследователска литература, обхващаща 650 вида и 12500 образци,</a:t>
            </a:r>
            <a:r>
              <a:rPr lang="bg-BG" sz="1500">
                <a:solidFill>
                  <a:srgbClr val="006600"/>
                </a:solidFill>
                <a:latin typeface="Palatino Linotype" pitchFamily="18" charset="0"/>
                <a:hlinkClick r:id="rId5"/>
              </a:rPr>
              <a:t> R. Jean (1994</a:t>
            </a:r>
            <a:r>
              <a:rPr lang="en-US" sz="1500">
                <a:solidFill>
                  <a:srgbClr val="006600"/>
                </a:solidFill>
                <a:latin typeface="Palatino Linotype" pitchFamily="18" charset="0"/>
                <a:hlinkClick r:id="rId5"/>
              </a:rPr>
              <a:t>)</a:t>
            </a:r>
            <a:r>
              <a:rPr lang="bg-BG" sz="1500">
                <a:solidFill>
                  <a:srgbClr val="006600"/>
                </a:solidFill>
                <a:latin typeface="Palatino Linotype" pitchFamily="18" charset="0"/>
                <a:hlinkClick r:id="rId5"/>
              </a:rPr>
              <a:t> </a:t>
            </a:r>
            <a:r>
              <a:rPr lang="bg-BG" sz="1500">
                <a:solidFill>
                  <a:srgbClr val="006600"/>
                </a:solidFill>
                <a:latin typeface="Palatino Linotype" pitchFamily="18" charset="0"/>
              </a:rPr>
              <a:t>определил, че сред растенията със спирално или двойно разположение на листата, около 92% имат </a:t>
            </a:r>
            <a:r>
              <a:rPr lang="bg-BG" sz="1500" b="1">
                <a:solidFill>
                  <a:srgbClr val="006600"/>
                </a:solidFill>
                <a:latin typeface="Palatino Linotype" pitchFamily="18" charset="0"/>
              </a:rPr>
              <a:t>филотахия по Фибоначи</a:t>
            </a:r>
            <a:r>
              <a:rPr lang="bg-BG" sz="1500">
                <a:solidFill>
                  <a:srgbClr val="006600"/>
                </a:solidFill>
                <a:latin typeface="Palatino Linotype"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1000"/>
                                        <p:tgtEl>
                                          <p:spTgt spid="8195">
                                            <p:txEl>
                                              <p:pRg st="0" end="0"/>
                                            </p:txEl>
                                          </p:spTgt>
                                        </p:tgtEl>
                                      </p:cBhvr>
                                    </p:animEffect>
                                    <p:anim calcmode="lin" valueType="num">
                                      <p:cBhvr>
                                        <p:cTn id="13"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223"/>
                                        </p:tgtEl>
                                        <p:attrNameLst>
                                          <p:attrName>style.visibility</p:attrName>
                                        </p:attrNameLst>
                                      </p:cBhvr>
                                      <p:to>
                                        <p:strVal val="visible"/>
                                      </p:to>
                                    </p:set>
                                    <p:animEffect transition="in" filter="fade">
                                      <p:cBhvr>
                                        <p:cTn id="19" dur="1000"/>
                                        <p:tgtEl>
                                          <p:spTgt spid="8223"/>
                                        </p:tgtEl>
                                      </p:cBhvr>
                                    </p:animEffect>
                                    <p:anim calcmode="lin" valueType="num">
                                      <p:cBhvr>
                                        <p:cTn id="20" dur="1000" fill="hold"/>
                                        <p:tgtEl>
                                          <p:spTgt spid="8223"/>
                                        </p:tgtEl>
                                        <p:attrNameLst>
                                          <p:attrName>ppt_x</p:attrName>
                                        </p:attrNameLst>
                                      </p:cBhvr>
                                      <p:tavLst>
                                        <p:tav tm="0">
                                          <p:val>
                                            <p:strVal val="#ppt_x"/>
                                          </p:val>
                                        </p:tav>
                                        <p:tav tm="100000">
                                          <p:val>
                                            <p:strVal val="#ppt_x"/>
                                          </p:val>
                                        </p:tav>
                                      </p:tavLst>
                                    </p:anim>
                                    <p:anim calcmode="lin" valueType="num">
                                      <p:cBhvr>
                                        <p:cTn id="21" dur="1000" fill="hold"/>
                                        <p:tgtEl>
                                          <p:spTgt spid="8223"/>
                                        </p:tgtEl>
                                        <p:attrNameLst>
                                          <p:attrName>ppt_y</p:attrName>
                                        </p:attrNameLst>
                                      </p:cBhvr>
                                      <p:tavLst>
                                        <p:tav tm="0">
                                          <p:val>
                                            <p:strVal val="#ppt_y-.1"/>
                                          </p:val>
                                        </p:tav>
                                        <p:tav tm="100000">
                                          <p:val>
                                            <p:strVal val="#ppt_y"/>
                                          </p:val>
                                        </p:tav>
                                      </p:tavLst>
                                    </p:anim>
                                  </p:childTnLst>
                                </p:cTn>
                              </p:par>
                              <p:par>
                                <p:cTn id="22" presetID="20" presetClass="entr" presetSubtype="0" fill="hold" nodeType="withEffect">
                                  <p:stCondLst>
                                    <p:cond delay="0"/>
                                  </p:stCondLst>
                                  <p:childTnLst>
                                    <p:set>
                                      <p:cBhvr>
                                        <p:cTn id="23" dur="1" fill="hold">
                                          <p:stCondLst>
                                            <p:cond delay="0"/>
                                          </p:stCondLst>
                                        </p:cTn>
                                        <p:tgtEl>
                                          <p:spTgt spid="8207"/>
                                        </p:tgtEl>
                                        <p:attrNameLst>
                                          <p:attrName>style.visibility</p:attrName>
                                        </p:attrNameLst>
                                      </p:cBhvr>
                                      <p:to>
                                        <p:strVal val="visible"/>
                                      </p:to>
                                    </p:set>
                                    <p:animEffect transition="in" filter="wedge">
                                      <p:cBhvr>
                                        <p:cTn id="24" dur="20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2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0"/>
          <p:cNvGrpSpPr>
            <a:grpSpLocks/>
          </p:cNvGrpSpPr>
          <p:nvPr/>
        </p:nvGrpSpPr>
        <p:grpSpPr bwMode="auto">
          <a:xfrm>
            <a:off x="0" y="0"/>
            <a:ext cx="9144000" cy="1428750"/>
            <a:chOff x="0" y="0"/>
            <a:chExt cx="5760" cy="900"/>
          </a:xfrm>
        </p:grpSpPr>
        <p:pic>
          <p:nvPicPr>
            <p:cNvPr id="26634" name="Picture 21" descr="vector-modern-background-3-09-by-dragonart-150x150"/>
            <p:cNvPicPr>
              <a:picLocks noChangeAspect="1" noChangeArrowheads="1"/>
            </p:cNvPicPr>
            <p:nvPr/>
          </p:nvPicPr>
          <p:blipFill>
            <a:blip r:embed="rId3"/>
            <a:srcRect/>
            <a:stretch>
              <a:fillRect/>
            </a:stretch>
          </p:blipFill>
          <p:spPr bwMode="auto">
            <a:xfrm>
              <a:off x="1746" y="0"/>
              <a:ext cx="900" cy="900"/>
            </a:xfrm>
            <a:prstGeom prst="rect">
              <a:avLst/>
            </a:prstGeom>
            <a:noFill/>
            <a:ln w="9525">
              <a:noFill/>
              <a:miter lim="800000"/>
              <a:headEnd/>
              <a:tailEnd/>
            </a:ln>
          </p:spPr>
        </p:pic>
        <p:pic>
          <p:nvPicPr>
            <p:cNvPr id="26635" name="Picture 22" descr="vector-modern-background-3-09-by-dragonart-150x150"/>
            <p:cNvPicPr>
              <a:picLocks noChangeAspect="1" noChangeArrowheads="1"/>
            </p:cNvPicPr>
            <p:nvPr/>
          </p:nvPicPr>
          <p:blipFill>
            <a:blip r:embed="rId3"/>
            <a:srcRect/>
            <a:stretch>
              <a:fillRect/>
            </a:stretch>
          </p:blipFill>
          <p:spPr bwMode="auto">
            <a:xfrm>
              <a:off x="884" y="0"/>
              <a:ext cx="900" cy="900"/>
            </a:xfrm>
            <a:prstGeom prst="rect">
              <a:avLst/>
            </a:prstGeom>
            <a:noFill/>
            <a:ln w="9525">
              <a:noFill/>
              <a:miter lim="800000"/>
              <a:headEnd/>
              <a:tailEnd/>
            </a:ln>
          </p:spPr>
        </p:pic>
        <p:pic>
          <p:nvPicPr>
            <p:cNvPr id="26636" name="Picture 23" descr="vector-modern-background-3-09-by-dragonart-150x150"/>
            <p:cNvPicPr>
              <a:picLocks noChangeAspect="1" noChangeArrowheads="1"/>
            </p:cNvPicPr>
            <p:nvPr/>
          </p:nvPicPr>
          <p:blipFill>
            <a:blip r:embed="rId3"/>
            <a:srcRect/>
            <a:stretch>
              <a:fillRect/>
            </a:stretch>
          </p:blipFill>
          <p:spPr bwMode="auto">
            <a:xfrm>
              <a:off x="4195" y="0"/>
              <a:ext cx="900" cy="900"/>
            </a:xfrm>
            <a:prstGeom prst="rect">
              <a:avLst/>
            </a:prstGeom>
            <a:noFill/>
            <a:ln w="9525">
              <a:noFill/>
              <a:miter lim="800000"/>
              <a:headEnd/>
              <a:tailEnd/>
            </a:ln>
          </p:spPr>
        </p:pic>
        <p:pic>
          <p:nvPicPr>
            <p:cNvPr id="26637" name="Picture 24" descr="vector-modern-background-3-09-by-dragonart-150x150"/>
            <p:cNvPicPr>
              <a:picLocks noChangeAspect="1" noChangeArrowheads="1"/>
            </p:cNvPicPr>
            <p:nvPr/>
          </p:nvPicPr>
          <p:blipFill>
            <a:blip r:embed="rId3"/>
            <a:srcRect/>
            <a:stretch>
              <a:fillRect/>
            </a:stretch>
          </p:blipFill>
          <p:spPr bwMode="auto">
            <a:xfrm>
              <a:off x="0" y="0"/>
              <a:ext cx="900" cy="900"/>
            </a:xfrm>
            <a:prstGeom prst="rect">
              <a:avLst/>
            </a:prstGeom>
            <a:noFill/>
            <a:ln w="9525">
              <a:noFill/>
              <a:miter lim="800000"/>
              <a:headEnd/>
              <a:tailEnd/>
            </a:ln>
          </p:spPr>
        </p:pic>
        <p:pic>
          <p:nvPicPr>
            <p:cNvPr id="26638" name="Picture 25" descr="vector-modern-background-3-09-by-dragonart-150x150"/>
            <p:cNvPicPr>
              <a:picLocks noChangeAspect="1" noChangeArrowheads="1"/>
            </p:cNvPicPr>
            <p:nvPr/>
          </p:nvPicPr>
          <p:blipFill>
            <a:blip r:embed="rId3"/>
            <a:srcRect/>
            <a:stretch>
              <a:fillRect/>
            </a:stretch>
          </p:blipFill>
          <p:spPr bwMode="auto">
            <a:xfrm>
              <a:off x="3334" y="0"/>
              <a:ext cx="900" cy="900"/>
            </a:xfrm>
            <a:prstGeom prst="rect">
              <a:avLst/>
            </a:prstGeom>
            <a:noFill/>
            <a:ln w="9525">
              <a:noFill/>
              <a:miter lim="800000"/>
              <a:headEnd/>
              <a:tailEnd/>
            </a:ln>
          </p:spPr>
        </p:pic>
        <p:pic>
          <p:nvPicPr>
            <p:cNvPr id="26639" name="Picture 26" descr="vector-modern-background-3-09-by-dragonart-150x150"/>
            <p:cNvPicPr>
              <a:picLocks noChangeAspect="1" noChangeArrowheads="1"/>
            </p:cNvPicPr>
            <p:nvPr/>
          </p:nvPicPr>
          <p:blipFill>
            <a:blip r:embed="rId3"/>
            <a:srcRect/>
            <a:stretch>
              <a:fillRect/>
            </a:stretch>
          </p:blipFill>
          <p:spPr bwMode="auto">
            <a:xfrm>
              <a:off x="2608" y="0"/>
              <a:ext cx="900" cy="900"/>
            </a:xfrm>
            <a:prstGeom prst="rect">
              <a:avLst/>
            </a:prstGeom>
            <a:noFill/>
            <a:ln w="9525">
              <a:noFill/>
              <a:miter lim="800000"/>
              <a:headEnd/>
              <a:tailEnd/>
            </a:ln>
          </p:spPr>
        </p:pic>
        <p:pic>
          <p:nvPicPr>
            <p:cNvPr id="26640" name="Picture 27" descr="vector-modern-background-3-09-by-dragonart-150x150"/>
            <p:cNvPicPr>
              <a:picLocks noChangeAspect="1" noChangeArrowheads="1"/>
            </p:cNvPicPr>
            <p:nvPr/>
          </p:nvPicPr>
          <p:blipFill>
            <a:blip r:embed="rId3"/>
            <a:srcRect/>
            <a:stretch>
              <a:fillRect/>
            </a:stretch>
          </p:blipFill>
          <p:spPr bwMode="auto">
            <a:xfrm>
              <a:off x="4860" y="0"/>
              <a:ext cx="900" cy="900"/>
            </a:xfrm>
            <a:prstGeom prst="rect">
              <a:avLst/>
            </a:prstGeom>
            <a:noFill/>
            <a:ln w="9525">
              <a:noFill/>
              <a:miter lim="800000"/>
              <a:headEnd/>
              <a:tailEnd/>
            </a:ln>
          </p:spPr>
        </p:pic>
      </p:grpSp>
      <p:sp>
        <p:nvSpPr>
          <p:cNvPr id="15362" name="Rectangle 2"/>
          <p:cNvSpPr>
            <a:spLocks noGrp="1" noChangeArrowheads="1"/>
          </p:cNvSpPr>
          <p:nvPr>
            <p:ph type="title"/>
          </p:nvPr>
        </p:nvSpPr>
        <p:spPr>
          <a:xfrm>
            <a:off x="457200" y="-100013"/>
            <a:ext cx="8229600" cy="1143001"/>
          </a:xfrm>
        </p:spPr>
        <p:txBody>
          <a:bodyPr/>
          <a:lstStyle/>
          <a:p>
            <a:pPr eaLnBrk="1" hangingPunct="1"/>
            <a:r>
              <a:rPr lang="en-US" sz="4800" smtClean="0">
                <a:solidFill>
                  <a:srgbClr val="800000"/>
                </a:solidFill>
                <a:latin typeface="Monotype Corsiva" pitchFamily="66" charset="0"/>
              </a:rPr>
              <a:t>Още няколко примера</a:t>
            </a:r>
            <a:endParaRPr lang="bg-BG" sz="4800" smtClean="0">
              <a:solidFill>
                <a:srgbClr val="800000"/>
              </a:solidFill>
              <a:latin typeface="Monotype Corsiva" pitchFamily="66" charset="0"/>
            </a:endParaRPr>
          </a:p>
        </p:txBody>
      </p:sp>
      <p:sp>
        <p:nvSpPr>
          <p:cNvPr id="15363" name="Rectangle 3"/>
          <p:cNvSpPr>
            <a:spLocks noGrp="1" noChangeArrowheads="1"/>
          </p:cNvSpPr>
          <p:nvPr>
            <p:ph type="body" idx="1"/>
          </p:nvPr>
        </p:nvSpPr>
        <p:spPr>
          <a:xfrm>
            <a:off x="0" y="1412875"/>
            <a:ext cx="8820150" cy="1757363"/>
          </a:xfrm>
        </p:spPr>
        <p:txBody>
          <a:bodyPr/>
          <a:lstStyle/>
          <a:p>
            <a:pPr algn="ctr" eaLnBrk="1" hangingPunct="1">
              <a:lnSpc>
                <a:spcPct val="80000"/>
              </a:lnSpc>
              <a:buFontTx/>
              <a:buNone/>
            </a:pPr>
            <a:r>
              <a:rPr lang="bg-BG" sz="2800" b="1" smtClean="0">
                <a:latin typeface="Palatino Linotype" pitchFamily="18" charset="0"/>
              </a:rPr>
              <a:t>	</a:t>
            </a:r>
            <a:r>
              <a:rPr lang="bg-BG" sz="2400" b="1" smtClean="0">
                <a:solidFill>
                  <a:srgbClr val="006600"/>
                </a:solidFill>
                <a:latin typeface="Palatino Linotype" pitchFamily="18" charset="0"/>
              </a:rPr>
              <a:t>Трудно е да се пренебрегне цяло семейство красавци - видни фенове на Фибоначи:</a:t>
            </a:r>
          </a:p>
          <a:p>
            <a:pPr algn="ctr" eaLnBrk="1" hangingPunct="1">
              <a:lnSpc>
                <a:spcPct val="80000"/>
              </a:lnSpc>
              <a:buFontTx/>
              <a:buNone/>
            </a:pPr>
            <a:r>
              <a:rPr lang="bg-BG" sz="2400" b="1" smtClean="0">
                <a:solidFill>
                  <a:srgbClr val="006600"/>
                </a:solidFill>
                <a:latin typeface="Palatino Linotype" pitchFamily="18" charset="0"/>
              </a:rPr>
              <a:t>вдясно - Mammillaria sempervivi, </a:t>
            </a:r>
          </a:p>
          <a:p>
            <a:pPr algn="ctr" eaLnBrk="1" hangingPunct="1">
              <a:lnSpc>
                <a:spcPct val="80000"/>
              </a:lnSpc>
              <a:buFontTx/>
              <a:buNone/>
            </a:pPr>
            <a:r>
              <a:rPr lang="bg-BG" sz="2400" b="1" smtClean="0">
                <a:solidFill>
                  <a:srgbClr val="006600"/>
                </a:solidFill>
                <a:latin typeface="Palatino Linotype" pitchFamily="18" charset="0"/>
              </a:rPr>
              <a:t>     	вляво - Aloe polyphylla, което расте във високите планини в Южна Африка</a:t>
            </a:r>
            <a:r>
              <a:rPr lang="bg-BG" sz="2400" b="1" smtClean="0">
                <a:solidFill>
                  <a:srgbClr val="006600"/>
                </a:solidFill>
              </a:rPr>
              <a:t>.</a:t>
            </a:r>
          </a:p>
        </p:txBody>
      </p:sp>
      <p:pic>
        <p:nvPicPr>
          <p:cNvPr id="15365" name="Picture 5" descr="http://elrid.cult.bg/f/images/F/aloe.jpg"/>
          <p:cNvPicPr>
            <a:picLocks noChangeAspect="1" noChangeArrowheads="1"/>
          </p:cNvPicPr>
          <p:nvPr/>
        </p:nvPicPr>
        <p:blipFill>
          <a:blip r:embed="rId4" r:link="rId5"/>
          <a:srcRect/>
          <a:stretch>
            <a:fillRect/>
          </a:stretch>
        </p:blipFill>
        <p:spPr bwMode="auto">
          <a:xfrm>
            <a:off x="107950" y="3213100"/>
            <a:ext cx="3527425" cy="3529013"/>
          </a:xfrm>
          <a:prstGeom prst="rect">
            <a:avLst/>
          </a:prstGeom>
          <a:noFill/>
          <a:ln w="9525">
            <a:noFill/>
            <a:miter lim="800000"/>
            <a:headEnd/>
            <a:tailEnd/>
          </a:ln>
        </p:spPr>
      </p:pic>
      <p:pic>
        <p:nvPicPr>
          <p:cNvPr id="15364" name="Picture 4" descr="http://elrid.cult.bg/f/images/F/mammilaria.jpg"/>
          <p:cNvPicPr>
            <a:picLocks noChangeAspect="1" noChangeArrowheads="1"/>
          </p:cNvPicPr>
          <p:nvPr/>
        </p:nvPicPr>
        <p:blipFill>
          <a:blip r:embed="rId6" r:link="rId7"/>
          <a:srcRect/>
          <a:stretch>
            <a:fillRect/>
          </a:stretch>
        </p:blipFill>
        <p:spPr bwMode="auto">
          <a:xfrm>
            <a:off x="5580063" y="3284538"/>
            <a:ext cx="3529012" cy="3457575"/>
          </a:xfrm>
          <a:prstGeom prst="rect">
            <a:avLst/>
          </a:prstGeom>
          <a:noFill/>
          <a:ln w="9525">
            <a:noFill/>
            <a:miter lim="800000"/>
            <a:headEnd/>
            <a:tailEnd/>
          </a:ln>
        </p:spPr>
      </p:pic>
      <p:sp>
        <p:nvSpPr>
          <p:cNvPr id="26631" name="Rectangle 6"/>
          <p:cNvSpPr>
            <a:spLocks noChangeArrowheads="1"/>
          </p:cNvSpPr>
          <p:nvPr/>
        </p:nvSpPr>
        <p:spPr bwMode="auto">
          <a:xfrm>
            <a:off x="0" y="0"/>
            <a:ext cx="6251575" cy="0"/>
          </a:xfrm>
          <a:prstGeom prst="rect">
            <a:avLst/>
          </a:prstGeom>
          <a:noFill/>
          <a:ln w="9525">
            <a:noFill/>
            <a:miter lim="800000"/>
            <a:headEnd/>
            <a:tailEnd/>
          </a:ln>
        </p:spPr>
        <p:txBody>
          <a:bodyPr wrap="none" anchor="ctr">
            <a:spAutoFit/>
          </a:bodyPr>
          <a:lstStyle/>
          <a:p>
            <a:endParaRPr lang="en-US"/>
          </a:p>
        </p:txBody>
      </p:sp>
      <p:sp>
        <p:nvSpPr>
          <p:cNvPr id="26632" name="Rectangle 8"/>
          <p:cNvSpPr>
            <a:spLocks noChangeArrowheads="1"/>
          </p:cNvSpPr>
          <p:nvPr/>
        </p:nvSpPr>
        <p:spPr bwMode="auto">
          <a:xfrm>
            <a:off x="0" y="0"/>
            <a:ext cx="6251575" cy="0"/>
          </a:xfrm>
          <a:prstGeom prst="rect">
            <a:avLst/>
          </a:prstGeom>
          <a:noFill/>
          <a:ln w="9525">
            <a:noFill/>
            <a:miter lim="800000"/>
            <a:headEnd/>
            <a:tailEnd/>
          </a:ln>
        </p:spPr>
        <p:txBody>
          <a:bodyPr wrap="none" anchor="ctr">
            <a:spAutoFit/>
          </a:bodyPr>
          <a:lstStyle/>
          <a:p>
            <a:endParaRPr lang="en-US"/>
          </a:p>
        </p:txBody>
      </p:sp>
      <p:pic>
        <p:nvPicPr>
          <p:cNvPr id="21" name="01-morandi_-_into_the_blue.mp3">
            <a:hlinkClick r:id="" action="ppaction://media"/>
          </p:cNvPr>
          <p:cNvPicPr>
            <a:picLocks noRot="1" noChangeAspect="1"/>
          </p:cNvPicPr>
          <p:nvPr>
            <a:audioFile r:link="rId1"/>
          </p:nvPr>
        </p:nvPicPr>
        <p:blipFill>
          <a:blip r:embed="rId8"/>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1"/>
                                        </p:tgtEl>
                                      </p:cBhvr>
                                    </p:cmd>
                                  </p:childTnLst>
                                </p:cTn>
                              </p:par>
                              <p:par>
                                <p:cTn id="7" presetID="10" presetClass="entr" presetSubtype="0" fill="hold" grpId="0" nodeType="withEffect">
                                  <p:stCondLst>
                                    <p:cond delay="0"/>
                                  </p:stCondLst>
                                  <p:childTnLst>
                                    <p:set>
                                      <p:cBhvr>
                                        <p:cTn id="8" dur="1" fill="hold">
                                          <p:stCondLst>
                                            <p:cond delay="0"/>
                                          </p:stCondLst>
                                        </p:cTn>
                                        <p:tgtEl>
                                          <p:spTgt spid="15362"/>
                                        </p:tgtEl>
                                        <p:attrNameLst>
                                          <p:attrName>style.visibility</p:attrName>
                                        </p:attrNameLst>
                                      </p:cBhvr>
                                      <p:to>
                                        <p:strVal val="visible"/>
                                      </p:to>
                                    </p:set>
                                    <p:animEffect transition="in" filter="fade">
                                      <p:cBhvr>
                                        <p:cTn id="9" dur="20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fade">
                                      <p:cBhvr>
                                        <p:cTn id="14" dur="1000"/>
                                        <p:tgtEl>
                                          <p:spTgt spid="15363">
                                            <p:txEl>
                                              <p:pRg st="0" end="0"/>
                                            </p:txEl>
                                          </p:spTgt>
                                        </p:tgtEl>
                                      </p:cBhvr>
                                    </p:animEffect>
                                    <p:anim calcmode="lin" valueType="num">
                                      <p:cBhvr>
                                        <p:cTn id="15"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3">
                                            <p:txEl>
                                              <p:pRg st="1" end="1"/>
                                            </p:txEl>
                                          </p:spTgt>
                                        </p:tgtEl>
                                        <p:attrNameLst>
                                          <p:attrName>style.visibility</p:attrName>
                                        </p:attrNameLst>
                                      </p:cBhvr>
                                      <p:to>
                                        <p:strVal val="visible"/>
                                      </p:to>
                                    </p:set>
                                    <p:animEffect transition="in" filter="fade">
                                      <p:cBhvr>
                                        <p:cTn id="21" dur="1000"/>
                                        <p:tgtEl>
                                          <p:spTgt spid="15363">
                                            <p:txEl>
                                              <p:pRg st="1" end="1"/>
                                            </p:txEl>
                                          </p:spTgt>
                                        </p:tgtEl>
                                      </p:cBhvr>
                                    </p:animEffect>
                                    <p:anim calcmode="lin" valueType="num">
                                      <p:cBhvr>
                                        <p:cTn id="22"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363">
                                            <p:txEl>
                                              <p:pRg st="2" end="2"/>
                                            </p:txEl>
                                          </p:spTgt>
                                        </p:tgtEl>
                                        <p:attrNameLst>
                                          <p:attrName>style.visibility</p:attrName>
                                        </p:attrNameLst>
                                      </p:cBhvr>
                                      <p:to>
                                        <p:strVal val="visible"/>
                                      </p:to>
                                    </p:set>
                                    <p:animEffect transition="in" filter="fade">
                                      <p:cBhvr>
                                        <p:cTn id="28" dur="1000"/>
                                        <p:tgtEl>
                                          <p:spTgt spid="15363">
                                            <p:txEl>
                                              <p:pRg st="2" end="2"/>
                                            </p:txEl>
                                          </p:spTgt>
                                        </p:tgtEl>
                                      </p:cBhvr>
                                    </p:animEffect>
                                    <p:anim calcmode="lin" valueType="num">
                                      <p:cBhvr>
                                        <p:cTn id="29"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2" end="2"/>
                                            </p:txEl>
                                          </p:spTgt>
                                        </p:tgtEl>
                                        <p:attrNameLst>
                                          <p:attrName>ppt_y</p:attrName>
                                        </p:attrNameLst>
                                      </p:cBhvr>
                                      <p:tavLst>
                                        <p:tav tm="0">
                                          <p:val>
                                            <p:strVal val="#ppt_y-.1"/>
                                          </p:val>
                                        </p:tav>
                                        <p:tav tm="100000">
                                          <p:val>
                                            <p:strVal val="#ppt_y"/>
                                          </p:val>
                                        </p:tav>
                                      </p:tavLst>
                                    </p:anim>
                                  </p:childTnLst>
                                </p:cTn>
                              </p:par>
                              <p:par>
                                <p:cTn id="31" presetID="20" presetClass="entr" presetSubtype="0" fill="hold" nodeType="withEffect">
                                  <p:stCondLst>
                                    <p:cond delay="0"/>
                                  </p:stCondLst>
                                  <p:childTnLst>
                                    <p:set>
                                      <p:cBhvr>
                                        <p:cTn id="32" dur="1" fill="hold">
                                          <p:stCondLst>
                                            <p:cond delay="0"/>
                                          </p:stCondLst>
                                        </p:cTn>
                                        <p:tgtEl>
                                          <p:spTgt spid="15365"/>
                                        </p:tgtEl>
                                        <p:attrNameLst>
                                          <p:attrName>style.visibility</p:attrName>
                                        </p:attrNameLst>
                                      </p:cBhvr>
                                      <p:to>
                                        <p:strVal val="visible"/>
                                      </p:to>
                                    </p:set>
                                    <p:animEffect transition="in" filter="wedge">
                                      <p:cBhvr>
                                        <p:cTn id="33" dur="2000"/>
                                        <p:tgtEl>
                                          <p:spTgt spid="15365"/>
                                        </p:tgtEl>
                                      </p:cBhvr>
                                    </p:animEffect>
                                  </p:childTnLst>
                                </p:cTn>
                              </p:par>
                              <p:par>
                                <p:cTn id="34" presetID="20" presetClass="entr" presetSubtype="0" fill="hold" nodeType="withEffect">
                                  <p:stCondLst>
                                    <p:cond delay="0"/>
                                  </p:stCondLst>
                                  <p:childTnLst>
                                    <p:set>
                                      <p:cBhvr>
                                        <p:cTn id="35" dur="1" fill="hold">
                                          <p:stCondLst>
                                            <p:cond delay="0"/>
                                          </p:stCondLst>
                                        </p:cTn>
                                        <p:tgtEl>
                                          <p:spTgt spid="15364"/>
                                        </p:tgtEl>
                                        <p:attrNameLst>
                                          <p:attrName>style.visibility</p:attrName>
                                        </p:attrNameLst>
                                      </p:cBhvr>
                                      <p:to>
                                        <p:strVal val="visible"/>
                                      </p:to>
                                    </p:set>
                                    <p:animEffect transition="in" filter="wedge">
                                      <p:cBhvr>
                                        <p:cTn id="36"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6" showWhenStopped="0">
                <p:cTn id="37"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15362" grpId="0"/>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54"/>
          <p:cNvGrpSpPr>
            <a:grpSpLocks/>
          </p:cNvGrpSpPr>
          <p:nvPr/>
        </p:nvGrpSpPr>
        <p:grpSpPr bwMode="auto">
          <a:xfrm>
            <a:off x="0" y="0"/>
            <a:ext cx="9144000" cy="1428750"/>
            <a:chOff x="0" y="0"/>
            <a:chExt cx="5760" cy="900"/>
          </a:xfrm>
        </p:grpSpPr>
        <p:pic>
          <p:nvPicPr>
            <p:cNvPr id="27665" name="Picture 55"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27666" name="Picture 56"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27667" name="Picture 57"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27668" name="Picture 58"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27669" name="Picture 59"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27670" name="Picture 60"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27671" name="Picture 61"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9218" name="Rectangle 2"/>
          <p:cNvSpPr>
            <a:spLocks noGrp="1" noChangeArrowheads="1"/>
          </p:cNvSpPr>
          <p:nvPr>
            <p:ph type="title"/>
          </p:nvPr>
        </p:nvSpPr>
        <p:spPr>
          <a:xfrm>
            <a:off x="277813" y="274638"/>
            <a:ext cx="8686800" cy="850900"/>
          </a:xfrm>
        </p:spPr>
        <p:txBody>
          <a:bodyPr/>
          <a:lstStyle/>
          <a:p>
            <a:pPr eaLnBrk="1" hangingPunct="1"/>
            <a:r>
              <a:rPr lang="en-US" smtClean="0">
                <a:solidFill>
                  <a:srgbClr val="800000"/>
                </a:solidFill>
                <a:latin typeface="Monotype Corsiva" pitchFamily="66" charset="0"/>
              </a:rPr>
              <a:t>Числата на Фибоначи </a:t>
            </a:r>
            <a:r>
              <a:rPr lang="bg-BG" smtClean="0">
                <a:solidFill>
                  <a:srgbClr val="800000"/>
                </a:solidFill>
                <a:latin typeface="Monotype Corsiva" pitchFamily="66" charset="0"/>
              </a:rPr>
              <a:t>при животните</a:t>
            </a:r>
          </a:p>
        </p:txBody>
      </p:sp>
      <p:sp>
        <p:nvSpPr>
          <p:cNvPr id="9219" name="Rectangle 3"/>
          <p:cNvSpPr>
            <a:spLocks noGrp="1" noChangeArrowheads="1"/>
          </p:cNvSpPr>
          <p:nvPr>
            <p:ph type="body" idx="1"/>
          </p:nvPr>
        </p:nvSpPr>
        <p:spPr>
          <a:xfrm>
            <a:off x="468313" y="2276475"/>
            <a:ext cx="7067550" cy="1223963"/>
          </a:xfrm>
        </p:spPr>
        <p:txBody>
          <a:bodyPr/>
          <a:lstStyle/>
          <a:p>
            <a:pPr eaLnBrk="1" hangingPunct="1">
              <a:lnSpc>
                <a:spcPct val="80000"/>
              </a:lnSpc>
            </a:pPr>
            <a:r>
              <a:rPr lang="en-US" sz="2000" b="1" smtClean="0">
                <a:solidFill>
                  <a:srgbClr val="006600"/>
                </a:solidFill>
                <a:latin typeface="Palatino Linotype" pitchFamily="18" charset="0"/>
              </a:rPr>
              <a:t>Хидрата има 5 пипала</a:t>
            </a:r>
          </a:p>
          <a:p>
            <a:pPr eaLnBrk="1" hangingPunct="1">
              <a:lnSpc>
                <a:spcPct val="80000"/>
              </a:lnSpc>
            </a:pPr>
            <a:r>
              <a:rPr lang="ru-RU" sz="2000" b="1" smtClean="0">
                <a:solidFill>
                  <a:srgbClr val="006600"/>
                </a:solidFill>
                <a:latin typeface="Palatino Linotype" pitchFamily="18" charset="0"/>
              </a:rPr>
              <a:t>Броя на лъчите на морските звезди отговаря на числата на Фибоначи : 5, 8, 13, 21, 34, 55. </a:t>
            </a:r>
          </a:p>
          <a:p>
            <a:pPr eaLnBrk="1" hangingPunct="1">
              <a:lnSpc>
                <a:spcPct val="80000"/>
              </a:lnSpc>
            </a:pPr>
            <a:r>
              <a:rPr lang="ru-RU" sz="2000" b="1" smtClean="0">
                <a:solidFill>
                  <a:srgbClr val="006600"/>
                </a:solidFill>
                <a:latin typeface="Palatino Linotype" pitchFamily="18" charset="0"/>
              </a:rPr>
              <a:t>Октоподът, както всеки знае, има 8 псевдокрака</a:t>
            </a:r>
            <a:r>
              <a:rPr lang="bg-BG" sz="2000" b="1" smtClean="0">
                <a:latin typeface="Palatino Linotype" pitchFamily="18" charset="0"/>
              </a:rPr>
              <a:t> </a:t>
            </a:r>
          </a:p>
        </p:txBody>
      </p:sp>
      <p:pic>
        <p:nvPicPr>
          <p:cNvPr id="9222" name="Picture 6" descr="http://audio-spirit.com/%7Ewania/Fractals/images/F/Animals/hydra.jpg"/>
          <p:cNvPicPr>
            <a:picLocks noChangeAspect="1" noChangeArrowheads="1"/>
          </p:cNvPicPr>
          <p:nvPr/>
        </p:nvPicPr>
        <p:blipFill>
          <a:blip r:embed="rId3" r:link="rId4"/>
          <a:srcRect/>
          <a:stretch>
            <a:fillRect/>
          </a:stretch>
        </p:blipFill>
        <p:spPr bwMode="auto">
          <a:xfrm>
            <a:off x="650875" y="3595688"/>
            <a:ext cx="1905000" cy="2857500"/>
          </a:xfrm>
          <a:prstGeom prst="rect">
            <a:avLst/>
          </a:prstGeom>
          <a:noFill/>
          <a:ln w="9525">
            <a:noFill/>
            <a:miter lim="800000"/>
            <a:headEnd/>
            <a:tailEnd/>
          </a:ln>
        </p:spPr>
      </p:pic>
      <p:pic>
        <p:nvPicPr>
          <p:cNvPr id="9221" name="Picture 5" descr="http://audio-spirit.com/%7Ewania/Fractals/images/F/Animals/starfish.jpg"/>
          <p:cNvPicPr>
            <a:picLocks noChangeAspect="1" noChangeArrowheads="1"/>
          </p:cNvPicPr>
          <p:nvPr/>
        </p:nvPicPr>
        <p:blipFill>
          <a:blip r:embed="rId5" r:link="rId6"/>
          <a:srcRect/>
          <a:stretch>
            <a:fillRect/>
          </a:stretch>
        </p:blipFill>
        <p:spPr bwMode="auto">
          <a:xfrm>
            <a:off x="3203575" y="3595688"/>
            <a:ext cx="1920875" cy="2857500"/>
          </a:xfrm>
          <a:prstGeom prst="rect">
            <a:avLst/>
          </a:prstGeom>
          <a:noFill/>
          <a:ln w="9525">
            <a:noFill/>
            <a:miter lim="800000"/>
            <a:headEnd/>
            <a:tailEnd/>
          </a:ln>
        </p:spPr>
      </p:pic>
      <p:pic>
        <p:nvPicPr>
          <p:cNvPr id="9220" name="Picture 4" descr="http://audio-spirit.com/%7Ewania/Fractals/images/F/Animals/Octopus-in-aquarium.jpg"/>
          <p:cNvPicPr>
            <a:picLocks noChangeAspect="1" noChangeArrowheads="1"/>
          </p:cNvPicPr>
          <p:nvPr/>
        </p:nvPicPr>
        <p:blipFill>
          <a:blip r:embed="rId7" r:link="rId8"/>
          <a:srcRect/>
          <a:stretch>
            <a:fillRect/>
          </a:stretch>
        </p:blipFill>
        <p:spPr bwMode="auto">
          <a:xfrm>
            <a:off x="5724525" y="3573463"/>
            <a:ext cx="2879725" cy="2879725"/>
          </a:xfrm>
          <a:prstGeom prst="rect">
            <a:avLst/>
          </a:prstGeom>
          <a:noFill/>
          <a:ln w="9525">
            <a:noFill/>
            <a:miter lim="800000"/>
            <a:headEnd/>
            <a:tailEnd/>
          </a:ln>
        </p:spPr>
      </p:pic>
      <p:sp>
        <p:nvSpPr>
          <p:cNvPr id="27655" name="Rectangle 7"/>
          <p:cNvSpPr>
            <a:spLocks noChangeArrowheads="1"/>
          </p:cNvSpPr>
          <p:nvPr/>
        </p:nvSpPr>
        <p:spPr bwMode="auto">
          <a:xfrm>
            <a:off x="4325938" y="2641600"/>
            <a:ext cx="6251575" cy="0"/>
          </a:xfrm>
          <a:prstGeom prst="rect">
            <a:avLst/>
          </a:prstGeom>
          <a:noFill/>
          <a:ln w="9525">
            <a:noFill/>
            <a:miter lim="800000"/>
            <a:headEnd/>
            <a:tailEnd/>
          </a:ln>
        </p:spPr>
        <p:txBody>
          <a:bodyPr wrap="none" anchor="ctr">
            <a:spAutoFit/>
          </a:bodyPr>
          <a:lstStyle/>
          <a:p>
            <a:endParaRPr lang="en-US"/>
          </a:p>
        </p:txBody>
      </p:sp>
      <p:sp>
        <p:nvSpPr>
          <p:cNvPr id="27656" name="Rectangle 9"/>
          <p:cNvSpPr>
            <a:spLocks noChangeArrowheads="1"/>
          </p:cNvSpPr>
          <p:nvPr/>
        </p:nvSpPr>
        <p:spPr bwMode="auto">
          <a:xfrm>
            <a:off x="4325938" y="2641600"/>
            <a:ext cx="6251575" cy="0"/>
          </a:xfrm>
          <a:prstGeom prst="rect">
            <a:avLst/>
          </a:prstGeom>
          <a:noFill/>
          <a:ln w="9525">
            <a:noFill/>
            <a:miter lim="800000"/>
            <a:headEnd/>
            <a:tailEnd/>
          </a:ln>
        </p:spPr>
        <p:txBody>
          <a:bodyPr wrap="none" anchor="ctr">
            <a:spAutoFit/>
          </a:bodyPr>
          <a:lstStyle/>
          <a:p>
            <a:endParaRPr lang="en-US"/>
          </a:p>
        </p:txBody>
      </p:sp>
      <p:sp>
        <p:nvSpPr>
          <p:cNvPr id="27657" name="Rectangle 11"/>
          <p:cNvSpPr>
            <a:spLocks noChangeArrowheads="1"/>
          </p:cNvSpPr>
          <p:nvPr/>
        </p:nvSpPr>
        <p:spPr bwMode="auto">
          <a:xfrm>
            <a:off x="4325938" y="2641600"/>
            <a:ext cx="6251575" cy="0"/>
          </a:xfrm>
          <a:prstGeom prst="rect">
            <a:avLst/>
          </a:prstGeom>
          <a:noFill/>
          <a:ln w="9525">
            <a:noFill/>
            <a:miter lim="800000"/>
            <a:headEnd/>
            <a:tailEnd/>
          </a:ln>
        </p:spPr>
        <p:txBody>
          <a:bodyPr wrap="none" anchor="ctr">
            <a:spAutoFit/>
          </a:bodyPr>
          <a:lstStyle/>
          <a:p>
            <a:endParaRPr lang="en-US"/>
          </a:p>
        </p:txBody>
      </p:sp>
      <p:sp>
        <p:nvSpPr>
          <p:cNvPr id="27658" name="Rectangle 25"/>
          <p:cNvSpPr>
            <a:spLocks noChangeArrowheads="1"/>
          </p:cNvSpPr>
          <p:nvPr/>
        </p:nvSpPr>
        <p:spPr bwMode="auto">
          <a:xfrm>
            <a:off x="4659313" y="2525713"/>
            <a:ext cx="9144000" cy="0"/>
          </a:xfrm>
          <a:prstGeom prst="rect">
            <a:avLst/>
          </a:prstGeom>
          <a:noFill/>
          <a:ln w="9525">
            <a:noFill/>
            <a:miter lim="800000"/>
            <a:headEnd/>
            <a:tailEnd/>
          </a:ln>
        </p:spPr>
        <p:txBody>
          <a:bodyPr wrap="none" anchor="ctr">
            <a:spAutoFit/>
          </a:bodyPr>
          <a:lstStyle/>
          <a:p>
            <a:endParaRPr lang="en-US"/>
          </a:p>
        </p:txBody>
      </p:sp>
      <p:sp>
        <p:nvSpPr>
          <p:cNvPr id="27659" name="Rectangle 27"/>
          <p:cNvSpPr>
            <a:spLocks noChangeArrowheads="1"/>
          </p:cNvSpPr>
          <p:nvPr/>
        </p:nvSpPr>
        <p:spPr bwMode="auto">
          <a:xfrm>
            <a:off x="4600575" y="2989263"/>
            <a:ext cx="9144000" cy="0"/>
          </a:xfrm>
          <a:prstGeom prst="rect">
            <a:avLst/>
          </a:prstGeom>
          <a:noFill/>
          <a:ln w="9525">
            <a:noFill/>
            <a:miter lim="800000"/>
            <a:headEnd/>
            <a:tailEnd/>
          </a:ln>
        </p:spPr>
        <p:txBody>
          <a:bodyPr wrap="none" anchor="ctr">
            <a:spAutoFit/>
          </a:bodyPr>
          <a:lstStyle/>
          <a:p>
            <a:endParaRPr lang="en-US"/>
          </a:p>
        </p:txBody>
      </p:sp>
      <p:sp>
        <p:nvSpPr>
          <p:cNvPr id="27660" name="Rectangle 30"/>
          <p:cNvSpPr>
            <a:spLocks noChangeArrowheads="1"/>
          </p:cNvSpPr>
          <p:nvPr/>
        </p:nvSpPr>
        <p:spPr bwMode="auto">
          <a:xfrm>
            <a:off x="4354513" y="2684463"/>
            <a:ext cx="6251575" cy="0"/>
          </a:xfrm>
          <a:prstGeom prst="rect">
            <a:avLst/>
          </a:prstGeom>
          <a:noFill/>
          <a:ln w="9525">
            <a:noFill/>
            <a:miter lim="800000"/>
            <a:headEnd/>
            <a:tailEnd/>
          </a:ln>
        </p:spPr>
        <p:txBody>
          <a:bodyPr wrap="none" anchor="ctr">
            <a:spAutoFit/>
          </a:bodyPr>
          <a:lstStyle/>
          <a:p>
            <a:endParaRPr lang="en-US"/>
          </a:p>
        </p:txBody>
      </p:sp>
      <p:sp>
        <p:nvSpPr>
          <p:cNvPr id="27661" name="Rectangle 32"/>
          <p:cNvSpPr>
            <a:spLocks noChangeArrowheads="1"/>
          </p:cNvSpPr>
          <p:nvPr/>
        </p:nvSpPr>
        <p:spPr bwMode="auto">
          <a:xfrm>
            <a:off x="4354513" y="2684463"/>
            <a:ext cx="6251575" cy="0"/>
          </a:xfrm>
          <a:prstGeom prst="rect">
            <a:avLst/>
          </a:prstGeom>
          <a:noFill/>
          <a:ln w="9525">
            <a:noFill/>
            <a:miter lim="800000"/>
            <a:headEnd/>
            <a:tailEnd/>
          </a:ln>
        </p:spPr>
        <p:txBody>
          <a:bodyPr wrap="none" anchor="ctr">
            <a:spAutoFit/>
          </a:bodyPr>
          <a:lstStyle/>
          <a:p>
            <a:endParaRPr lang="en-US"/>
          </a:p>
        </p:txBody>
      </p:sp>
      <p:sp>
        <p:nvSpPr>
          <p:cNvPr id="27662" name="Rectangle 45"/>
          <p:cNvSpPr>
            <a:spLocks noChangeArrowheads="1"/>
          </p:cNvSpPr>
          <p:nvPr/>
        </p:nvSpPr>
        <p:spPr bwMode="auto">
          <a:xfrm>
            <a:off x="4614863" y="2946400"/>
            <a:ext cx="9144000" cy="0"/>
          </a:xfrm>
          <a:prstGeom prst="rect">
            <a:avLst/>
          </a:prstGeom>
          <a:noFill/>
          <a:ln w="9525">
            <a:noFill/>
            <a:miter lim="800000"/>
            <a:headEnd/>
            <a:tailEnd/>
          </a:ln>
        </p:spPr>
        <p:txBody>
          <a:bodyPr wrap="none" anchor="ctr">
            <a:spAutoFit/>
          </a:bodyPr>
          <a:lstStyle/>
          <a:p>
            <a:endParaRPr lang="en-US"/>
          </a:p>
        </p:txBody>
      </p:sp>
      <p:sp>
        <p:nvSpPr>
          <p:cNvPr id="27663" name="Rectangle 47"/>
          <p:cNvSpPr>
            <a:spLocks noChangeArrowheads="1"/>
          </p:cNvSpPr>
          <p:nvPr/>
        </p:nvSpPr>
        <p:spPr bwMode="auto">
          <a:xfrm>
            <a:off x="6618288" y="2003425"/>
            <a:ext cx="9144000" cy="0"/>
          </a:xfrm>
          <a:prstGeom prst="rect">
            <a:avLst/>
          </a:prstGeom>
          <a:noFill/>
          <a:ln w="9525">
            <a:noFill/>
            <a:miter lim="800000"/>
            <a:headEnd/>
            <a:tailEnd/>
          </a:ln>
        </p:spPr>
        <p:txBody>
          <a:bodyPr wrap="none" anchor="ctr">
            <a:spAutoFit/>
          </a:bodyPr>
          <a:lstStyle/>
          <a:p>
            <a:endParaRPr lang="en-US"/>
          </a:p>
        </p:txBody>
      </p:sp>
      <p:sp>
        <p:nvSpPr>
          <p:cNvPr id="9269" name="Rectangle 53"/>
          <p:cNvSpPr>
            <a:spLocks noChangeArrowheads="1"/>
          </p:cNvSpPr>
          <p:nvPr/>
        </p:nvSpPr>
        <p:spPr bwMode="auto">
          <a:xfrm>
            <a:off x="539750" y="1450975"/>
            <a:ext cx="7775575" cy="838200"/>
          </a:xfrm>
          <a:prstGeom prst="rect">
            <a:avLst/>
          </a:prstGeom>
          <a:noFill/>
          <a:ln w="9525">
            <a:noFill/>
            <a:miter lim="800000"/>
            <a:headEnd/>
            <a:tailEnd/>
          </a:ln>
        </p:spPr>
        <p:txBody>
          <a:bodyPr>
            <a:spAutoFit/>
          </a:bodyPr>
          <a:lstStyle/>
          <a:p>
            <a:pPr indent="265113">
              <a:lnSpc>
                <a:spcPct val="80000"/>
              </a:lnSpc>
              <a:spcBef>
                <a:spcPct val="20000"/>
              </a:spcBef>
            </a:pPr>
            <a:r>
              <a:rPr lang="en-US" b="1">
                <a:solidFill>
                  <a:srgbClr val="006600"/>
                </a:solidFill>
                <a:latin typeface="Palatino Linotype" pitchFamily="18" charset="0"/>
              </a:rPr>
              <a:t>Числата на Фибоначи</a:t>
            </a:r>
            <a:r>
              <a:rPr lang="bg-BG" b="1">
                <a:solidFill>
                  <a:srgbClr val="006600"/>
                </a:solidFill>
                <a:latin typeface="Palatino Linotype" pitchFamily="18" charset="0"/>
              </a:rPr>
              <a:t> </a:t>
            </a:r>
            <a:r>
              <a:rPr lang="en-US" b="1">
                <a:solidFill>
                  <a:srgbClr val="006600"/>
                </a:solidFill>
                <a:latin typeface="Palatino Linotype" pitchFamily="18" charset="0"/>
              </a:rPr>
              <a:t>(3, 5, 8, 13,..) се проявяват често на различните живи организми, в броя на отделните части, съставящи цялото. </a:t>
            </a:r>
            <a:endParaRPr lang="bg-BG" b="1">
              <a:solidFill>
                <a:srgbClr val="006600"/>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269"/>
                                        </p:tgtEl>
                                        <p:attrNameLst>
                                          <p:attrName>style.visibility</p:attrName>
                                        </p:attrNameLst>
                                      </p:cBhvr>
                                      <p:to>
                                        <p:strVal val="visible"/>
                                      </p:to>
                                    </p:set>
                                    <p:animEffect transition="in" filter="fade">
                                      <p:cBhvr>
                                        <p:cTn id="12" dur="1000"/>
                                        <p:tgtEl>
                                          <p:spTgt spid="9269"/>
                                        </p:tgtEl>
                                      </p:cBhvr>
                                    </p:animEffect>
                                    <p:anim calcmode="lin" valueType="num">
                                      <p:cBhvr>
                                        <p:cTn id="13" dur="1000" fill="hold"/>
                                        <p:tgtEl>
                                          <p:spTgt spid="9269"/>
                                        </p:tgtEl>
                                        <p:attrNameLst>
                                          <p:attrName>ppt_x</p:attrName>
                                        </p:attrNameLst>
                                      </p:cBhvr>
                                      <p:tavLst>
                                        <p:tav tm="0">
                                          <p:val>
                                            <p:strVal val="#ppt_x"/>
                                          </p:val>
                                        </p:tav>
                                        <p:tav tm="100000">
                                          <p:val>
                                            <p:strVal val="#ppt_x"/>
                                          </p:val>
                                        </p:tav>
                                      </p:tavLst>
                                    </p:anim>
                                    <p:anim calcmode="lin" valueType="num">
                                      <p:cBhvr>
                                        <p:cTn id="14" dur="1000" fill="hold"/>
                                        <p:tgtEl>
                                          <p:spTgt spid="926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219">
                                            <p:txEl>
                                              <p:pRg st="0" end="0"/>
                                            </p:txEl>
                                          </p:spTgt>
                                        </p:tgtEl>
                                        <p:attrNameLst>
                                          <p:attrName>style.visibility</p:attrName>
                                        </p:attrNameLst>
                                      </p:cBhvr>
                                      <p:to>
                                        <p:strVal val="visible"/>
                                      </p:to>
                                    </p:set>
                                    <p:animEffect transition="in" filter="fade">
                                      <p:cBhvr>
                                        <p:cTn id="19" dur="1000"/>
                                        <p:tgtEl>
                                          <p:spTgt spid="9219">
                                            <p:txEl>
                                              <p:pRg st="0" end="0"/>
                                            </p:txEl>
                                          </p:spTgt>
                                        </p:tgtEl>
                                      </p:cBhvr>
                                    </p:animEffect>
                                    <p:anim calcmode="lin" valueType="num">
                                      <p:cBhvr>
                                        <p:cTn id="20"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9219">
                                            <p:txEl>
                                              <p:pRg st="1" end="1"/>
                                            </p:txEl>
                                          </p:spTgt>
                                        </p:tgtEl>
                                        <p:attrNameLst>
                                          <p:attrName>style.visibility</p:attrName>
                                        </p:attrNameLst>
                                      </p:cBhvr>
                                      <p:to>
                                        <p:strVal val="visible"/>
                                      </p:to>
                                    </p:set>
                                    <p:animEffect transition="in" filter="fade">
                                      <p:cBhvr>
                                        <p:cTn id="26" dur="1000"/>
                                        <p:tgtEl>
                                          <p:spTgt spid="9219">
                                            <p:txEl>
                                              <p:pRg st="1" end="1"/>
                                            </p:txEl>
                                          </p:spTgt>
                                        </p:tgtEl>
                                      </p:cBhvr>
                                    </p:animEffect>
                                    <p:anim calcmode="lin" valueType="num">
                                      <p:cBhvr>
                                        <p:cTn id="27"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219">
                                            <p:txEl>
                                              <p:pRg st="2" end="2"/>
                                            </p:txEl>
                                          </p:spTgt>
                                        </p:tgtEl>
                                        <p:attrNameLst>
                                          <p:attrName>style.visibility</p:attrName>
                                        </p:attrNameLst>
                                      </p:cBhvr>
                                      <p:to>
                                        <p:strVal val="visible"/>
                                      </p:to>
                                    </p:set>
                                    <p:animEffect transition="in" filter="fade">
                                      <p:cBhvr>
                                        <p:cTn id="33" dur="1000"/>
                                        <p:tgtEl>
                                          <p:spTgt spid="9219">
                                            <p:txEl>
                                              <p:pRg st="2" end="2"/>
                                            </p:txEl>
                                          </p:spTgt>
                                        </p:tgtEl>
                                      </p:cBhvr>
                                    </p:animEffect>
                                    <p:anim calcmode="lin" valueType="num">
                                      <p:cBhvr>
                                        <p:cTn id="34"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36" presetID="20" presetClass="entr" presetSubtype="0" fill="hold" nodeType="withEffect">
                                  <p:stCondLst>
                                    <p:cond delay="0"/>
                                  </p:stCondLst>
                                  <p:childTnLst>
                                    <p:set>
                                      <p:cBhvr>
                                        <p:cTn id="37" dur="1" fill="hold">
                                          <p:stCondLst>
                                            <p:cond delay="0"/>
                                          </p:stCondLst>
                                        </p:cTn>
                                        <p:tgtEl>
                                          <p:spTgt spid="9222"/>
                                        </p:tgtEl>
                                        <p:attrNameLst>
                                          <p:attrName>style.visibility</p:attrName>
                                        </p:attrNameLst>
                                      </p:cBhvr>
                                      <p:to>
                                        <p:strVal val="visible"/>
                                      </p:to>
                                    </p:set>
                                    <p:animEffect transition="in" filter="wedge">
                                      <p:cBhvr>
                                        <p:cTn id="38" dur="2000"/>
                                        <p:tgtEl>
                                          <p:spTgt spid="9222"/>
                                        </p:tgtEl>
                                      </p:cBhvr>
                                    </p:animEffect>
                                  </p:childTnLst>
                                </p:cTn>
                              </p:par>
                              <p:par>
                                <p:cTn id="39" presetID="20" presetClass="entr" presetSubtype="0" fill="hold" nodeType="withEffect">
                                  <p:stCondLst>
                                    <p:cond delay="0"/>
                                  </p:stCondLst>
                                  <p:childTnLst>
                                    <p:set>
                                      <p:cBhvr>
                                        <p:cTn id="40" dur="1" fill="hold">
                                          <p:stCondLst>
                                            <p:cond delay="0"/>
                                          </p:stCondLst>
                                        </p:cTn>
                                        <p:tgtEl>
                                          <p:spTgt spid="9221"/>
                                        </p:tgtEl>
                                        <p:attrNameLst>
                                          <p:attrName>style.visibility</p:attrName>
                                        </p:attrNameLst>
                                      </p:cBhvr>
                                      <p:to>
                                        <p:strVal val="visible"/>
                                      </p:to>
                                    </p:set>
                                    <p:animEffect transition="in" filter="wedge">
                                      <p:cBhvr>
                                        <p:cTn id="41" dur="2000"/>
                                        <p:tgtEl>
                                          <p:spTgt spid="9221"/>
                                        </p:tgtEl>
                                      </p:cBhvr>
                                    </p:animEffect>
                                  </p:childTnLst>
                                </p:cTn>
                              </p:par>
                              <p:par>
                                <p:cTn id="42" presetID="20" presetClass="entr" presetSubtype="0" fill="hold" nodeType="withEffect">
                                  <p:stCondLst>
                                    <p:cond delay="0"/>
                                  </p:stCondLst>
                                  <p:childTnLst>
                                    <p:set>
                                      <p:cBhvr>
                                        <p:cTn id="43" dur="1" fill="hold">
                                          <p:stCondLst>
                                            <p:cond delay="0"/>
                                          </p:stCondLst>
                                        </p:cTn>
                                        <p:tgtEl>
                                          <p:spTgt spid="9220"/>
                                        </p:tgtEl>
                                        <p:attrNameLst>
                                          <p:attrName>style.visibility</p:attrName>
                                        </p:attrNameLst>
                                      </p:cBhvr>
                                      <p:to>
                                        <p:strVal val="visible"/>
                                      </p:to>
                                    </p:set>
                                    <p:animEffect transition="in" filter="wedge">
                                      <p:cBhvr>
                                        <p:cTn id="44"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8"/>
          <p:cNvGrpSpPr>
            <a:grpSpLocks/>
          </p:cNvGrpSpPr>
          <p:nvPr/>
        </p:nvGrpSpPr>
        <p:grpSpPr bwMode="auto">
          <a:xfrm>
            <a:off x="0" y="0"/>
            <a:ext cx="9144000" cy="1428750"/>
            <a:chOff x="0" y="0"/>
            <a:chExt cx="5760" cy="900"/>
          </a:xfrm>
        </p:grpSpPr>
        <p:pic>
          <p:nvPicPr>
            <p:cNvPr id="28679" name="Picture 9"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28680" name="Picture 10"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28681" name="Picture 11"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28682" name="Picture 12"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28683" name="Picture 13"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28684" name="Picture 14"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28685" name="Picture 15"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pic>
        <p:nvPicPr>
          <p:cNvPr id="24580" name="Picture 4" descr="http://audio-spirit.com/%7Ewania/Fractals/images/F/Animals/xiphosura.jpg"/>
          <p:cNvPicPr>
            <a:picLocks noChangeAspect="1" noChangeArrowheads="1"/>
          </p:cNvPicPr>
          <p:nvPr/>
        </p:nvPicPr>
        <p:blipFill>
          <a:blip r:embed="rId3" r:link="rId4"/>
          <a:srcRect/>
          <a:stretch>
            <a:fillRect/>
          </a:stretch>
        </p:blipFill>
        <p:spPr bwMode="auto">
          <a:xfrm>
            <a:off x="5219700" y="1652588"/>
            <a:ext cx="3313113" cy="2208212"/>
          </a:xfrm>
          <a:prstGeom prst="rect">
            <a:avLst/>
          </a:prstGeom>
          <a:noFill/>
          <a:ln w="9525">
            <a:noFill/>
            <a:miter lim="800000"/>
            <a:headEnd/>
            <a:tailEnd/>
          </a:ln>
        </p:spPr>
      </p:pic>
      <p:pic>
        <p:nvPicPr>
          <p:cNvPr id="24581" name="Picture 5" descr="http://audio-spirit.com/%7Ewania/Fractals/images/F/Animals/langusta-korsika.jpg"/>
          <p:cNvPicPr>
            <a:picLocks noChangeAspect="1" noChangeArrowheads="1"/>
          </p:cNvPicPr>
          <p:nvPr/>
        </p:nvPicPr>
        <p:blipFill>
          <a:blip r:embed="rId5" r:link="rId6"/>
          <a:srcRect/>
          <a:stretch>
            <a:fillRect/>
          </a:stretch>
        </p:blipFill>
        <p:spPr bwMode="auto">
          <a:xfrm>
            <a:off x="684213" y="3905250"/>
            <a:ext cx="3714750" cy="2476500"/>
          </a:xfrm>
          <a:prstGeom prst="rect">
            <a:avLst/>
          </a:prstGeom>
          <a:noFill/>
          <a:ln w="9525">
            <a:noFill/>
            <a:miter lim="800000"/>
            <a:headEnd/>
            <a:tailEnd/>
          </a:ln>
        </p:spPr>
      </p:pic>
      <p:sp>
        <p:nvSpPr>
          <p:cNvPr id="24582" name="Rectangle 6"/>
          <p:cNvSpPr>
            <a:spLocks noChangeArrowheads="1"/>
          </p:cNvSpPr>
          <p:nvPr/>
        </p:nvSpPr>
        <p:spPr bwMode="auto">
          <a:xfrm>
            <a:off x="755650" y="1541463"/>
            <a:ext cx="4032250" cy="1311275"/>
          </a:xfrm>
          <a:prstGeom prst="rect">
            <a:avLst/>
          </a:prstGeom>
          <a:noFill/>
          <a:ln w="9525">
            <a:noFill/>
            <a:miter lim="800000"/>
            <a:headEnd/>
            <a:tailEnd/>
          </a:ln>
        </p:spPr>
        <p:txBody>
          <a:bodyPr>
            <a:spAutoFit/>
          </a:bodyPr>
          <a:lstStyle/>
          <a:p>
            <a:r>
              <a:rPr lang="ru-RU" b="1">
                <a:solidFill>
                  <a:srgbClr val="006600"/>
                </a:solidFill>
                <a:latin typeface="Palatino Linotype" pitchFamily="18" charset="0"/>
              </a:rPr>
              <a:t>Мечеопашати (лат. </a:t>
            </a:r>
            <a:r>
              <a:rPr lang="en-US" b="1">
                <a:solidFill>
                  <a:srgbClr val="006600"/>
                </a:solidFill>
                <a:latin typeface="Palatino Linotype" pitchFamily="18" charset="0"/>
              </a:rPr>
              <a:t>xiphosura</a:t>
            </a:r>
            <a:r>
              <a:rPr lang="ru-RU" b="1">
                <a:solidFill>
                  <a:srgbClr val="006600"/>
                </a:solidFill>
                <a:latin typeface="Palatino Linotype" pitchFamily="18" charset="0"/>
              </a:rPr>
              <a:t>)</a:t>
            </a:r>
            <a:r>
              <a:rPr lang="ru-RU">
                <a:solidFill>
                  <a:srgbClr val="006600"/>
                </a:solidFill>
                <a:latin typeface="Palatino Linotype" pitchFamily="18" charset="0"/>
              </a:rPr>
              <a:t>- 5 двойки крайници, 5 двойки шипове на корема, 5 сегмента на гърдите. </a:t>
            </a:r>
            <a:endParaRPr lang="bg-BG">
              <a:solidFill>
                <a:srgbClr val="006600"/>
              </a:solidFill>
              <a:latin typeface="Palatino Linotype" pitchFamily="18" charset="0"/>
            </a:endParaRPr>
          </a:p>
        </p:txBody>
      </p:sp>
      <p:sp>
        <p:nvSpPr>
          <p:cNvPr id="24583" name="Rectangle 7"/>
          <p:cNvSpPr>
            <a:spLocks noChangeArrowheads="1"/>
          </p:cNvSpPr>
          <p:nvPr/>
        </p:nvSpPr>
        <p:spPr bwMode="auto">
          <a:xfrm>
            <a:off x="4859338" y="4941888"/>
            <a:ext cx="4032250" cy="1311275"/>
          </a:xfrm>
          <a:prstGeom prst="rect">
            <a:avLst/>
          </a:prstGeom>
          <a:noFill/>
          <a:ln w="9525">
            <a:noFill/>
            <a:miter lim="800000"/>
            <a:headEnd/>
            <a:tailEnd/>
          </a:ln>
        </p:spPr>
        <p:txBody>
          <a:bodyPr>
            <a:spAutoFit/>
          </a:bodyPr>
          <a:lstStyle/>
          <a:p>
            <a:r>
              <a:rPr lang="ru-RU" b="1">
                <a:solidFill>
                  <a:srgbClr val="006600"/>
                </a:solidFill>
                <a:latin typeface="Palatino Linotype" pitchFamily="18" charset="0"/>
              </a:rPr>
              <a:t>Лангуста </a:t>
            </a:r>
            <a:r>
              <a:rPr lang="ru-RU">
                <a:solidFill>
                  <a:srgbClr val="006600"/>
                </a:solidFill>
                <a:latin typeface="Palatino Linotype" pitchFamily="18" charset="0"/>
              </a:rPr>
              <a:t>- 5 двойки крака, 5 перки на опашката, всеки крак се състои от 5 части, а корема - от 5 сегмента</a:t>
            </a:r>
            <a:endParaRPr lang="bg-BG">
              <a:solidFill>
                <a:srgbClr val="006600"/>
              </a:solidFill>
              <a:latin typeface="Palatino Linotype" pitchFamily="18" charset="0"/>
            </a:endParaRPr>
          </a:p>
        </p:txBody>
      </p:sp>
      <p:sp>
        <p:nvSpPr>
          <p:cNvPr id="24593" name="Rectangle 17"/>
          <p:cNvSpPr>
            <a:spLocks noGrp="1" noChangeArrowheads="1"/>
          </p:cNvSpPr>
          <p:nvPr>
            <p:ph type="title"/>
          </p:nvPr>
        </p:nvSpPr>
        <p:spPr>
          <a:xfrm>
            <a:off x="206375" y="44450"/>
            <a:ext cx="8686800" cy="850900"/>
          </a:xfrm>
        </p:spPr>
        <p:txBody>
          <a:bodyPr/>
          <a:lstStyle/>
          <a:p>
            <a:pPr eaLnBrk="1" hangingPunct="1"/>
            <a:r>
              <a:rPr lang="en-US" smtClean="0">
                <a:solidFill>
                  <a:srgbClr val="800000"/>
                </a:solidFill>
                <a:latin typeface="Monotype Corsiva" pitchFamily="66" charset="0"/>
              </a:rPr>
              <a:t>Числата на Фибоначи </a:t>
            </a:r>
            <a:r>
              <a:rPr lang="bg-BG" smtClean="0">
                <a:solidFill>
                  <a:srgbClr val="800000"/>
                </a:solidFill>
                <a:latin typeface="Monotype Corsiva" pitchFamily="66" charset="0"/>
              </a:rPr>
              <a:t>при животните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93"/>
                                        </p:tgtEl>
                                        <p:attrNameLst>
                                          <p:attrName>style.visibility</p:attrName>
                                        </p:attrNameLst>
                                      </p:cBhvr>
                                      <p:to>
                                        <p:strVal val="visible"/>
                                      </p:to>
                                    </p:set>
                                    <p:animEffect transition="in" filter="fade">
                                      <p:cBhvr>
                                        <p:cTn id="7" dur="2000"/>
                                        <p:tgtEl>
                                          <p:spTgt spid="2459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fade">
                                      <p:cBhvr>
                                        <p:cTn id="12" dur="1000"/>
                                        <p:tgtEl>
                                          <p:spTgt spid="24582"/>
                                        </p:tgtEl>
                                      </p:cBhvr>
                                    </p:animEffect>
                                    <p:anim calcmode="lin" valueType="num">
                                      <p:cBhvr>
                                        <p:cTn id="13" dur="1000" fill="hold"/>
                                        <p:tgtEl>
                                          <p:spTgt spid="24582"/>
                                        </p:tgtEl>
                                        <p:attrNameLst>
                                          <p:attrName>ppt_x</p:attrName>
                                        </p:attrNameLst>
                                      </p:cBhvr>
                                      <p:tavLst>
                                        <p:tav tm="0">
                                          <p:val>
                                            <p:strVal val="#ppt_x"/>
                                          </p:val>
                                        </p:tav>
                                        <p:tav tm="100000">
                                          <p:val>
                                            <p:strVal val="#ppt_x"/>
                                          </p:val>
                                        </p:tav>
                                      </p:tavLst>
                                    </p:anim>
                                    <p:anim calcmode="lin" valueType="num">
                                      <p:cBhvr>
                                        <p:cTn id="14" dur="1000" fill="hold"/>
                                        <p:tgtEl>
                                          <p:spTgt spid="24582"/>
                                        </p:tgtEl>
                                        <p:attrNameLst>
                                          <p:attrName>ppt_y</p:attrName>
                                        </p:attrNameLst>
                                      </p:cBhvr>
                                      <p:tavLst>
                                        <p:tav tm="0">
                                          <p:val>
                                            <p:strVal val="#ppt_y-.1"/>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edge">
                                      <p:cBhvr>
                                        <p:cTn id="17" dur="2000"/>
                                        <p:tgtEl>
                                          <p:spTgt spid="2458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fade">
                                      <p:cBhvr>
                                        <p:cTn id="22" dur="1000"/>
                                        <p:tgtEl>
                                          <p:spTgt spid="24583"/>
                                        </p:tgtEl>
                                      </p:cBhvr>
                                    </p:animEffect>
                                    <p:anim calcmode="lin" valueType="num">
                                      <p:cBhvr>
                                        <p:cTn id="23" dur="1000" fill="hold"/>
                                        <p:tgtEl>
                                          <p:spTgt spid="24583"/>
                                        </p:tgtEl>
                                        <p:attrNameLst>
                                          <p:attrName>ppt_x</p:attrName>
                                        </p:attrNameLst>
                                      </p:cBhvr>
                                      <p:tavLst>
                                        <p:tav tm="0">
                                          <p:val>
                                            <p:strVal val="#ppt_x"/>
                                          </p:val>
                                        </p:tav>
                                        <p:tav tm="100000">
                                          <p:val>
                                            <p:strVal val="#ppt_x"/>
                                          </p:val>
                                        </p:tav>
                                      </p:tavLst>
                                    </p:anim>
                                    <p:anim calcmode="lin" valueType="num">
                                      <p:cBhvr>
                                        <p:cTn id="24" dur="1000" fill="hold"/>
                                        <p:tgtEl>
                                          <p:spTgt spid="24583"/>
                                        </p:tgtEl>
                                        <p:attrNameLst>
                                          <p:attrName>ppt_y</p:attrName>
                                        </p:attrNameLst>
                                      </p:cBhvr>
                                      <p:tavLst>
                                        <p:tav tm="0">
                                          <p:val>
                                            <p:strVal val="#ppt_y-.1"/>
                                          </p:val>
                                        </p:tav>
                                        <p:tav tm="100000">
                                          <p:val>
                                            <p:strVal val="#ppt_y"/>
                                          </p:val>
                                        </p:tav>
                                      </p:tavLst>
                                    </p:anim>
                                  </p:childTnLst>
                                </p:cTn>
                              </p:par>
                              <p:par>
                                <p:cTn id="25" presetID="20" presetClass="entr" presetSubtype="0" fill="hold" nodeType="withEffect">
                                  <p:stCondLst>
                                    <p:cond delay="0"/>
                                  </p:stCondLst>
                                  <p:childTnLst>
                                    <p:set>
                                      <p:cBhvr>
                                        <p:cTn id="26" dur="1" fill="hold">
                                          <p:stCondLst>
                                            <p:cond delay="0"/>
                                          </p:stCondLst>
                                        </p:cTn>
                                        <p:tgtEl>
                                          <p:spTgt spid="24581"/>
                                        </p:tgtEl>
                                        <p:attrNameLst>
                                          <p:attrName>style.visibility</p:attrName>
                                        </p:attrNameLst>
                                      </p:cBhvr>
                                      <p:to>
                                        <p:strVal val="visible"/>
                                      </p:to>
                                    </p:set>
                                    <p:animEffect transition="in" filter="wedge">
                                      <p:cBhvr>
                                        <p:cTn id="27"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P spid="245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13"/>
          <p:cNvGrpSpPr>
            <a:grpSpLocks/>
          </p:cNvGrpSpPr>
          <p:nvPr/>
        </p:nvGrpSpPr>
        <p:grpSpPr bwMode="auto">
          <a:xfrm>
            <a:off x="0" y="0"/>
            <a:ext cx="9144000" cy="1428750"/>
            <a:chOff x="0" y="0"/>
            <a:chExt cx="5760" cy="900"/>
          </a:xfrm>
        </p:grpSpPr>
        <p:pic>
          <p:nvPicPr>
            <p:cNvPr id="29703" name="Picture 14"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29704" name="Picture 15"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29705" name="Picture 16"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29706" name="Picture 17"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29707" name="Picture 18"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29708" name="Picture 19"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29709" name="Picture 20"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pic>
        <p:nvPicPr>
          <p:cNvPr id="21509" name="Picture 5" descr="http://audio-spirit.com/%7Ewania/Fractals/images/F/Animals/anax2.jpg"/>
          <p:cNvPicPr>
            <a:picLocks noChangeAspect="1" noChangeArrowheads="1"/>
          </p:cNvPicPr>
          <p:nvPr/>
        </p:nvPicPr>
        <p:blipFill>
          <a:blip r:embed="rId3" r:link="rId4"/>
          <a:srcRect/>
          <a:stretch>
            <a:fillRect/>
          </a:stretch>
        </p:blipFill>
        <p:spPr bwMode="auto">
          <a:xfrm>
            <a:off x="468313" y="4602163"/>
            <a:ext cx="6481762" cy="1851025"/>
          </a:xfrm>
          <a:prstGeom prst="rect">
            <a:avLst/>
          </a:prstGeom>
          <a:noFill/>
          <a:ln w="9525">
            <a:noFill/>
            <a:miter lim="800000"/>
            <a:headEnd/>
            <a:tailEnd/>
          </a:ln>
        </p:spPr>
      </p:pic>
      <p:pic>
        <p:nvPicPr>
          <p:cNvPr id="21511" name="Picture 7" descr="http://audio-spirit.com/%7Ewania/Fractals/images/F/Animals/scorpion.jpg"/>
          <p:cNvPicPr>
            <a:picLocks noChangeAspect="1" noChangeArrowheads="1"/>
          </p:cNvPicPr>
          <p:nvPr/>
        </p:nvPicPr>
        <p:blipFill>
          <a:blip r:embed="rId5" r:link="rId6"/>
          <a:srcRect/>
          <a:stretch>
            <a:fillRect/>
          </a:stretch>
        </p:blipFill>
        <p:spPr bwMode="auto">
          <a:xfrm>
            <a:off x="5938838" y="1665288"/>
            <a:ext cx="2881312" cy="2484437"/>
          </a:xfrm>
          <a:prstGeom prst="rect">
            <a:avLst/>
          </a:prstGeom>
          <a:noFill/>
          <a:ln w="9525">
            <a:noFill/>
            <a:miter lim="800000"/>
            <a:headEnd/>
            <a:tailEnd/>
          </a:ln>
        </p:spPr>
      </p:pic>
      <p:sp>
        <p:nvSpPr>
          <p:cNvPr id="21513" name="Rectangle 9"/>
          <p:cNvSpPr>
            <a:spLocks noChangeArrowheads="1"/>
          </p:cNvSpPr>
          <p:nvPr/>
        </p:nvSpPr>
        <p:spPr bwMode="auto">
          <a:xfrm>
            <a:off x="1258888" y="1700213"/>
            <a:ext cx="4537075" cy="838200"/>
          </a:xfrm>
          <a:prstGeom prst="rect">
            <a:avLst/>
          </a:prstGeom>
          <a:noFill/>
          <a:ln w="9525">
            <a:noFill/>
            <a:miter lim="800000"/>
            <a:headEnd/>
            <a:tailEnd/>
          </a:ln>
        </p:spPr>
        <p:txBody>
          <a:bodyPr>
            <a:spAutoFit/>
          </a:bodyPr>
          <a:lstStyle/>
          <a:p>
            <a:pPr>
              <a:lnSpc>
                <a:spcPct val="80000"/>
              </a:lnSpc>
              <a:spcBef>
                <a:spcPct val="20000"/>
              </a:spcBef>
            </a:pPr>
            <a:r>
              <a:rPr lang="ru-RU">
                <a:solidFill>
                  <a:srgbClr val="006600"/>
                </a:solidFill>
                <a:latin typeface="Palatino Linotype" pitchFamily="18" charset="0"/>
              </a:rPr>
              <a:t>	Скорпионът има 5 двойки крайници, коремът е от 8 </a:t>
            </a:r>
            <a:r>
              <a:rPr lang="ru-RU" b="1">
                <a:solidFill>
                  <a:srgbClr val="006600"/>
                </a:solidFill>
                <a:latin typeface="Palatino Linotype" pitchFamily="18" charset="0"/>
              </a:rPr>
              <a:t>сегмента</a:t>
            </a:r>
            <a:r>
              <a:rPr lang="ru-RU">
                <a:solidFill>
                  <a:srgbClr val="006600"/>
                </a:solidFill>
                <a:latin typeface="Palatino Linotype" pitchFamily="18" charset="0"/>
              </a:rPr>
              <a:t>, а опашката - 5. </a:t>
            </a:r>
          </a:p>
        </p:txBody>
      </p:sp>
      <p:sp>
        <p:nvSpPr>
          <p:cNvPr id="21515" name="Rectangle 11"/>
          <p:cNvSpPr>
            <a:spLocks noChangeArrowheads="1"/>
          </p:cNvSpPr>
          <p:nvPr/>
        </p:nvSpPr>
        <p:spPr bwMode="auto">
          <a:xfrm>
            <a:off x="395288" y="3249613"/>
            <a:ext cx="5327650" cy="1330325"/>
          </a:xfrm>
          <a:prstGeom prst="rect">
            <a:avLst/>
          </a:prstGeom>
          <a:noFill/>
          <a:ln w="9525">
            <a:noFill/>
            <a:miter lim="800000"/>
            <a:headEnd/>
            <a:tailEnd/>
          </a:ln>
        </p:spPr>
        <p:txBody>
          <a:bodyPr>
            <a:spAutoFit/>
          </a:bodyPr>
          <a:lstStyle/>
          <a:p>
            <a:pPr algn="just">
              <a:lnSpc>
                <a:spcPct val="80000"/>
              </a:lnSpc>
              <a:spcBef>
                <a:spcPct val="20000"/>
              </a:spcBef>
            </a:pPr>
            <a:r>
              <a:rPr lang="bg-BG">
                <a:solidFill>
                  <a:srgbClr val="006600"/>
                </a:solidFill>
                <a:latin typeface="Palatino Linotype" pitchFamily="18" charset="0"/>
              </a:rPr>
              <a:t>	Коремчето на водното конче се разделя от 5 сегмента, а опашката се състои от 8 части. Трите </a:t>
            </a:r>
            <a:r>
              <a:rPr lang="bg-BG" b="1">
                <a:solidFill>
                  <a:srgbClr val="006600"/>
                </a:solidFill>
                <a:latin typeface="Palatino Linotype" pitchFamily="18" charset="0"/>
              </a:rPr>
              <a:t>двойки</a:t>
            </a:r>
            <a:r>
              <a:rPr lang="bg-BG">
                <a:solidFill>
                  <a:srgbClr val="006600"/>
                </a:solidFill>
                <a:latin typeface="Palatino Linotype" pitchFamily="18" charset="0"/>
              </a:rPr>
              <a:t> крака са съставени от 3 части - всички тези числа са от последователността на Фибоначи.</a:t>
            </a:r>
          </a:p>
        </p:txBody>
      </p:sp>
      <p:sp>
        <p:nvSpPr>
          <p:cNvPr id="21526" name="Rectangle 22"/>
          <p:cNvSpPr>
            <a:spLocks noGrp="1" noChangeArrowheads="1"/>
          </p:cNvSpPr>
          <p:nvPr>
            <p:ph type="title"/>
          </p:nvPr>
        </p:nvSpPr>
        <p:spPr>
          <a:xfrm>
            <a:off x="250825" y="44450"/>
            <a:ext cx="8686800" cy="850900"/>
          </a:xfrm>
        </p:spPr>
        <p:txBody>
          <a:bodyPr/>
          <a:lstStyle/>
          <a:p>
            <a:pPr eaLnBrk="1" hangingPunct="1"/>
            <a:r>
              <a:rPr lang="en-US" smtClean="0">
                <a:solidFill>
                  <a:srgbClr val="800000"/>
                </a:solidFill>
                <a:latin typeface="Monotype Corsiva" pitchFamily="66" charset="0"/>
              </a:rPr>
              <a:t>Числата на Фибоначи </a:t>
            </a:r>
            <a:r>
              <a:rPr lang="bg-BG" smtClean="0">
                <a:solidFill>
                  <a:srgbClr val="800000"/>
                </a:solidFill>
                <a:latin typeface="Monotype Corsiva" pitchFamily="66" charset="0"/>
              </a:rPr>
              <a:t>при животните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26"/>
                                        </p:tgtEl>
                                        <p:attrNameLst>
                                          <p:attrName>style.visibility</p:attrName>
                                        </p:attrNameLst>
                                      </p:cBhvr>
                                      <p:to>
                                        <p:strVal val="visible"/>
                                      </p:to>
                                    </p:set>
                                    <p:animEffect transition="in" filter="fade">
                                      <p:cBhvr>
                                        <p:cTn id="7" dur="2000"/>
                                        <p:tgtEl>
                                          <p:spTgt spid="215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fade">
                                      <p:cBhvr>
                                        <p:cTn id="12" dur="1000"/>
                                        <p:tgtEl>
                                          <p:spTgt spid="21513"/>
                                        </p:tgtEl>
                                      </p:cBhvr>
                                    </p:animEffect>
                                    <p:anim calcmode="lin" valueType="num">
                                      <p:cBhvr>
                                        <p:cTn id="13" dur="1000" fill="hold"/>
                                        <p:tgtEl>
                                          <p:spTgt spid="21513"/>
                                        </p:tgtEl>
                                        <p:attrNameLst>
                                          <p:attrName>ppt_x</p:attrName>
                                        </p:attrNameLst>
                                      </p:cBhvr>
                                      <p:tavLst>
                                        <p:tav tm="0">
                                          <p:val>
                                            <p:strVal val="#ppt_x"/>
                                          </p:val>
                                        </p:tav>
                                        <p:tav tm="100000">
                                          <p:val>
                                            <p:strVal val="#ppt_x"/>
                                          </p:val>
                                        </p:tav>
                                      </p:tavLst>
                                    </p:anim>
                                    <p:anim calcmode="lin" valueType="num">
                                      <p:cBhvr>
                                        <p:cTn id="14" dur="1000" fill="hold"/>
                                        <p:tgtEl>
                                          <p:spTgt spid="21513"/>
                                        </p:tgtEl>
                                        <p:attrNameLst>
                                          <p:attrName>ppt_y</p:attrName>
                                        </p:attrNameLst>
                                      </p:cBhvr>
                                      <p:tavLst>
                                        <p:tav tm="0">
                                          <p:val>
                                            <p:strVal val="#ppt_y-.1"/>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edge">
                                      <p:cBhvr>
                                        <p:cTn id="17" dur="2000"/>
                                        <p:tgtEl>
                                          <p:spTgt spid="21511"/>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1515"/>
                                        </p:tgtEl>
                                        <p:attrNameLst>
                                          <p:attrName>style.visibility</p:attrName>
                                        </p:attrNameLst>
                                      </p:cBhvr>
                                      <p:to>
                                        <p:strVal val="visible"/>
                                      </p:to>
                                    </p:set>
                                    <p:animEffect transition="in" filter="fade">
                                      <p:cBhvr>
                                        <p:cTn id="22" dur="1000"/>
                                        <p:tgtEl>
                                          <p:spTgt spid="21515"/>
                                        </p:tgtEl>
                                      </p:cBhvr>
                                    </p:animEffect>
                                    <p:anim calcmode="lin" valueType="num">
                                      <p:cBhvr>
                                        <p:cTn id="23" dur="1000" fill="hold"/>
                                        <p:tgtEl>
                                          <p:spTgt spid="21515"/>
                                        </p:tgtEl>
                                        <p:attrNameLst>
                                          <p:attrName>ppt_x</p:attrName>
                                        </p:attrNameLst>
                                      </p:cBhvr>
                                      <p:tavLst>
                                        <p:tav tm="0">
                                          <p:val>
                                            <p:strVal val="#ppt_x"/>
                                          </p:val>
                                        </p:tav>
                                        <p:tav tm="100000">
                                          <p:val>
                                            <p:strVal val="#ppt_x"/>
                                          </p:val>
                                        </p:tav>
                                      </p:tavLst>
                                    </p:anim>
                                    <p:anim calcmode="lin" valueType="num">
                                      <p:cBhvr>
                                        <p:cTn id="24" dur="1000" fill="hold"/>
                                        <p:tgtEl>
                                          <p:spTgt spid="21515"/>
                                        </p:tgtEl>
                                        <p:attrNameLst>
                                          <p:attrName>ppt_y</p:attrName>
                                        </p:attrNameLst>
                                      </p:cBhvr>
                                      <p:tavLst>
                                        <p:tav tm="0">
                                          <p:val>
                                            <p:strVal val="#ppt_y-.1"/>
                                          </p:val>
                                        </p:tav>
                                        <p:tav tm="100000">
                                          <p:val>
                                            <p:strVal val="#ppt_y"/>
                                          </p:val>
                                        </p:tav>
                                      </p:tavLst>
                                    </p:anim>
                                  </p:childTnLst>
                                </p:cTn>
                              </p:par>
                              <p:par>
                                <p:cTn id="25" presetID="20" presetClass="entr" presetSubtype="0" fill="hold" nodeType="withEffect">
                                  <p:stCondLst>
                                    <p:cond delay="0"/>
                                  </p:stCondLst>
                                  <p:childTnLst>
                                    <p:set>
                                      <p:cBhvr>
                                        <p:cTn id="26" dur="1" fill="hold">
                                          <p:stCondLst>
                                            <p:cond delay="0"/>
                                          </p:stCondLst>
                                        </p:cTn>
                                        <p:tgtEl>
                                          <p:spTgt spid="21509"/>
                                        </p:tgtEl>
                                        <p:attrNameLst>
                                          <p:attrName>style.visibility</p:attrName>
                                        </p:attrNameLst>
                                      </p:cBhvr>
                                      <p:to>
                                        <p:strVal val="visible"/>
                                      </p:to>
                                    </p:set>
                                    <p:animEffect transition="in" filter="wedge">
                                      <p:cBhvr>
                                        <p:cTn id="2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5" grpId="0"/>
      <p:bldP spid="215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8"/>
          <p:cNvGrpSpPr>
            <a:grpSpLocks/>
          </p:cNvGrpSpPr>
          <p:nvPr/>
        </p:nvGrpSpPr>
        <p:grpSpPr bwMode="auto">
          <a:xfrm>
            <a:off x="0" y="0"/>
            <a:ext cx="9144000" cy="1428750"/>
            <a:chOff x="0" y="0"/>
            <a:chExt cx="5760" cy="900"/>
          </a:xfrm>
        </p:grpSpPr>
        <p:pic>
          <p:nvPicPr>
            <p:cNvPr id="31753" name="Picture 9"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31754" name="Picture 10"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31755" name="Picture 11"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31756" name="Picture 12"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31757" name="Picture 13"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31758" name="Picture 14"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31759" name="Picture 15"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33796" name="Text Box 4"/>
          <p:cNvSpPr txBox="1">
            <a:spLocks noChangeArrowheads="1"/>
          </p:cNvSpPr>
          <p:nvPr/>
        </p:nvSpPr>
        <p:spPr bwMode="auto">
          <a:xfrm>
            <a:off x="3203575" y="4625975"/>
            <a:ext cx="5761038" cy="1827213"/>
          </a:xfrm>
          <a:prstGeom prst="rect">
            <a:avLst/>
          </a:prstGeom>
          <a:noFill/>
          <a:ln w="9525">
            <a:noFill/>
            <a:miter lim="800000"/>
            <a:headEnd/>
            <a:tailEnd/>
          </a:ln>
        </p:spPr>
        <p:txBody>
          <a:bodyPr/>
          <a:lstStyle/>
          <a:p>
            <a:pPr marL="176213">
              <a:lnSpc>
                <a:spcPct val="80000"/>
              </a:lnSpc>
              <a:spcBef>
                <a:spcPct val="20000"/>
              </a:spcBef>
            </a:pPr>
            <a:r>
              <a:rPr lang="bg-BG" b="1">
                <a:solidFill>
                  <a:srgbClr val="006600"/>
                </a:solidFill>
                <a:latin typeface="Palatino Linotype" pitchFamily="18" charset="0"/>
              </a:rPr>
              <a:t>	</a:t>
            </a:r>
            <a:r>
              <a:rPr lang="en-US" b="1">
                <a:solidFill>
                  <a:srgbClr val="006600"/>
                </a:solidFill>
                <a:latin typeface="Palatino Linotype" pitchFamily="18" charset="0"/>
              </a:rPr>
              <a:t>Ако се загледаме в коя да е костенурка, можем да се убедим, че черупката й е изградена от 13 срастнали рогови пластинки: 5 в центъра и 8 по краищата, а периферията е оградена с 21 пластинки. Лапите им са с по 5 пръста, а гръбначният им стълб се състои от 34 прешлена.</a:t>
            </a:r>
            <a:r>
              <a:rPr lang="bg-BG" b="1">
                <a:solidFill>
                  <a:srgbClr val="006600"/>
                </a:solidFill>
                <a:latin typeface="Palatino Linotype" pitchFamily="18" charset="0"/>
              </a:rPr>
              <a:t> </a:t>
            </a:r>
          </a:p>
        </p:txBody>
      </p:sp>
      <p:pic>
        <p:nvPicPr>
          <p:cNvPr id="33797" name="Picture 5" descr="http://audio-spirit.com/%7Ewania/Fractals/images/F/Animals/tortoise-chaco.jpg"/>
          <p:cNvPicPr>
            <a:picLocks noChangeAspect="1" noChangeArrowheads="1"/>
          </p:cNvPicPr>
          <p:nvPr/>
        </p:nvPicPr>
        <p:blipFill>
          <a:blip r:embed="rId3" r:link="rId4"/>
          <a:srcRect/>
          <a:stretch>
            <a:fillRect/>
          </a:stretch>
        </p:blipFill>
        <p:spPr bwMode="auto">
          <a:xfrm>
            <a:off x="250825" y="2492375"/>
            <a:ext cx="2987675" cy="4105275"/>
          </a:xfrm>
          <a:prstGeom prst="rect">
            <a:avLst/>
          </a:prstGeom>
          <a:noFill/>
          <a:ln w="9525">
            <a:noFill/>
            <a:miter lim="800000"/>
            <a:headEnd/>
            <a:tailEnd/>
          </a:ln>
        </p:spPr>
      </p:pic>
      <p:pic>
        <p:nvPicPr>
          <p:cNvPr id="33798" name="Picture 6" descr="http://audio-spirit.com/%7Ewania/Fractals/images/F/Animals/Centipede.jpg"/>
          <p:cNvPicPr>
            <a:picLocks noChangeAspect="1" noChangeArrowheads="1"/>
          </p:cNvPicPr>
          <p:nvPr/>
        </p:nvPicPr>
        <p:blipFill>
          <a:blip r:embed="rId5" r:link="rId6"/>
          <a:srcRect/>
          <a:stretch>
            <a:fillRect/>
          </a:stretch>
        </p:blipFill>
        <p:spPr bwMode="auto">
          <a:xfrm>
            <a:off x="5867400" y="1628775"/>
            <a:ext cx="3025775" cy="2606675"/>
          </a:xfrm>
          <a:prstGeom prst="rect">
            <a:avLst/>
          </a:prstGeom>
          <a:noFill/>
          <a:ln w="9525">
            <a:noFill/>
            <a:miter lim="800000"/>
            <a:headEnd/>
            <a:tailEnd/>
          </a:ln>
        </p:spPr>
      </p:pic>
      <p:sp>
        <p:nvSpPr>
          <p:cNvPr id="33799" name="Rectangle 7"/>
          <p:cNvSpPr>
            <a:spLocks noChangeArrowheads="1"/>
          </p:cNvSpPr>
          <p:nvPr/>
        </p:nvSpPr>
        <p:spPr bwMode="auto">
          <a:xfrm>
            <a:off x="1116013" y="1628775"/>
            <a:ext cx="4897437" cy="825500"/>
          </a:xfrm>
          <a:prstGeom prst="rect">
            <a:avLst/>
          </a:prstGeom>
          <a:noFill/>
          <a:ln w="9525">
            <a:noFill/>
            <a:miter lim="800000"/>
            <a:headEnd/>
            <a:tailEnd/>
          </a:ln>
        </p:spPr>
        <p:txBody>
          <a:bodyPr>
            <a:spAutoFit/>
          </a:bodyPr>
          <a:lstStyle/>
          <a:p>
            <a:pPr>
              <a:lnSpc>
                <a:spcPct val="80000"/>
              </a:lnSpc>
              <a:spcBef>
                <a:spcPct val="20000"/>
              </a:spcBef>
            </a:pPr>
            <a:r>
              <a:rPr lang="ru-RU" b="1">
                <a:solidFill>
                  <a:srgbClr val="006600"/>
                </a:solidFill>
                <a:latin typeface="Palatino Linotype" pitchFamily="18" charset="0"/>
              </a:rPr>
              <a:t>	Тази красива бронирана стоножка от Малайзия има тяло от 13 сегмента</a:t>
            </a:r>
            <a:r>
              <a:rPr lang="en-US" b="1">
                <a:solidFill>
                  <a:srgbClr val="006600"/>
                </a:solidFill>
                <a:latin typeface="Palatino Linotype" pitchFamily="18" charset="0"/>
              </a:rPr>
              <a:t>.</a:t>
            </a:r>
            <a:r>
              <a:rPr lang="bg-BG" b="1">
                <a:solidFill>
                  <a:srgbClr val="006600"/>
                </a:solidFill>
                <a:latin typeface="Palatino Linotype" pitchFamily="18" charset="0"/>
              </a:rPr>
              <a:t> </a:t>
            </a:r>
          </a:p>
        </p:txBody>
      </p:sp>
      <p:sp>
        <p:nvSpPr>
          <p:cNvPr id="33809" name="Rectangle 17"/>
          <p:cNvSpPr>
            <a:spLocks noGrp="1" noChangeArrowheads="1"/>
          </p:cNvSpPr>
          <p:nvPr>
            <p:ph type="title"/>
          </p:nvPr>
        </p:nvSpPr>
        <p:spPr>
          <a:xfrm>
            <a:off x="250825" y="115888"/>
            <a:ext cx="8686800" cy="850900"/>
          </a:xfrm>
        </p:spPr>
        <p:txBody>
          <a:bodyPr/>
          <a:lstStyle/>
          <a:p>
            <a:pPr eaLnBrk="1" hangingPunct="1"/>
            <a:r>
              <a:rPr lang="en-US" smtClean="0">
                <a:solidFill>
                  <a:srgbClr val="800000"/>
                </a:solidFill>
                <a:latin typeface="Monotype Corsiva" pitchFamily="66" charset="0"/>
              </a:rPr>
              <a:t>Числата на Фибоначи </a:t>
            </a:r>
            <a:r>
              <a:rPr lang="bg-BG" smtClean="0">
                <a:solidFill>
                  <a:srgbClr val="800000"/>
                </a:solidFill>
                <a:latin typeface="Monotype Corsiva" pitchFamily="66" charset="0"/>
              </a:rPr>
              <a:t>при животните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fade">
                                      <p:cBhvr>
                                        <p:cTn id="7" dur="2000"/>
                                        <p:tgtEl>
                                          <p:spTgt spid="3380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fade">
                                      <p:cBhvr>
                                        <p:cTn id="12" dur="1000"/>
                                        <p:tgtEl>
                                          <p:spTgt spid="33799"/>
                                        </p:tgtEl>
                                      </p:cBhvr>
                                    </p:animEffect>
                                    <p:anim calcmode="lin" valueType="num">
                                      <p:cBhvr>
                                        <p:cTn id="13" dur="1000" fill="hold"/>
                                        <p:tgtEl>
                                          <p:spTgt spid="33799"/>
                                        </p:tgtEl>
                                        <p:attrNameLst>
                                          <p:attrName>ppt_x</p:attrName>
                                        </p:attrNameLst>
                                      </p:cBhvr>
                                      <p:tavLst>
                                        <p:tav tm="0">
                                          <p:val>
                                            <p:strVal val="#ppt_x"/>
                                          </p:val>
                                        </p:tav>
                                        <p:tav tm="100000">
                                          <p:val>
                                            <p:strVal val="#ppt_x"/>
                                          </p:val>
                                        </p:tav>
                                      </p:tavLst>
                                    </p:anim>
                                    <p:anim calcmode="lin" valueType="num">
                                      <p:cBhvr>
                                        <p:cTn id="14" dur="1000" fill="hold"/>
                                        <p:tgtEl>
                                          <p:spTgt spid="33799"/>
                                        </p:tgtEl>
                                        <p:attrNameLst>
                                          <p:attrName>ppt_y</p:attrName>
                                        </p:attrNameLst>
                                      </p:cBhvr>
                                      <p:tavLst>
                                        <p:tav tm="0">
                                          <p:val>
                                            <p:strVal val="#ppt_y-.1"/>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wedge">
                                      <p:cBhvr>
                                        <p:cTn id="17" dur="2000"/>
                                        <p:tgtEl>
                                          <p:spTgt spid="3379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3796"/>
                                        </p:tgtEl>
                                        <p:attrNameLst>
                                          <p:attrName>style.visibility</p:attrName>
                                        </p:attrNameLst>
                                      </p:cBhvr>
                                      <p:to>
                                        <p:strVal val="visible"/>
                                      </p:to>
                                    </p:set>
                                    <p:animEffect transition="in" filter="fade">
                                      <p:cBhvr>
                                        <p:cTn id="22" dur="1000"/>
                                        <p:tgtEl>
                                          <p:spTgt spid="33796"/>
                                        </p:tgtEl>
                                      </p:cBhvr>
                                    </p:animEffect>
                                    <p:anim calcmode="lin" valueType="num">
                                      <p:cBhvr>
                                        <p:cTn id="23" dur="1000" fill="hold"/>
                                        <p:tgtEl>
                                          <p:spTgt spid="33796"/>
                                        </p:tgtEl>
                                        <p:attrNameLst>
                                          <p:attrName>ppt_x</p:attrName>
                                        </p:attrNameLst>
                                      </p:cBhvr>
                                      <p:tavLst>
                                        <p:tav tm="0">
                                          <p:val>
                                            <p:strVal val="#ppt_x"/>
                                          </p:val>
                                        </p:tav>
                                        <p:tav tm="100000">
                                          <p:val>
                                            <p:strVal val="#ppt_x"/>
                                          </p:val>
                                        </p:tav>
                                      </p:tavLst>
                                    </p:anim>
                                    <p:anim calcmode="lin" valueType="num">
                                      <p:cBhvr>
                                        <p:cTn id="24" dur="1000" fill="hold"/>
                                        <p:tgtEl>
                                          <p:spTgt spid="33796"/>
                                        </p:tgtEl>
                                        <p:attrNameLst>
                                          <p:attrName>ppt_y</p:attrName>
                                        </p:attrNameLst>
                                      </p:cBhvr>
                                      <p:tavLst>
                                        <p:tav tm="0">
                                          <p:val>
                                            <p:strVal val="#ppt_y-.1"/>
                                          </p:val>
                                        </p:tav>
                                        <p:tav tm="100000">
                                          <p:val>
                                            <p:strVal val="#ppt_y"/>
                                          </p:val>
                                        </p:tav>
                                      </p:tavLst>
                                    </p:anim>
                                  </p:childTnLst>
                                </p:cTn>
                              </p:par>
                              <p:par>
                                <p:cTn id="25" presetID="20" presetClass="entr" presetSubtype="0" fill="hold" nodeType="withEffect">
                                  <p:stCondLst>
                                    <p:cond delay="0"/>
                                  </p:stCondLst>
                                  <p:childTnLst>
                                    <p:set>
                                      <p:cBhvr>
                                        <p:cTn id="26" dur="1" fill="hold">
                                          <p:stCondLst>
                                            <p:cond delay="0"/>
                                          </p:stCondLst>
                                        </p:cTn>
                                        <p:tgtEl>
                                          <p:spTgt spid="33797"/>
                                        </p:tgtEl>
                                        <p:attrNameLst>
                                          <p:attrName>style.visibility</p:attrName>
                                        </p:attrNameLst>
                                      </p:cBhvr>
                                      <p:to>
                                        <p:strVal val="visible"/>
                                      </p:to>
                                    </p:set>
                                    <p:animEffect transition="in" filter="wedge">
                                      <p:cBhvr>
                                        <p:cTn id="27"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9" grpId="0"/>
      <p:bldP spid="3380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0" y="1557338"/>
            <a:ext cx="4500563" cy="1800225"/>
          </a:xfrm>
        </p:spPr>
        <p:txBody>
          <a:bodyPr/>
          <a:lstStyle/>
          <a:p>
            <a:pPr eaLnBrk="1" hangingPunct="1">
              <a:buFontTx/>
              <a:buNone/>
              <a:defRPr/>
            </a:pPr>
            <a:r>
              <a:rPr lang="bg-BG" sz="2000" b="1" kern="1200" dirty="0" smtClean="0">
                <a:solidFill>
                  <a:srgbClr val="006600"/>
                </a:solidFill>
                <a:latin typeface="Palatino Linotype" pitchFamily="18" charset="0"/>
              </a:rPr>
              <a:t>		Въпреки, че не е представител на растителния свят, този паун горделиво е наредил точките на опашката си по същите логаритмични спирали</a:t>
            </a:r>
            <a:r>
              <a:rPr lang="en-US" sz="2000" b="1" kern="1200" dirty="0" smtClean="0">
                <a:solidFill>
                  <a:srgbClr val="006600"/>
                </a:solidFill>
                <a:latin typeface="Palatino Linotype" pitchFamily="18" charset="0"/>
              </a:rPr>
              <a:t>.</a:t>
            </a:r>
            <a:endParaRPr lang="bg-BG" sz="2000" b="1" kern="1200" dirty="0" smtClean="0">
              <a:solidFill>
                <a:srgbClr val="006600"/>
              </a:solidFill>
              <a:latin typeface="Palatino Linotype" pitchFamily="18" charset="0"/>
            </a:endParaRPr>
          </a:p>
        </p:txBody>
      </p:sp>
      <p:pic>
        <p:nvPicPr>
          <p:cNvPr id="18435" name="Picture 5" descr="2502gall_2725741b8e97caf22fb928d790737ca7"/>
          <p:cNvPicPr>
            <a:picLocks noChangeAspect="1" noChangeArrowheads="1"/>
          </p:cNvPicPr>
          <p:nvPr/>
        </p:nvPicPr>
        <p:blipFill>
          <a:blip r:embed="rId2"/>
          <a:srcRect/>
          <a:stretch>
            <a:fillRect/>
          </a:stretch>
        </p:blipFill>
        <p:spPr bwMode="auto">
          <a:xfrm>
            <a:off x="323850" y="3916363"/>
            <a:ext cx="3168650" cy="2376487"/>
          </a:xfrm>
          <a:prstGeom prst="rect">
            <a:avLst/>
          </a:prstGeom>
          <a:noFill/>
          <a:ln w="9525">
            <a:noFill/>
            <a:miter lim="800000"/>
            <a:headEnd/>
            <a:tailEnd/>
          </a:ln>
        </p:spPr>
      </p:pic>
      <p:sp>
        <p:nvSpPr>
          <p:cNvPr id="18436" name="Rectangle 6"/>
          <p:cNvSpPr>
            <a:spLocks noChangeArrowheads="1"/>
          </p:cNvSpPr>
          <p:nvPr/>
        </p:nvSpPr>
        <p:spPr bwMode="auto">
          <a:xfrm>
            <a:off x="4751388" y="1392238"/>
            <a:ext cx="4392612" cy="2555875"/>
          </a:xfrm>
          <a:prstGeom prst="rect">
            <a:avLst/>
          </a:prstGeom>
          <a:noFill/>
          <a:ln w="9525">
            <a:noFill/>
            <a:miter lim="800000"/>
            <a:headEnd/>
            <a:tailEnd/>
          </a:ln>
        </p:spPr>
        <p:txBody>
          <a:bodyPr anchor="ctr">
            <a:spAutoFit/>
          </a:bodyPr>
          <a:lstStyle/>
          <a:p>
            <a:r>
              <a:rPr lang="bg-BG" b="1">
                <a:solidFill>
                  <a:srgbClr val="006600"/>
                </a:solidFill>
                <a:latin typeface="Palatino Linotype" pitchFamily="18" charset="0"/>
              </a:rPr>
              <a:t>	Ако разгледаме люспите на обикновена риба от рода на шарановите,</a:t>
            </a:r>
            <a:r>
              <a:rPr lang="en-US" b="1">
                <a:solidFill>
                  <a:srgbClr val="006600"/>
                </a:solidFill>
                <a:latin typeface="Palatino Linotype" pitchFamily="18" charset="0"/>
              </a:rPr>
              <a:t> </a:t>
            </a:r>
            <a:r>
              <a:rPr lang="bg-BG" b="1">
                <a:solidFill>
                  <a:srgbClr val="006600"/>
                </a:solidFill>
                <a:latin typeface="Palatino Linotype" pitchFamily="18" charset="0"/>
              </a:rPr>
              <a:t>ще забележим, че са разположени в определен ред, който напомня на разположението на семената в боровата шишарка и в питата на слънчогледа. </a:t>
            </a:r>
          </a:p>
        </p:txBody>
      </p:sp>
      <p:pic>
        <p:nvPicPr>
          <p:cNvPr id="18437" name="Picture 8" descr="fish"/>
          <p:cNvPicPr>
            <a:picLocks noChangeAspect="1" noChangeArrowheads="1"/>
          </p:cNvPicPr>
          <p:nvPr/>
        </p:nvPicPr>
        <p:blipFill>
          <a:blip r:embed="rId3"/>
          <a:srcRect/>
          <a:stretch>
            <a:fillRect/>
          </a:stretch>
        </p:blipFill>
        <p:spPr bwMode="auto">
          <a:xfrm>
            <a:off x="4356100" y="3933825"/>
            <a:ext cx="4554538" cy="2306638"/>
          </a:xfrm>
          <a:prstGeom prst="rect">
            <a:avLst/>
          </a:prstGeom>
          <a:noFill/>
          <a:ln w="9525">
            <a:noFill/>
            <a:miter lim="800000"/>
            <a:headEnd/>
            <a:tailEnd/>
          </a:ln>
        </p:spPr>
      </p:pic>
      <p:grpSp>
        <p:nvGrpSpPr>
          <p:cNvPr id="30725" name="Group 9"/>
          <p:cNvGrpSpPr>
            <a:grpSpLocks/>
          </p:cNvGrpSpPr>
          <p:nvPr/>
        </p:nvGrpSpPr>
        <p:grpSpPr bwMode="auto">
          <a:xfrm>
            <a:off x="0" y="0"/>
            <a:ext cx="9144000" cy="1428750"/>
            <a:chOff x="0" y="0"/>
            <a:chExt cx="5760" cy="900"/>
          </a:xfrm>
        </p:grpSpPr>
        <p:pic>
          <p:nvPicPr>
            <p:cNvPr id="30727" name="Picture 10" descr="vector-modern-background-3-09-by-dragonart-150x150"/>
            <p:cNvPicPr>
              <a:picLocks noChangeAspect="1" noChangeArrowheads="1"/>
            </p:cNvPicPr>
            <p:nvPr/>
          </p:nvPicPr>
          <p:blipFill>
            <a:blip r:embed="rId4"/>
            <a:srcRect/>
            <a:stretch>
              <a:fillRect/>
            </a:stretch>
          </p:blipFill>
          <p:spPr bwMode="auto">
            <a:xfrm>
              <a:off x="1746" y="0"/>
              <a:ext cx="900" cy="900"/>
            </a:xfrm>
            <a:prstGeom prst="rect">
              <a:avLst/>
            </a:prstGeom>
            <a:noFill/>
            <a:ln w="9525">
              <a:noFill/>
              <a:miter lim="800000"/>
              <a:headEnd/>
              <a:tailEnd/>
            </a:ln>
          </p:spPr>
        </p:pic>
        <p:pic>
          <p:nvPicPr>
            <p:cNvPr id="30728" name="Picture 11" descr="vector-modern-background-3-09-by-dragonart-150x150"/>
            <p:cNvPicPr>
              <a:picLocks noChangeAspect="1" noChangeArrowheads="1"/>
            </p:cNvPicPr>
            <p:nvPr/>
          </p:nvPicPr>
          <p:blipFill>
            <a:blip r:embed="rId4"/>
            <a:srcRect/>
            <a:stretch>
              <a:fillRect/>
            </a:stretch>
          </p:blipFill>
          <p:spPr bwMode="auto">
            <a:xfrm>
              <a:off x="884" y="0"/>
              <a:ext cx="900" cy="900"/>
            </a:xfrm>
            <a:prstGeom prst="rect">
              <a:avLst/>
            </a:prstGeom>
            <a:noFill/>
            <a:ln w="9525">
              <a:noFill/>
              <a:miter lim="800000"/>
              <a:headEnd/>
              <a:tailEnd/>
            </a:ln>
          </p:spPr>
        </p:pic>
        <p:pic>
          <p:nvPicPr>
            <p:cNvPr id="30729" name="Picture 12" descr="vector-modern-background-3-09-by-dragonart-150x150"/>
            <p:cNvPicPr>
              <a:picLocks noChangeAspect="1" noChangeArrowheads="1"/>
            </p:cNvPicPr>
            <p:nvPr/>
          </p:nvPicPr>
          <p:blipFill>
            <a:blip r:embed="rId4"/>
            <a:srcRect/>
            <a:stretch>
              <a:fillRect/>
            </a:stretch>
          </p:blipFill>
          <p:spPr bwMode="auto">
            <a:xfrm>
              <a:off x="4195" y="0"/>
              <a:ext cx="900" cy="900"/>
            </a:xfrm>
            <a:prstGeom prst="rect">
              <a:avLst/>
            </a:prstGeom>
            <a:noFill/>
            <a:ln w="9525">
              <a:noFill/>
              <a:miter lim="800000"/>
              <a:headEnd/>
              <a:tailEnd/>
            </a:ln>
          </p:spPr>
        </p:pic>
        <p:pic>
          <p:nvPicPr>
            <p:cNvPr id="30730" name="Picture 13" descr="vector-modern-background-3-09-by-dragonart-150x150"/>
            <p:cNvPicPr>
              <a:picLocks noChangeAspect="1" noChangeArrowheads="1"/>
            </p:cNvPicPr>
            <p:nvPr/>
          </p:nvPicPr>
          <p:blipFill>
            <a:blip r:embed="rId4"/>
            <a:srcRect/>
            <a:stretch>
              <a:fillRect/>
            </a:stretch>
          </p:blipFill>
          <p:spPr bwMode="auto">
            <a:xfrm>
              <a:off x="0" y="0"/>
              <a:ext cx="900" cy="900"/>
            </a:xfrm>
            <a:prstGeom prst="rect">
              <a:avLst/>
            </a:prstGeom>
            <a:noFill/>
            <a:ln w="9525">
              <a:noFill/>
              <a:miter lim="800000"/>
              <a:headEnd/>
              <a:tailEnd/>
            </a:ln>
          </p:spPr>
        </p:pic>
        <p:pic>
          <p:nvPicPr>
            <p:cNvPr id="30731" name="Picture 14" descr="vector-modern-background-3-09-by-dragonart-150x150"/>
            <p:cNvPicPr>
              <a:picLocks noChangeAspect="1" noChangeArrowheads="1"/>
            </p:cNvPicPr>
            <p:nvPr/>
          </p:nvPicPr>
          <p:blipFill>
            <a:blip r:embed="rId4"/>
            <a:srcRect/>
            <a:stretch>
              <a:fillRect/>
            </a:stretch>
          </p:blipFill>
          <p:spPr bwMode="auto">
            <a:xfrm>
              <a:off x="3334" y="0"/>
              <a:ext cx="900" cy="900"/>
            </a:xfrm>
            <a:prstGeom prst="rect">
              <a:avLst/>
            </a:prstGeom>
            <a:noFill/>
            <a:ln w="9525">
              <a:noFill/>
              <a:miter lim="800000"/>
              <a:headEnd/>
              <a:tailEnd/>
            </a:ln>
          </p:spPr>
        </p:pic>
        <p:pic>
          <p:nvPicPr>
            <p:cNvPr id="30732" name="Picture 15" descr="vector-modern-background-3-09-by-dragonart-150x150"/>
            <p:cNvPicPr>
              <a:picLocks noChangeAspect="1" noChangeArrowheads="1"/>
            </p:cNvPicPr>
            <p:nvPr/>
          </p:nvPicPr>
          <p:blipFill>
            <a:blip r:embed="rId4"/>
            <a:srcRect/>
            <a:stretch>
              <a:fillRect/>
            </a:stretch>
          </p:blipFill>
          <p:spPr bwMode="auto">
            <a:xfrm>
              <a:off x="2608" y="0"/>
              <a:ext cx="900" cy="900"/>
            </a:xfrm>
            <a:prstGeom prst="rect">
              <a:avLst/>
            </a:prstGeom>
            <a:noFill/>
            <a:ln w="9525">
              <a:noFill/>
              <a:miter lim="800000"/>
              <a:headEnd/>
              <a:tailEnd/>
            </a:ln>
          </p:spPr>
        </p:pic>
        <p:pic>
          <p:nvPicPr>
            <p:cNvPr id="30733" name="Picture 16" descr="vector-modern-background-3-09-by-dragonart-150x150"/>
            <p:cNvPicPr>
              <a:picLocks noChangeAspect="1" noChangeArrowheads="1"/>
            </p:cNvPicPr>
            <p:nvPr/>
          </p:nvPicPr>
          <p:blipFill>
            <a:blip r:embed="rId4"/>
            <a:srcRect/>
            <a:stretch>
              <a:fillRect/>
            </a:stretch>
          </p:blipFill>
          <p:spPr bwMode="auto">
            <a:xfrm>
              <a:off x="4860" y="0"/>
              <a:ext cx="900" cy="900"/>
            </a:xfrm>
            <a:prstGeom prst="rect">
              <a:avLst/>
            </a:prstGeom>
            <a:noFill/>
            <a:ln w="9525">
              <a:noFill/>
              <a:miter lim="800000"/>
              <a:headEnd/>
              <a:tailEnd/>
            </a:ln>
          </p:spPr>
        </p:pic>
      </p:grpSp>
      <p:sp>
        <p:nvSpPr>
          <p:cNvPr id="18439" name="Text Box 17"/>
          <p:cNvSpPr txBox="1">
            <a:spLocks noChangeArrowheads="1"/>
          </p:cNvSpPr>
          <p:nvPr/>
        </p:nvSpPr>
        <p:spPr bwMode="auto">
          <a:xfrm>
            <a:off x="0" y="0"/>
            <a:ext cx="9396413" cy="823913"/>
          </a:xfrm>
          <a:prstGeom prst="rect">
            <a:avLst/>
          </a:prstGeom>
          <a:noFill/>
          <a:ln w="9525">
            <a:noFill/>
            <a:miter lim="800000"/>
            <a:headEnd/>
            <a:tailEnd/>
          </a:ln>
        </p:spPr>
        <p:txBody>
          <a:bodyPr>
            <a:spAutoFit/>
          </a:bodyPr>
          <a:lstStyle/>
          <a:p>
            <a:pPr>
              <a:spcBef>
                <a:spcPct val="50000"/>
              </a:spcBef>
            </a:pPr>
            <a:r>
              <a:rPr lang="en-US" sz="4800">
                <a:solidFill>
                  <a:srgbClr val="800000"/>
                </a:solidFill>
                <a:latin typeface="Monotype Corsiva" pitchFamily="66" charset="0"/>
              </a:rPr>
              <a:t>Числата на Фибоначи </a:t>
            </a:r>
            <a:r>
              <a:rPr lang="bg-BG" sz="4800">
                <a:solidFill>
                  <a:srgbClr val="800000"/>
                </a:solidFill>
                <a:latin typeface="Monotype Corsiva" pitchFamily="66" charset="0"/>
              </a:rPr>
              <a:t>при животните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8439">
                                            <p:txEl>
                                              <p:pRg st="0" end="0"/>
                                            </p:txEl>
                                          </p:spTgt>
                                        </p:tgtEl>
                                        <p:attrNameLst>
                                          <p:attrName>style.visibility</p:attrName>
                                        </p:attrNameLst>
                                      </p:cBhvr>
                                      <p:to>
                                        <p:strVal val="visible"/>
                                      </p:to>
                                    </p:set>
                                    <p:anim to="" calcmode="lin" valueType="num">
                                      <p:cBhvr>
                                        <p:cTn id="7" dur="1" fill="hold"/>
                                        <p:tgtEl>
                                          <p:spTgt spid="1843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434">
                                            <p:txEl>
                                              <p:pRg st="0" end="0"/>
                                            </p:txEl>
                                          </p:spTgt>
                                        </p:tgtEl>
                                        <p:attrNameLst>
                                          <p:attrName>style.visibility</p:attrName>
                                        </p:attrNameLst>
                                      </p:cBhvr>
                                      <p:to>
                                        <p:strVal val="visible"/>
                                      </p:to>
                                    </p:set>
                                    <p:animEffect transition="in" filter="fade">
                                      <p:cBhvr>
                                        <p:cTn id="12" dur="1000"/>
                                        <p:tgtEl>
                                          <p:spTgt spid="18434">
                                            <p:txEl>
                                              <p:pRg st="0" end="0"/>
                                            </p:txEl>
                                          </p:spTgt>
                                        </p:tgtEl>
                                      </p:cBhvr>
                                    </p:animEffect>
                                    <p:anim calcmode="lin" valueType="num">
                                      <p:cBhvr>
                                        <p:cTn id="13"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8436">
                                            <p:txEl>
                                              <p:pRg st="0" end="0"/>
                                            </p:txEl>
                                          </p:spTgt>
                                        </p:tgtEl>
                                        <p:attrNameLst>
                                          <p:attrName>style.visibility</p:attrName>
                                        </p:attrNameLst>
                                      </p:cBhvr>
                                      <p:to>
                                        <p:strVal val="visible"/>
                                      </p:to>
                                    </p:set>
                                    <p:animEffect transition="in" filter="fade">
                                      <p:cBhvr>
                                        <p:cTn id="19" dur="1000"/>
                                        <p:tgtEl>
                                          <p:spTgt spid="18436">
                                            <p:txEl>
                                              <p:pRg st="0" end="0"/>
                                            </p:txEl>
                                          </p:spTgt>
                                        </p:tgtEl>
                                      </p:cBhvr>
                                    </p:animEffect>
                                    <p:anim calcmode="lin" valueType="num">
                                      <p:cBhvr>
                                        <p:cTn id="20" dur="10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84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8435"/>
                                        </p:tgtEl>
                                        <p:attrNameLst>
                                          <p:attrName>style.visibility</p:attrName>
                                        </p:attrNameLst>
                                      </p:cBhvr>
                                      <p:to>
                                        <p:strVal val="visible"/>
                                      </p:to>
                                    </p:set>
                                    <p:animEffect transition="in" filter="wedge">
                                      <p:cBhvr>
                                        <p:cTn id="26" dur="2000"/>
                                        <p:tgtEl>
                                          <p:spTgt spid="18435"/>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18437"/>
                                        </p:tgtEl>
                                        <p:attrNameLst>
                                          <p:attrName>style.visibility</p:attrName>
                                        </p:attrNameLst>
                                      </p:cBhvr>
                                      <p:to>
                                        <p:strVal val="visible"/>
                                      </p:to>
                                    </p:set>
                                    <p:animEffect transition="in" filter="wedge">
                                      <p:cBhvr>
                                        <p:cTn id="31"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50"/>
          <p:cNvGrpSpPr>
            <a:grpSpLocks/>
          </p:cNvGrpSpPr>
          <p:nvPr/>
        </p:nvGrpSpPr>
        <p:grpSpPr bwMode="auto">
          <a:xfrm>
            <a:off x="0" y="0"/>
            <a:ext cx="9144000" cy="1428750"/>
            <a:chOff x="0" y="0"/>
            <a:chExt cx="5760" cy="900"/>
          </a:xfrm>
        </p:grpSpPr>
        <p:pic>
          <p:nvPicPr>
            <p:cNvPr id="32782" name="Picture 51"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32783" name="Picture 52"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32784" name="Picture 53"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32785" name="Picture 54"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32786" name="Picture 55"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32787" name="Picture 56"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32788" name="Picture 57"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10242" name="Rectangle 2"/>
          <p:cNvSpPr>
            <a:spLocks noGrp="1" noChangeArrowheads="1"/>
          </p:cNvSpPr>
          <p:nvPr>
            <p:ph type="title"/>
          </p:nvPr>
        </p:nvSpPr>
        <p:spPr>
          <a:xfrm>
            <a:off x="-36513" y="44450"/>
            <a:ext cx="9144001" cy="777875"/>
          </a:xfrm>
        </p:spPr>
        <p:txBody>
          <a:bodyPr/>
          <a:lstStyle/>
          <a:p>
            <a:pPr eaLnBrk="1" hangingPunct="1"/>
            <a:r>
              <a:rPr lang="ru-RU" sz="4600" smtClean="0">
                <a:solidFill>
                  <a:srgbClr val="800000"/>
                </a:solidFill>
                <a:latin typeface="Monotype Corsiva" pitchFamily="66" charset="0"/>
              </a:rPr>
              <a:t>Правоъгълници и спирали на Фибоначи</a:t>
            </a:r>
            <a:endParaRPr lang="bg-BG" sz="4600" b="1" smtClean="0">
              <a:solidFill>
                <a:schemeClr val="tx1"/>
              </a:solidFill>
              <a:latin typeface="Monotype Corsiva" pitchFamily="66" charset="0"/>
            </a:endParaRPr>
          </a:p>
        </p:txBody>
      </p:sp>
      <p:sp>
        <p:nvSpPr>
          <p:cNvPr id="10243" name="Rectangle 3"/>
          <p:cNvSpPr>
            <a:spLocks noGrp="1" noChangeArrowheads="1"/>
          </p:cNvSpPr>
          <p:nvPr>
            <p:ph type="body" idx="1"/>
          </p:nvPr>
        </p:nvSpPr>
        <p:spPr>
          <a:xfrm>
            <a:off x="250825" y="1628775"/>
            <a:ext cx="6337300" cy="4895850"/>
          </a:xfrm>
        </p:spPr>
        <p:txBody>
          <a:bodyPr/>
          <a:lstStyle/>
          <a:p>
            <a:pPr marL="0" indent="354013" eaLnBrk="1" hangingPunct="1">
              <a:lnSpc>
                <a:spcPct val="80000"/>
              </a:lnSpc>
              <a:buFontTx/>
              <a:buNone/>
            </a:pPr>
            <a:r>
              <a:rPr lang="bg-BG" sz="2400" b="1" smtClean="0">
                <a:solidFill>
                  <a:srgbClr val="006600"/>
                </a:solidFill>
                <a:latin typeface="Palatino Linotype" pitchFamily="18" charset="0"/>
              </a:rPr>
              <a:t>Можем да направим друго изображение, показващо реда на Фибоначи 1,1,2,3,5,8,13,21 като започнем с два малки квадрата с размер 1/1 един до друг. На общата им страна се построява квадрат с размер 2/2 (=1+1). Сега можем да направим нов квадрат със страна, допираща се до последния квадрат със страна 2 и до първия- новия ще има страна 3, следващия, допиращ се до квадрат 2 и до квадрат 3 ще има страна 5 и т.н.. </a:t>
            </a:r>
          </a:p>
          <a:p>
            <a:pPr marL="0" indent="354013" eaLnBrk="1" hangingPunct="1">
              <a:lnSpc>
                <a:spcPct val="80000"/>
              </a:lnSpc>
              <a:buFontTx/>
              <a:buNone/>
            </a:pPr>
            <a:r>
              <a:rPr lang="bg-BG" sz="2400" b="1" smtClean="0">
                <a:solidFill>
                  <a:srgbClr val="006600"/>
                </a:solidFill>
                <a:latin typeface="Palatino Linotype" pitchFamily="18" charset="0"/>
              </a:rPr>
              <a:t>Тази група правоъгълници се наричат </a:t>
            </a:r>
            <a:r>
              <a:rPr lang="bg-BG" sz="2400" b="1" u="sng" smtClean="0">
                <a:solidFill>
                  <a:srgbClr val="006600"/>
                </a:solidFill>
                <a:latin typeface="Palatino Linotype" pitchFamily="18" charset="0"/>
              </a:rPr>
              <a:t>правоъгълници на Фибоначи.</a:t>
            </a:r>
          </a:p>
        </p:txBody>
      </p:sp>
      <p:sp>
        <p:nvSpPr>
          <p:cNvPr id="32772" name="Rectangle 8"/>
          <p:cNvSpPr>
            <a:spLocks noChangeArrowheads="1"/>
          </p:cNvSpPr>
          <p:nvPr/>
        </p:nvSpPr>
        <p:spPr bwMode="auto">
          <a:xfrm>
            <a:off x="6677025" y="2540000"/>
            <a:ext cx="9144000" cy="0"/>
          </a:xfrm>
          <a:prstGeom prst="rect">
            <a:avLst/>
          </a:prstGeom>
          <a:noFill/>
          <a:ln w="9525">
            <a:noFill/>
            <a:miter lim="800000"/>
            <a:headEnd/>
            <a:tailEnd/>
          </a:ln>
        </p:spPr>
        <p:txBody>
          <a:bodyPr wrap="none" anchor="ctr">
            <a:spAutoFit/>
          </a:bodyPr>
          <a:lstStyle/>
          <a:p>
            <a:endParaRPr lang="en-US"/>
          </a:p>
        </p:txBody>
      </p:sp>
      <p:pic>
        <p:nvPicPr>
          <p:cNvPr id="10247" name="Picture 7" descr="http://audio-spirit.com/%7Ewania/Fractals/images/fm/9.gif"/>
          <p:cNvPicPr>
            <a:picLocks noChangeAspect="1" noChangeArrowheads="1"/>
          </p:cNvPicPr>
          <p:nvPr/>
        </p:nvPicPr>
        <p:blipFill>
          <a:blip r:embed="rId3" r:link="rId4"/>
          <a:srcRect/>
          <a:stretch>
            <a:fillRect/>
          </a:stretch>
        </p:blipFill>
        <p:spPr bwMode="auto">
          <a:xfrm>
            <a:off x="6372225" y="1484313"/>
            <a:ext cx="2484438" cy="2484437"/>
          </a:xfrm>
          <a:prstGeom prst="rect">
            <a:avLst/>
          </a:prstGeom>
          <a:noFill/>
          <a:ln w="9525">
            <a:noFill/>
            <a:miter lim="800000"/>
            <a:headEnd/>
            <a:tailEnd/>
          </a:ln>
        </p:spPr>
      </p:pic>
      <p:sp>
        <p:nvSpPr>
          <p:cNvPr id="32774" name="Rectangle 12"/>
          <p:cNvSpPr>
            <a:spLocks noChangeArrowheads="1"/>
          </p:cNvSpPr>
          <p:nvPr/>
        </p:nvSpPr>
        <p:spPr bwMode="auto">
          <a:xfrm>
            <a:off x="5051425" y="2540000"/>
            <a:ext cx="2190750" cy="0"/>
          </a:xfrm>
          <a:prstGeom prst="rect">
            <a:avLst/>
          </a:prstGeom>
          <a:noFill/>
          <a:ln w="9525">
            <a:noFill/>
            <a:miter lim="800000"/>
            <a:headEnd/>
            <a:tailEnd/>
          </a:ln>
        </p:spPr>
        <p:txBody>
          <a:bodyPr wrap="none" anchor="ctr">
            <a:spAutoFit/>
          </a:bodyPr>
          <a:lstStyle/>
          <a:p>
            <a:endParaRPr lang="en-US"/>
          </a:p>
        </p:txBody>
      </p:sp>
      <p:sp>
        <p:nvSpPr>
          <p:cNvPr id="32775" name="Rectangle 14"/>
          <p:cNvSpPr>
            <a:spLocks noChangeArrowheads="1"/>
          </p:cNvSpPr>
          <p:nvPr/>
        </p:nvSpPr>
        <p:spPr bwMode="auto">
          <a:xfrm>
            <a:off x="5051425" y="2540000"/>
            <a:ext cx="2190750" cy="0"/>
          </a:xfrm>
          <a:prstGeom prst="rect">
            <a:avLst/>
          </a:prstGeom>
          <a:noFill/>
          <a:ln w="9525">
            <a:noFill/>
            <a:miter lim="800000"/>
            <a:headEnd/>
            <a:tailEnd/>
          </a:ln>
        </p:spPr>
        <p:txBody>
          <a:bodyPr wrap="none" anchor="ctr">
            <a:spAutoFit/>
          </a:bodyPr>
          <a:lstStyle/>
          <a:p>
            <a:endParaRPr lang="en-US"/>
          </a:p>
        </p:txBody>
      </p:sp>
      <p:pic>
        <p:nvPicPr>
          <p:cNvPr id="10285" name="Picture 45" descr="image32"/>
          <p:cNvPicPr>
            <a:picLocks noChangeAspect="1" noChangeArrowheads="1"/>
          </p:cNvPicPr>
          <p:nvPr/>
        </p:nvPicPr>
        <p:blipFill>
          <a:blip r:embed="rId5"/>
          <a:srcRect/>
          <a:stretch>
            <a:fillRect/>
          </a:stretch>
        </p:blipFill>
        <p:spPr bwMode="auto">
          <a:xfrm>
            <a:off x="6732588" y="4759325"/>
            <a:ext cx="420687" cy="398463"/>
          </a:xfrm>
          <a:prstGeom prst="rect">
            <a:avLst/>
          </a:prstGeom>
          <a:noFill/>
          <a:ln w="9525">
            <a:noFill/>
            <a:miter lim="800000"/>
            <a:headEnd/>
            <a:tailEnd/>
          </a:ln>
        </p:spPr>
      </p:pic>
      <p:pic>
        <p:nvPicPr>
          <p:cNvPr id="10286" name="Picture 46" descr="image33"/>
          <p:cNvPicPr>
            <a:picLocks noChangeAspect="1" noChangeArrowheads="1"/>
          </p:cNvPicPr>
          <p:nvPr/>
        </p:nvPicPr>
        <p:blipFill>
          <a:blip r:embed="rId6"/>
          <a:srcRect/>
          <a:stretch>
            <a:fillRect/>
          </a:stretch>
        </p:blipFill>
        <p:spPr bwMode="auto">
          <a:xfrm>
            <a:off x="6732588" y="4756150"/>
            <a:ext cx="754062" cy="401638"/>
          </a:xfrm>
          <a:prstGeom prst="rect">
            <a:avLst/>
          </a:prstGeom>
          <a:noFill/>
          <a:ln w="9525">
            <a:noFill/>
            <a:miter lim="800000"/>
            <a:headEnd/>
            <a:tailEnd/>
          </a:ln>
        </p:spPr>
      </p:pic>
      <p:pic>
        <p:nvPicPr>
          <p:cNvPr id="10287" name="Picture 47" descr="image34"/>
          <p:cNvPicPr>
            <a:picLocks noChangeAspect="1" noChangeArrowheads="1"/>
          </p:cNvPicPr>
          <p:nvPr/>
        </p:nvPicPr>
        <p:blipFill>
          <a:blip r:embed="rId7"/>
          <a:srcRect/>
          <a:stretch>
            <a:fillRect/>
          </a:stretch>
        </p:blipFill>
        <p:spPr bwMode="auto">
          <a:xfrm>
            <a:off x="6732588" y="4068763"/>
            <a:ext cx="749300" cy="1089025"/>
          </a:xfrm>
          <a:prstGeom prst="rect">
            <a:avLst/>
          </a:prstGeom>
          <a:noFill/>
          <a:ln w="9525">
            <a:noFill/>
            <a:miter lim="800000"/>
            <a:headEnd/>
            <a:tailEnd/>
          </a:ln>
        </p:spPr>
      </p:pic>
      <p:pic>
        <p:nvPicPr>
          <p:cNvPr id="10288" name="Picture 48" descr="image35"/>
          <p:cNvPicPr>
            <a:picLocks noChangeAspect="1" noChangeArrowheads="1"/>
          </p:cNvPicPr>
          <p:nvPr/>
        </p:nvPicPr>
        <p:blipFill>
          <a:blip r:embed="rId8"/>
          <a:srcRect/>
          <a:stretch>
            <a:fillRect/>
          </a:stretch>
        </p:blipFill>
        <p:spPr bwMode="auto">
          <a:xfrm>
            <a:off x="6732588" y="4068763"/>
            <a:ext cx="1639887" cy="1089025"/>
          </a:xfrm>
          <a:prstGeom prst="rect">
            <a:avLst/>
          </a:prstGeom>
          <a:noFill/>
          <a:ln w="9525">
            <a:noFill/>
            <a:miter lim="800000"/>
            <a:headEnd/>
            <a:tailEnd/>
          </a:ln>
        </p:spPr>
      </p:pic>
      <p:pic>
        <p:nvPicPr>
          <p:cNvPr id="10289" name="Picture 49" descr="image37"/>
          <p:cNvPicPr>
            <a:picLocks noChangeAspect="1" noChangeArrowheads="1"/>
          </p:cNvPicPr>
          <p:nvPr/>
        </p:nvPicPr>
        <p:blipFill>
          <a:blip r:embed="rId9"/>
          <a:srcRect/>
          <a:stretch>
            <a:fillRect/>
          </a:stretch>
        </p:blipFill>
        <p:spPr bwMode="auto">
          <a:xfrm>
            <a:off x="6732588" y="4076700"/>
            <a:ext cx="1651000" cy="2592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1000"/>
                                        <p:tgtEl>
                                          <p:spTgt spid="10243">
                                            <p:txEl>
                                              <p:pRg st="0" end="0"/>
                                            </p:txEl>
                                          </p:spTgt>
                                        </p:tgtEl>
                                      </p:cBhvr>
                                    </p:animEffect>
                                    <p:anim calcmode="lin" valueType="num">
                                      <p:cBhvr>
                                        <p:cTn id="13"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Effect transition="in" filter="fade">
                                      <p:cBhvr>
                                        <p:cTn id="19" dur="1000"/>
                                        <p:tgtEl>
                                          <p:spTgt spid="10243">
                                            <p:txEl>
                                              <p:pRg st="1" end="1"/>
                                            </p:txEl>
                                          </p:spTgt>
                                        </p:tgtEl>
                                      </p:cBhvr>
                                    </p:animEffect>
                                    <p:anim calcmode="lin" valueType="num">
                                      <p:cBhvr>
                                        <p:cTn id="20"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0247"/>
                                        </p:tgtEl>
                                        <p:attrNameLst>
                                          <p:attrName>style.visibility</p:attrName>
                                        </p:attrNameLst>
                                      </p:cBhvr>
                                      <p:to>
                                        <p:strVal val="visible"/>
                                      </p:to>
                                    </p:set>
                                    <p:animEffect transition="in" filter="wedge">
                                      <p:cBhvr>
                                        <p:cTn id="26" dur="2000"/>
                                        <p:tgtEl>
                                          <p:spTgt spid="1024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285"/>
                                        </p:tgtEl>
                                        <p:attrNameLst>
                                          <p:attrName>style.visibility</p:attrName>
                                        </p:attrNameLst>
                                      </p:cBhvr>
                                      <p:to>
                                        <p:strVal val="visible"/>
                                      </p:to>
                                    </p:set>
                                    <p:animEffect transition="in" filter="blinds(horizontal)">
                                      <p:cBhvr>
                                        <p:cTn id="31" dur="500"/>
                                        <p:tgtEl>
                                          <p:spTgt spid="1028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86"/>
                                        </p:tgtEl>
                                        <p:attrNameLst>
                                          <p:attrName>style.visibility</p:attrName>
                                        </p:attrNameLst>
                                      </p:cBhvr>
                                      <p:to>
                                        <p:strVal val="visible"/>
                                      </p:to>
                                    </p:set>
                                    <p:animEffect transition="in" filter="blinds(horizontal)">
                                      <p:cBhvr>
                                        <p:cTn id="36" dur="500"/>
                                        <p:tgtEl>
                                          <p:spTgt spid="1028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0287"/>
                                        </p:tgtEl>
                                        <p:attrNameLst>
                                          <p:attrName>style.visibility</p:attrName>
                                        </p:attrNameLst>
                                      </p:cBhvr>
                                      <p:to>
                                        <p:strVal val="visible"/>
                                      </p:to>
                                    </p:set>
                                    <p:animEffect transition="in" filter="blinds(horizontal)">
                                      <p:cBhvr>
                                        <p:cTn id="41" dur="500"/>
                                        <p:tgtEl>
                                          <p:spTgt spid="1028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0288"/>
                                        </p:tgtEl>
                                        <p:attrNameLst>
                                          <p:attrName>style.visibility</p:attrName>
                                        </p:attrNameLst>
                                      </p:cBhvr>
                                      <p:to>
                                        <p:strVal val="visible"/>
                                      </p:to>
                                    </p:set>
                                    <p:animEffect transition="in" filter="blinds(horizontal)">
                                      <p:cBhvr>
                                        <p:cTn id="46" dur="500"/>
                                        <p:tgtEl>
                                          <p:spTgt spid="1028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289"/>
                                        </p:tgtEl>
                                        <p:attrNameLst>
                                          <p:attrName>style.visibility</p:attrName>
                                        </p:attrNameLst>
                                      </p:cBhvr>
                                      <p:to>
                                        <p:strVal val="visible"/>
                                      </p:to>
                                    </p:set>
                                    <p:animEffect transition="in" filter="blinds(horizontal)">
                                      <p:cBhvr>
                                        <p:cTn id="51" dur="500"/>
                                        <p:tgtEl>
                                          <p:spTgt spid="10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7"/>
          <p:cNvGrpSpPr>
            <a:grpSpLocks/>
          </p:cNvGrpSpPr>
          <p:nvPr/>
        </p:nvGrpSpPr>
        <p:grpSpPr bwMode="auto">
          <a:xfrm>
            <a:off x="0" y="0"/>
            <a:ext cx="9144000" cy="1428750"/>
            <a:chOff x="0" y="0"/>
            <a:chExt cx="5760" cy="900"/>
          </a:xfrm>
        </p:grpSpPr>
        <p:pic>
          <p:nvPicPr>
            <p:cNvPr id="33799" name="Picture 8"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33800" name="Picture 9"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33801" name="Picture 10"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33802" name="Picture 11"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33803" name="Picture 12"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33804" name="Picture 13"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33805" name="Picture 14"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36867" name="Rectangle 3"/>
          <p:cNvSpPr>
            <a:spLocks noChangeArrowheads="1"/>
          </p:cNvSpPr>
          <p:nvPr/>
        </p:nvSpPr>
        <p:spPr bwMode="auto">
          <a:xfrm>
            <a:off x="179388" y="2708275"/>
            <a:ext cx="8715375" cy="812800"/>
          </a:xfrm>
          <a:prstGeom prst="rect">
            <a:avLst/>
          </a:prstGeom>
          <a:noFill/>
          <a:ln w="9525">
            <a:noFill/>
            <a:miter lim="800000"/>
            <a:headEnd/>
            <a:tailEnd/>
          </a:ln>
        </p:spPr>
        <p:txBody>
          <a:bodyPr>
            <a:spAutoFit/>
          </a:bodyPr>
          <a:lstStyle/>
          <a:p>
            <a:pPr marL="176213" indent="354013" algn="ctr">
              <a:lnSpc>
                <a:spcPct val="90000"/>
              </a:lnSpc>
              <a:spcBef>
                <a:spcPct val="20000"/>
              </a:spcBef>
            </a:pPr>
            <a:r>
              <a:rPr lang="bg-BG" sz="2600" b="1">
                <a:solidFill>
                  <a:srgbClr val="006600"/>
                </a:solidFill>
                <a:latin typeface="Palatino Linotype" pitchFamily="18" charset="0"/>
              </a:rPr>
              <a:t>Наричат я още спирала на Бернули, логаритми-ческа спирала, правоъгълна спирала, и др.</a:t>
            </a:r>
            <a:endParaRPr lang="en-US" sz="2600" b="1">
              <a:solidFill>
                <a:srgbClr val="006600"/>
              </a:solidFill>
              <a:latin typeface="Palatino Linotype" pitchFamily="18" charset="0"/>
            </a:endParaRPr>
          </a:p>
        </p:txBody>
      </p:sp>
      <p:sp>
        <p:nvSpPr>
          <p:cNvPr id="36868" name="Rectangle 4"/>
          <p:cNvSpPr>
            <a:spLocks noChangeArrowheads="1"/>
          </p:cNvSpPr>
          <p:nvPr/>
        </p:nvSpPr>
        <p:spPr bwMode="auto">
          <a:xfrm>
            <a:off x="395288" y="1646238"/>
            <a:ext cx="8497887" cy="1062037"/>
          </a:xfrm>
          <a:prstGeom prst="rect">
            <a:avLst/>
          </a:prstGeom>
          <a:noFill/>
          <a:ln w="9525">
            <a:noFill/>
            <a:miter lim="800000"/>
            <a:headEnd/>
            <a:tailEnd/>
          </a:ln>
        </p:spPr>
        <p:txBody>
          <a:bodyPr>
            <a:spAutoFit/>
          </a:bodyPr>
          <a:lstStyle/>
          <a:p>
            <a:pPr indent="354013" algn="ctr" defTabSz="958850">
              <a:lnSpc>
                <a:spcPct val="80000"/>
              </a:lnSpc>
              <a:spcBef>
                <a:spcPct val="20000"/>
              </a:spcBef>
            </a:pPr>
            <a:r>
              <a:rPr lang="en-US" sz="2600" b="1">
                <a:solidFill>
                  <a:srgbClr val="006600"/>
                </a:solidFill>
                <a:latin typeface="Palatino Linotype" pitchFamily="18" charset="0"/>
              </a:rPr>
              <a:t>Ако във всеки от горните квадрати впишем по четвърт кръг, ще получим спиралата на Фибоначи</a:t>
            </a:r>
            <a:r>
              <a:rPr lang="bg-BG" sz="2600" b="1">
                <a:solidFill>
                  <a:srgbClr val="006600"/>
                </a:solidFill>
                <a:latin typeface="Palatino Linotype" pitchFamily="18" charset="0"/>
              </a:rPr>
              <a:t>. </a:t>
            </a:r>
          </a:p>
        </p:txBody>
      </p:sp>
      <p:pic>
        <p:nvPicPr>
          <p:cNvPr id="36869" name="Picture 5" descr="golden-ratio"/>
          <p:cNvPicPr>
            <a:picLocks noChangeAspect="1" noChangeArrowheads="1"/>
          </p:cNvPicPr>
          <p:nvPr/>
        </p:nvPicPr>
        <p:blipFill>
          <a:blip r:embed="rId3"/>
          <a:srcRect/>
          <a:stretch>
            <a:fillRect/>
          </a:stretch>
        </p:blipFill>
        <p:spPr bwMode="auto">
          <a:xfrm>
            <a:off x="468313" y="3724275"/>
            <a:ext cx="3598862" cy="2657475"/>
          </a:xfrm>
          <a:prstGeom prst="rect">
            <a:avLst/>
          </a:prstGeom>
          <a:noFill/>
          <a:ln w="9525">
            <a:noFill/>
            <a:miter lim="800000"/>
            <a:headEnd/>
            <a:tailEnd/>
          </a:ln>
        </p:spPr>
      </p:pic>
      <p:pic>
        <p:nvPicPr>
          <p:cNvPr id="36870" name="Picture 6" descr="http://paper.standartnews.com/images/articles/orig_155529_bg.jpg"/>
          <p:cNvPicPr>
            <a:picLocks noChangeAspect="1" noChangeArrowheads="1"/>
          </p:cNvPicPr>
          <p:nvPr/>
        </p:nvPicPr>
        <p:blipFill>
          <a:blip r:embed="rId4" r:link="rId5"/>
          <a:srcRect/>
          <a:stretch>
            <a:fillRect/>
          </a:stretch>
        </p:blipFill>
        <p:spPr bwMode="auto">
          <a:xfrm>
            <a:off x="4500563" y="3808413"/>
            <a:ext cx="4241800" cy="2644775"/>
          </a:xfrm>
          <a:prstGeom prst="rect">
            <a:avLst/>
          </a:prstGeom>
          <a:noFill/>
          <a:ln w="9525">
            <a:noFill/>
            <a:miter lim="800000"/>
            <a:headEnd/>
            <a:tailEnd/>
          </a:ln>
        </p:spPr>
      </p:pic>
      <p:sp>
        <p:nvSpPr>
          <p:cNvPr id="36880" name="Rectangle 16"/>
          <p:cNvSpPr>
            <a:spLocks noGrp="1" noChangeArrowheads="1"/>
          </p:cNvSpPr>
          <p:nvPr>
            <p:ph type="title"/>
          </p:nvPr>
        </p:nvSpPr>
        <p:spPr>
          <a:xfrm>
            <a:off x="-36513" y="44450"/>
            <a:ext cx="9144001" cy="777875"/>
          </a:xfrm>
        </p:spPr>
        <p:txBody>
          <a:bodyPr/>
          <a:lstStyle/>
          <a:p>
            <a:pPr eaLnBrk="1" hangingPunct="1"/>
            <a:r>
              <a:rPr lang="ru-RU" sz="4600" smtClean="0">
                <a:solidFill>
                  <a:srgbClr val="800000"/>
                </a:solidFill>
                <a:latin typeface="Monotype Corsiva" pitchFamily="66" charset="0"/>
              </a:rPr>
              <a:t>Правоъгълници и спирали на Фибоначи</a:t>
            </a:r>
            <a:endParaRPr lang="bg-BG" sz="4600" smtClean="0">
              <a:solidFill>
                <a:srgbClr val="80000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80"/>
                                        </p:tgtEl>
                                        <p:attrNameLst>
                                          <p:attrName>style.visibility</p:attrName>
                                        </p:attrNameLst>
                                      </p:cBhvr>
                                      <p:to>
                                        <p:strVal val="visible"/>
                                      </p:to>
                                    </p:set>
                                    <p:animEffect transition="in" filter="fade">
                                      <p:cBhvr>
                                        <p:cTn id="7" dur="2000"/>
                                        <p:tgtEl>
                                          <p:spTgt spid="3688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fade">
                                      <p:cBhvr>
                                        <p:cTn id="12" dur="1000"/>
                                        <p:tgtEl>
                                          <p:spTgt spid="36868"/>
                                        </p:tgtEl>
                                      </p:cBhvr>
                                    </p:animEffect>
                                    <p:anim calcmode="lin" valueType="num">
                                      <p:cBhvr>
                                        <p:cTn id="13" dur="1000" fill="hold"/>
                                        <p:tgtEl>
                                          <p:spTgt spid="36868"/>
                                        </p:tgtEl>
                                        <p:attrNameLst>
                                          <p:attrName>ppt_x</p:attrName>
                                        </p:attrNameLst>
                                      </p:cBhvr>
                                      <p:tavLst>
                                        <p:tav tm="0">
                                          <p:val>
                                            <p:strVal val="#ppt_x"/>
                                          </p:val>
                                        </p:tav>
                                        <p:tav tm="100000">
                                          <p:val>
                                            <p:strVal val="#ppt_x"/>
                                          </p:val>
                                        </p:tav>
                                      </p:tavLst>
                                    </p:anim>
                                    <p:anim calcmode="lin" valueType="num">
                                      <p:cBhvr>
                                        <p:cTn id="14"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6867"/>
                                        </p:tgtEl>
                                        <p:attrNameLst>
                                          <p:attrName>style.visibility</p:attrName>
                                        </p:attrNameLst>
                                      </p:cBhvr>
                                      <p:to>
                                        <p:strVal val="visible"/>
                                      </p:to>
                                    </p:set>
                                    <p:animEffect transition="in" filter="fade">
                                      <p:cBhvr>
                                        <p:cTn id="19" dur="1000"/>
                                        <p:tgtEl>
                                          <p:spTgt spid="36867"/>
                                        </p:tgtEl>
                                      </p:cBhvr>
                                    </p:animEffect>
                                    <p:anim calcmode="lin" valueType="num">
                                      <p:cBhvr>
                                        <p:cTn id="20" dur="1000" fill="hold"/>
                                        <p:tgtEl>
                                          <p:spTgt spid="36867"/>
                                        </p:tgtEl>
                                        <p:attrNameLst>
                                          <p:attrName>ppt_x</p:attrName>
                                        </p:attrNameLst>
                                      </p:cBhvr>
                                      <p:tavLst>
                                        <p:tav tm="0">
                                          <p:val>
                                            <p:strVal val="#ppt_x"/>
                                          </p:val>
                                        </p:tav>
                                        <p:tav tm="100000">
                                          <p:val>
                                            <p:strVal val="#ppt_x"/>
                                          </p:val>
                                        </p:tav>
                                      </p:tavLst>
                                    </p:anim>
                                    <p:anim calcmode="lin" valueType="num">
                                      <p:cBhvr>
                                        <p:cTn id="21" dur="1000" fill="hold"/>
                                        <p:tgtEl>
                                          <p:spTgt spid="36867"/>
                                        </p:tgtEl>
                                        <p:attrNameLst>
                                          <p:attrName>ppt_y</p:attrName>
                                        </p:attrNameLst>
                                      </p:cBhvr>
                                      <p:tavLst>
                                        <p:tav tm="0">
                                          <p:val>
                                            <p:strVal val="#ppt_y-.1"/>
                                          </p:val>
                                        </p:tav>
                                        <p:tav tm="100000">
                                          <p:val>
                                            <p:strVal val="#ppt_y"/>
                                          </p:val>
                                        </p:tav>
                                      </p:tavLst>
                                    </p:anim>
                                  </p:childTnLst>
                                </p:cTn>
                              </p:par>
                              <p:par>
                                <p:cTn id="22" presetID="20" presetClass="entr" presetSubtype="0" fill="hold" nodeType="withEffect">
                                  <p:stCondLst>
                                    <p:cond delay="0"/>
                                  </p:stCondLst>
                                  <p:childTnLst>
                                    <p:set>
                                      <p:cBhvr>
                                        <p:cTn id="23" dur="1" fill="hold">
                                          <p:stCondLst>
                                            <p:cond delay="0"/>
                                          </p:stCondLst>
                                        </p:cTn>
                                        <p:tgtEl>
                                          <p:spTgt spid="36869"/>
                                        </p:tgtEl>
                                        <p:attrNameLst>
                                          <p:attrName>style.visibility</p:attrName>
                                        </p:attrNameLst>
                                      </p:cBhvr>
                                      <p:to>
                                        <p:strVal val="visible"/>
                                      </p:to>
                                    </p:set>
                                    <p:animEffect transition="in" filter="wedge">
                                      <p:cBhvr>
                                        <p:cTn id="24" dur="2000"/>
                                        <p:tgtEl>
                                          <p:spTgt spid="36869"/>
                                        </p:tgtEl>
                                      </p:cBhvr>
                                    </p:animEffect>
                                  </p:childTnLst>
                                </p:cTn>
                              </p:par>
                              <p:par>
                                <p:cTn id="25" presetID="20" presetClass="entr" presetSubtype="0" fill="hold" nodeType="withEffect">
                                  <p:stCondLst>
                                    <p:cond delay="0"/>
                                  </p:stCondLst>
                                  <p:childTnLst>
                                    <p:set>
                                      <p:cBhvr>
                                        <p:cTn id="26" dur="1" fill="hold">
                                          <p:stCondLst>
                                            <p:cond delay="0"/>
                                          </p:stCondLst>
                                        </p:cTn>
                                        <p:tgtEl>
                                          <p:spTgt spid="36870"/>
                                        </p:tgtEl>
                                        <p:attrNameLst>
                                          <p:attrName>style.visibility</p:attrName>
                                        </p:attrNameLst>
                                      </p:cBhvr>
                                      <p:to>
                                        <p:strVal val="visible"/>
                                      </p:to>
                                    </p:set>
                                    <p:animEffect transition="in" filter="wedge">
                                      <p:cBhvr>
                                        <p:cTn id="27" dur="20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6"/>
          <p:cNvGrpSpPr>
            <a:grpSpLocks/>
          </p:cNvGrpSpPr>
          <p:nvPr/>
        </p:nvGrpSpPr>
        <p:grpSpPr bwMode="auto">
          <a:xfrm>
            <a:off x="0" y="0"/>
            <a:ext cx="9144000" cy="1428750"/>
            <a:chOff x="0" y="0"/>
            <a:chExt cx="5760" cy="900"/>
          </a:xfrm>
        </p:grpSpPr>
        <p:pic>
          <p:nvPicPr>
            <p:cNvPr id="16389" name="Picture 7"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16390" name="Picture 8"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16391" name="Picture 9"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16392" name="Picture 10"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16393" name="Picture 11"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16394" name="Picture 12"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16395" name="Picture 13"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2" name="Rectangle 2"/>
          <p:cNvSpPr>
            <a:spLocks noGrp="1" noChangeArrowheads="1"/>
          </p:cNvSpPr>
          <p:nvPr>
            <p:ph type="title"/>
          </p:nvPr>
        </p:nvSpPr>
        <p:spPr>
          <a:xfrm>
            <a:off x="468313" y="0"/>
            <a:ext cx="8229600" cy="1143000"/>
          </a:xfrm>
        </p:spPr>
        <p:txBody>
          <a:bodyPr/>
          <a:lstStyle/>
          <a:p>
            <a:pPr eaLnBrk="1" hangingPunct="1"/>
            <a:r>
              <a:rPr lang="bg-BG" sz="5400" smtClean="0">
                <a:solidFill>
                  <a:srgbClr val="800000"/>
                </a:solidFill>
                <a:latin typeface="Monotype Corsiva" pitchFamily="66" charset="0"/>
              </a:rPr>
              <a:t>Редица на Фибоначи</a:t>
            </a:r>
          </a:p>
        </p:txBody>
      </p:sp>
      <p:sp>
        <p:nvSpPr>
          <p:cNvPr id="3075" name="Rectangle 3"/>
          <p:cNvSpPr>
            <a:spLocks noGrp="1" noChangeArrowheads="1"/>
          </p:cNvSpPr>
          <p:nvPr>
            <p:ph type="body" idx="1"/>
          </p:nvPr>
        </p:nvSpPr>
        <p:spPr>
          <a:xfrm>
            <a:off x="250825" y="1844675"/>
            <a:ext cx="5257800" cy="4608513"/>
          </a:xfrm>
        </p:spPr>
        <p:txBody>
          <a:bodyPr/>
          <a:lstStyle/>
          <a:p>
            <a:pPr algn="ctr" eaLnBrk="1" hangingPunct="1">
              <a:buFontTx/>
              <a:buNone/>
            </a:pPr>
            <a:r>
              <a:rPr lang="bg-BG" sz="2800" b="1" smtClean="0">
                <a:solidFill>
                  <a:srgbClr val="006600"/>
                </a:solidFill>
                <a:latin typeface="Palatino Linotype" pitchFamily="18" charset="0"/>
              </a:rPr>
              <a:t>Италианският математик Фибоначи </a:t>
            </a:r>
          </a:p>
          <a:p>
            <a:pPr algn="ctr" eaLnBrk="1" hangingPunct="1">
              <a:buFontTx/>
              <a:buNone/>
            </a:pPr>
            <a:r>
              <a:rPr lang="bg-BG" sz="2800" b="1" smtClean="0">
                <a:solidFill>
                  <a:srgbClr val="006600"/>
                </a:solidFill>
                <a:latin typeface="Palatino Linotype" pitchFamily="18" charset="0"/>
              </a:rPr>
              <a:t>(Леонардо Биголо от Пиза) публикува през 1202 г. редица от числа, всяко от които се получава като сума от предходните две, като първите две числа са 1 и 1:</a:t>
            </a:r>
          </a:p>
          <a:p>
            <a:pPr algn="ctr" eaLnBrk="1" hangingPunct="1">
              <a:buFontTx/>
              <a:buNone/>
            </a:pPr>
            <a:r>
              <a:rPr lang="bg-BG" sz="2800" b="1" smtClean="0">
                <a:solidFill>
                  <a:srgbClr val="006600"/>
                </a:solidFill>
                <a:latin typeface="Palatino Linotype" pitchFamily="18" charset="0"/>
              </a:rPr>
              <a:t>            1, 1, 2, 3, 5, 8, 13, 21,…</a:t>
            </a:r>
          </a:p>
        </p:txBody>
      </p:sp>
      <p:pic>
        <p:nvPicPr>
          <p:cNvPr id="3077" name="Picture 5" descr="imagesf1"/>
          <p:cNvPicPr>
            <a:picLocks noChangeAspect="1" noChangeArrowheads="1"/>
          </p:cNvPicPr>
          <p:nvPr/>
        </p:nvPicPr>
        <p:blipFill>
          <a:blip r:embed="rId3"/>
          <a:srcRect/>
          <a:stretch>
            <a:fillRect/>
          </a:stretch>
        </p:blipFill>
        <p:spPr bwMode="auto">
          <a:xfrm>
            <a:off x="5795963" y="1989138"/>
            <a:ext cx="2957512" cy="3889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edge">
                                      <p:cBhvr>
                                        <p:cTn id="12" dur="20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animEffect transition="in" filter="fade">
                                      <p:cBhvr>
                                        <p:cTn id="17" dur="1000"/>
                                        <p:tgtEl>
                                          <p:spTgt spid="3075">
                                            <p:txEl>
                                              <p:pRg st="0" end="0"/>
                                            </p:txEl>
                                          </p:spTgt>
                                        </p:tgtEl>
                                      </p:cBhvr>
                                    </p:animEffect>
                                    <p:anim calcmode="lin" valueType="num">
                                      <p:cBhvr>
                                        <p:cTn id="1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075">
                                            <p:txEl>
                                              <p:pRg st="1" end="1"/>
                                            </p:txEl>
                                          </p:spTgt>
                                        </p:tgtEl>
                                        <p:attrNameLst>
                                          <p:attrName>style.visibility</p:attrName>
                                        </p:attrNameLst>
                                      </p:cBhvr>
                                      <p:to>
                                        <p:strVal val="visible"/>
                                      </p:to>
                                    </p:set>
                                    <p:animEffect transition="in" filter="fade">
                                      <p:cBhvr>
                                        <p:cTn id="24" dur="1000"/>
                                        <p:tgtEl>
                                          <p:spTgt spid="3075">
                                            <p:txEl>
                                              <p:pRg st="1" end="1"/>
                                            </p:txEl>
                                          </p:spTgt>
                                        </p:tgtEl>
                                      </p:cBhvr>
                                    </p:animEffect>
                                    <p:anim calcmode="lin" valueType="num">
                                      <p:cBhvr>
                                        <p:cTn id="2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Effect transition="in" filter="fade">
                                      <p:cBhvr>
                                        <p:cTn id="31" dur="1000"/>
                                        <p:tgtEl>
                                          <p:spTgt spid="3075">
                                            <p:txEl>
                                              <p:pRg st="2" end="2"/>
                                            </p:txEl>
                                          </p:spTgt>
                                        </p:tgtEl>
                                      </p:cBhvr>
                                    </p:animEffect>
                                    <p:anim calcmode="lin" valueType="num">
                                      <p:cBhvr>
                                        <p:cTn id="3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4"/>
          <p:cNvGrpSpPr>
            <a:grpSpLocks/>
          </p:cNvGrpSpPr>
          <p:nvPr/>
        </p:nvGrpSpPr>
        <p:grpSpPr bwMode="auto">
          <a:xfrm>
            <a:off x="0" y="0"/>
            <a:ext cx="9144000" cy="1428750"/>
            <a:chOff x="0" y="0"/>
            <a:chExt cx="5760" cy="900"/>
          </a:xfrm>
        </p:grpSpPr>
        <p:pic>
          <p:nvPicPr>
            <p:cNvPr id="34826" name="Picture 25"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34827" name="Picture 26"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34828" name="Picture 27"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34829" name="Picture 28"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34830" name="Picture 29"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34831" name="Picture 30"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34832" name="Picture 31"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12290" name="Rectangle 2"/>
          <p:cNvSpPr>
            <a:spLocks noGrp="1" noChangeArrowheads="1"/>
          </p:cNvSpPr>
          <p:nvPr>
            <p:ph type="title"/>
          </p:nvPr>
        </p:nvSpPr>
        <p:spPr>
          <a:xfrm>
            <a:off x="457200" y="-26988"/>
            <a:ext cx="8229600" cy="1143001"/>
          </a:xfrm>
        </p:spPr>
        <p:txBody>
          <a:bodyPr/>
          <a:lstStyle/>
          <a:p>
            <a:pPr eaLnBrk="1" hangingPunct="1"/>
            <a:r>
              <a:rPr lang="bg-BG" sz="5400" smtClean="0">
                <a:solidFill>
                  <a:srgbClr val="800000"/>
                </a:solidFill>
                <a:latin typeface="Monotype Corsiva" pitchFamily="66" charset="0"/>
              </a:rPr>
              <a:t>Спирала на Фибоначи</a:t>
            </a:r>
          </a:p>
        </p:txBody>
      </p:sp>
      <p:sp>
        <p:nvSpPr>
          <p:cNvPr id="12291" name="Rectangle 3"/>
          <p:cNvSpPr>
            <a:spLocks noGrp="1" noChangeArrowheads="1"/>
          </p:cNvSpPr>
          <p:nvPr>
            <p:ph type="body" idx="1"/>
          </p:nvPr>
        </p:nvSpPr>
        <p:spPr>
          <a:xfrm>
            <a:off x="179388" y="1455738"/>
            <a:ext cx="8856662" cy="1612900"/>
          </a:xfrm>
        </p:spPr>
        <p:txBody>
          <a:bodyPr/>
          <a:lstStyle/>
          <a:p>
            <a:pPr marL="0" indent="354013" algn="ctr" eaLnBrk="1" hangingPunct="1">
              <a:buFontTx/>
              <a:buNone/>
            </a:pPr>
            <a:r>
              <a:rPr lang="en-US" sz="2400" b="1" smtClean="0">
                <a:solidFill>
                  <a:srgbClr val="006600"/>
                </a:solidFill>
                <a:latin typeface="Palatino Linotype" pitchFamily="18" charset="0"/>
              </a:rPr>
              <a:t>Такива спирали може да видим във формата на черупките на някои мекотели, а също и в подредбата на семената на цветовете на някои растения, семенниците на шишарките, ананаса, ухото и много други образувания</a:t>
            </a:r>
            <a:r>
              <a:rPr lang="bg-BG" sz="2400" b="1" smtClean="0">
                <a:solidFill>
                  <a:srgbClr val="006600"/>
                </a:solidFill>
                <a:latin typeface="Palatino Linotype" pitchFamily="18" charset="0"/>
              </a:rPr>
              <a:t>.</a:t>
            </a:r>
            <a:endParaRPr lang="bg-BG" sz="2800" b="1" smtClean="0">
              <a:solidFill>
                <a:srgbClr val="006600"/>
              </a:solidFill>
            </a:endParaRPr>
          </a:p>
        </p:txBody>
      </p:sp>
      <p:pic>
        <p:nvPicPr>
          <p:cNvPr id="12294" name="Picture 6" descr="Раковина на главоногото мекотело спирула"/>
          <p:cNvPicPr>
            <a:picLocks noChangeAspect="1" noChangeArrowheads="1"/>
          </p:cNvPicPr>
          <p:nvPr/>
        </p:nvPicPr>
        <p:blipFill>
          <a:blip r:embed="rId3" r:link="rId4"/>
          <a:srcRect/>
          <a:stretch>
            <a:fillRect/>
          </a:stretch>
        </p:blipFill>
        <p:spPr bwMode="auto">
          <a:xfrm>
            <a:off x="395288" y="3357563"/>
            <a:ext cx="2522537" cy="3289300"/>
          </a:xfrm>
          <a:prstGeom prst="rect">
            <a:avLst/>
          </a:prstGeom>
          <a:noFill/>
          <a:ln w="9525">
            <a:noFill/>
            <a:miter lim="800000"/>
            <a:headEnd/>
            <a:tailEnd/>
          </a:ln>
        </p:spPr>
      </p:pic>
      <p:pic>
        <p:nvPicPr>
          <p:cNvPr id="12293" name="Picture 5" descr="bronton - разновидност на палма от Шри Ланка"/>
          <p:cNvPicPr>
            <a:picLocks noChangeAspect="1" noChangeArrowheads="1"/>
          </p:cNvPicPr>
          <p:nvPr/>
        </p:nvPicPr>
        <p:blipFill>
          <a:blip r:embed="rId5" r:link="rId6"/>
          <a:srcRect/>
          <a:stretch>
            <a:fillRect/>
          </a:stretch>
        </p:blipFill>
        <p:spPr bwMode="auto">
          <a:xfrm>
            <a:off x="3319463" y="3357563"/>
            <a:ext cx="2522537" cy="3289300"/>
          </a:xfrm>
          <a:prstGeom prst="rect">
            <a:avLst/>
          </a:prstGeom>
          <a:noFill/>
          <a:ln w="9525">
            <a:noFill/>
            <a:miter lim="800000"/>
            <a:headEnd/>
            <a:tailEnd/>
          </a:ln>
        </p:spPr>
      </p:pic>
      <p:pic>
        <p:nvPicPr>
          <p:cNvPr id="12292" name="Picture 4" descr="Опашка на хамелеон"/>
          <p:cNvPicPr>
            <a:picLocks noChangeAspect="1" noChangeArrowheads="1"/>
          </p:cNvPicPr>
          <p:nvPr/>
        </p:nvPicPr>
        <p:blipFill>
          <a:blip r:embed="rId7" r:link="rId8"/>
          <a:srcRect/>
          <a:stretch>
            <a:fillRect/>
          </a:stretch>
        </p:blipFill>
        <p:spPr bwMode="auto">
          <a:xfrm>
            <a:off x="6197600" y="3357563"/>
            <a:ext cx="2522538" cy="3289300"/>
          </a:xfrm>
          <a:prstGeom prst="rect">
            <a:avLst/>
          </a:prstGeom>
          <a:noFill/>
          <a:ln w="9525">
            <a:noFill/>
            <a:miter lim="800000"/>
            <a:headEnd/>
            <a:tailEnd/>
          </a:ln>
        </p:spPr>
      </p:pic>
      <p:sp>
        <p:nvSpPr>
          <p:cNvPr id="34823" name="Rectangle 7"/>
          <p:cNvSpPr>
            <a:spLocks noChangeArrowheads="1"/>
          </p:cNvSpPr>
          <p:nvPr/>
        </p:nvSpPr>
        <p:spPr bwMode="auto">
          <a:xfrm>
            <a:off x="5443538" y="2613025"/>
            <a:ext cx="6232525" cy="0"/>
          </a:xfrm>
          <a:prstGeom prst="rect">
            <a:avLst/>
          </a:prstGeom>
          <a:noFill/>
          <a:ln w="9525">
            <a:noFill/>
            <a:miter lim="800000"/>
            <a:headEnd/>
            <a:tailEnd/>
          </a:ln>
        </p:spPr>
        <p:txBody>
          <a:bodyPr wrap="none" anchor="ctr">
            <a:spAutoFit/>
          </a:bodyPr>
          <a:lstStyle/>
          <a:p>
            <a:endParaRPr lang="en-US"/>
          </a:p>
        </p:txBody>
      </p:sp>
      <p:sp>
        <p:nvSpPr>
          <p:cNvPr id="34824" name="Rectangle 9"/>
          <p:cNvSpPr>
            <a:spLocks noChangeArrowheads="1"/>
          </p:cNvSpPr>
          <p:nvPr/>
        </p:nvSpPr>
        <p:spPr bwMode="auto">
          <a:xfrm>
            <a:off x="5443538" y="2613025"/>
            <a:ext cx="6232525" cy="0"/>
          </a:xfrm>
          <a:prstGeom prst="rect">
            <a:avLst/>
          </a:prstGeom>
          <a:noFill/>
          <a:ln w="9525">
            <a:noFill/>
            <a:miter lim="800000"/>
            <a:headEnd/>
            <a:tailEnd/>
          </a:ln>
        </p:spPr>
        <p:txBody>
          <a:bodyPr wrap="none" anchor="ctr">
            <a:spAutoFit/>
          </a:bodyPr>
          <a:lstStyle/>
          <a:p>
            <a:endParaRPr lang="en-US"/>
          </a:p>
        </p:txBody>
      </p:sp>
      <p:sp>
        <p:nvSpPr>
          <p:cNvPr id="34825" name="Rectangle 11"/>
          <p:cNvSpPr>
            <a:spLocks noChangeArrowheads="1"/>
          </p:cNvSpPr>
          <p:nvPr/>
        </p:nvSpPr>
        <p:spPr bwMode="auto">
          <a:xfrm>
            <a:off x="5443538" y="2613025"/>
            <a:ext cx="6232525"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wedge">
                                      <p:cBhvr>
                                        <p:cTn id="19" dur="2000"/>
                                        <p:tgtEl>
                                          <p:spTgt spid="12294"/>
                                        </p:tgtEl>
                                      </p:cBhvr>
                                    </p:animEffect>
                                  </p:childTnLst>
                                </p:cTn>
                              </p:par>
                              <p:par>
                                <p:cTn id="20" presetID="20" presetClass="entr" presetSubtype="0" fill="hold" nodeType="with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wedge">
                                      <p:cBhvr>
                                        <p:cTn id="22" dur="2000"/>
                                        <p:tgtEl>
                                          <p:spTgt spid="12293"/>
                                        </p:tgtEl>
                                      </p:cBhvr>
                                    </p:animEffect>
                                  </p:childTnLst>
                                </p:cTn>
                              </p:par>
                              <p:par>
                                <p:cTn id="23" presetID="20" presetClass="entr" presetSubtype="0" fill="hold" nodeType="with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wedge">
                                      <p:cBhvr>
                                        <p:cTn id="25"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0"/>
          <p:cNvGrpSpPr>
            <a:grpSpLocks/>
          </p:cNvGrpSpPr>
          <p:nvPr/>
        </p:nvGrpSpPr>
        <p:grpSpPr bwMode="auto">
          <a:xfrm>
            <a:off x="0" y="0"/>
            <a:ext cx="9144000" cy="1428750"/>
            <a:chOff x="0" y="0"/>
            <a:chExt cx="5760" cy="900"/>
          </a:xfrm>
        </p:grpSpPr>
        <p:pic>
          <p:nvPicPr>
            <p:cNvPr id="35848" name="Picture 11"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35849" name="Picture 12"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35850" name="Picture 13"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35851" name="Picture 14"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35852" name="Picture 15"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35853" name="Picture 16"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35854" name="Picture 17"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25602" name="Rectangle 2"/>
          <p:cNvSpPr>
            <a:spLocks noGrp="1" noChangeArrowheads="1"/>
          </p:cNvSpPr>
          <p:nvPr>
            <p:ph type="title"/>
          </p:nvPr>
        </p:nvSpPr>
        <p:spPr>
          <a:xfrm>
            <a:off x="457200" y="-26988"/>
            <a:ext cx="8229600" cy="1143001"/>
          </a:xfrm>
        </p:spPr>
        <p:txBody>
          <a:bodyPr/>
          <a:lstStyle/>
          <a:p>
            <a:pPr eaLnBrk="1" hangingPunct="1"/>
            <a:r>
              <a:rPr lang="bg-BG" sz="5400" smtClean="0">
                <a:solidFill>
                  <a:srgbClr val="800000"/>
                </a:solidFill>
                <a:latin typeface="Monotype Corsiva" pitchFamily="66" charset="0"/>
              </a:rPr>
              <a:t>Спирала на Фибоначи</a:t>
            </a:r>
          </a:p>
        </p:txBody>
      </p:sp>
      <p:pic>
        <p:nvPicPr>
          <p:cNvPr id="25605" name="Picture 5" descr="Ураганът Isabel"/>
          <p:cNvPicPr>
            <a:picLocks noChangeAspect="1" noChangeArrowheads="1"/>
          </p:cNvPicPr>
          <p:nvPr/>
        </p:nvPicPr>
        <p:blipFill>
          <a:blip r:embed="rId3" r:link="rId4"/>
          <a:srcRect/>
          <a:stretch>
            <a:fillRect/>
          </a:stretch>
        </p:blipFill>
        <p:spPr bwMode="auto">
          <a:xfrm>
            <a:off x="6867525" y="4076700"/>
            <a:ext cx="2043113" cy="2520950"/>
          </a:xfrm>
          <a:prstGeom prst="rect">
            <a:avLst/>
          </a:prstGeom>
          <a:noFill/>
          <a:ln w="9525">
            <a:noFill/>
            <a:miter lim="800000"/>
            <a:headEnd/>
            <a:tailEnd/>
          </a:ln>
        </p:spPr>
      </p:pic>
      <p:pic>
        <p:nvPicPr>
          <p:cNvPr id="25606" name="Picture 6" descr="Галактиката M51, отдалечена на 30мил св.години"/>
          <p:cNvPicPr>
            <a:picLocks noChangeAspect="1" noChangeArrowheads="1"/>
          </p:cNvPicPr>
          <p:nvPr/>
        </p:nvPicPr>
        <p:blipFill>
          <a:blip r:embed="rId5" r:link="rId6"/>
          <a:srcRect/>
          <a:stretch>
            <a:fillRect/>
          </a:stretch>
        </p:blipFill>
        <p:spPr bwMode="auto">
          <a:xfrm rot="5400000">
            <a:off x="5351462" y="1158876"/>
            <a:ext cx="2282825" cy="2978150"/>
          </a:xfrm>
          <a:prstGeom prst="rect">
            <a:avLst/>
          </a:prstGeom>
          <a:noFill/>
          <a:ln w="9525">
            <a:noFill/>
            <a:miter lim="800000"/>
            <a:headEnd/>
            <a:tailEnd/>
          </a:ln>
        </p:spPr>
      </p:pic>
      <p:pic>
        <p:nvPicPr>
          <p:cNvPr id="25607" name="Picture 7" descr="imagesf20"/>
          <p:cNvPicPr>
            <a:picLocks noChangeAspect="1" noChangeArrowheads="1"/>
          </p:cNvPicPr>
          <p:nvPr/>
        </p:nvPicPr>
        <p:blipFill>
          <a:blip r:embed="rId7"/>
          <a:srcRect/>
          <a:stretch>
            <a:fillRect/>
          </a:stretch>
        </p:blipFill>
        <p:spPr bwMode="auto">
          <a:xfrm>
            <a:off x="250825" y="4059238"/>
            <a:ext cx="2976563" cy="2538412"/>
          </a:xfrm>
          <a:prstGeom prst="rect">
            <a:avLst/>
          </a:prstGeom>
          <a:noFill/>
          <a:ln w="9525">
            <a:noFill/>
            <a:miter lim="800000"/>
            <a:headEnd/>
            <a:tailEnd/>
          </a:ln>
        </p:spPr>
      </p:pic>
      <p:sp>
        <p:nvSpPr>
          <p:cNvPr id="25608" name="Rectangle 8"/>
          <p:cNvSpPr>
            <a:spLocks noChangeArrowheads="1"/>
          </p:cNvSpPr>
          <p:nvPr/>
        </p:nvSpPr>
        <p:spPr bwMode="auto">
          <a:xfrm>
            <a:off x="611188" y="1449388"/>
            <a:ext cx="3960812" cy="2308225"/>
          </a:xfrm>
          <a:prstGeom prst="rect">
            <a:avLst/>
          </a:prstGeom>
          <a:noFill/>
          <a:ln w="9525">
            <a:noFill/>
            <a:miter lim="800000"/>
            <a:headEnd/>
            <a:tailEnd/>
          </a:ln>
        </p:spPr>
        <p:txBody>
          <a:bodyPr>
            <a:spAutoFit/>
          </a:bodyPr>
          <a:lstStyle/>
          <a:p>
            <a:pPr indent="530225">
              <a:spcBef>
                <a:spcPct val="20000"/>
              </a:spcBef>
            </a:pPr>
            <a:r>
              <a:rPr lang="en-US" sz="2400" b="1">
                <a:solidFill>
                  <a:srgbClr val="006600"/>
                </a:solidFill>
                <a:latin typeface="Palatino Linotype" pitchFamily="18" charset="0"/>
              </a:rPr>
              <a:t>Подобни форми могат да се наблюдават както</a:t>
            </a:r>
            <a:r>
              <a:rPr lang="bg-BG" sz="2400" b="1">
                <a:solidFill>
                  <a:srgbClr val="006600"/>
                </a:solidFill>
                <a:latin typeface="Palatino Linotype" pitchFamily="18" charset="0"/>
              </a:rPr>
              <a:t> в</a:t>
            </a:r>
            <a:r>
              <a:rPr lang="en-US" sz="2400" b="1">
                <a:solidFill>
                  <a:srgbClr val="006600"/>
                </a:solidFill>
                <a:latin typeface="Palatino Linotype" pitchFamily="18" charset="0"/>
              </a:rPr>
              <a:t> растителния и животински свя</a:t>
            </a:r>
            <a:r>
              <a:rPr lang="bg-BG" sz="2400" b="1">
                <a:solidFill>
                  <a:srgbClr val="006600"/>
                </a:solidFill>
                <a:latin typeface="Palatino Linotype" pitchFamily="18" charset="0"/>
              </a:rPr>
              <a:t>т, </a:t>
            </a:r>
            <a:r>
              <a:rPr lang="en-US" sz="2400" b="1">
                <a:solidFill>
                  <a:srgbClr val="006600"/>
                </a:solidFill>
                <a:latin typeface="Palatino Linotype" pitchFamily="18" charset="0"/>
              </a:rPr>
              <a:t>така и при галактиктиките и атмосферните явления</a:t>
            </a:r>
            <a:r>
              <a:rPr lang="bg-BG" sz="2400" b="1">
                <a:solidFill>
                  <a:srgbClr val="006600"/>
                </a:solidFill>
                <a:latin typeface="Palatino Linotype" pitchFamily="18" charset="0"/>
              </a:rPr>
              <a:t>.</a:t>
            </a:r>
          </a:p>
        </p:txBody>
      </p:sp>
      <p:pic>
        <p:nvPicPr>
          <p:cNvPr id="25618" name="Picture 18" descr="Picture16"/>
          <p:cNvPicPr>
            <a:picLocks noChangeAspect="1" noChangeArrowheads="1"/>
          </p:cNvPicPr>
          <p:nvPr/>
        </p:nvPicPr>
        <p:blipFill>
          <a:blip r:embed="rId8"/>
          <a:srcRect/>
          <a:stretch>
            <a:fillRect/>
          </a:stretch>
        </p:blipFill>
        <p:spPr bwMode="auto">
          <a:xfrm>
            <a:off x="3419475" y="4087813"/>
            <a:ext cx="3268663" cy="2509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fade">
                                      <p:cBhvr>
                                        <p:cTn id="12" dur="1000"/>
                                        <p:tgtEl>
                                          <p:spTgt spid="25608"/>
                                        </p:tgtEl>
                                      </p:cBhvr>
                                    </p:animEffect>
                                    <p:anim calcmode="lin" valueType="num">
                                      <p:cBhvr>
                                        <p:cTn id="13" dur="1000" fill="hold"/>
                                        <p:tgtEl>
                                          <p:spTgt spid="25608"/>
                                        </p:tgtEl>
                                        <p:attrNameLst>
                                          <p:attrName>ppt_x</p:attrName>
                                        </p:attrNameLst>
                                      </p:cBhvr>
                                      <p:tavLst>
                                        <p:tav tm="0">
                                          <p:val>
                                            <p:strVal val="#ppt_x"/>
                                          </p:val>
                                        </p:tav>
                                        <p:tav tm="100000">
                                          <p:val>
                                            <p:strVal val="#ppt_x"/>
                                          </p:val>
                                        </p:tav>
                                      </p:tavLst>
                                    </p:anim>
                                    <p:anim calcmode="lin" valueType="num">
                                      <p:cBhvr>
                                        <p:cTn id="14" dur="1000" fill="hold"/>
                                        <p:tgtEl>
                                          <p:spTgt spid="2560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5606"/>
                                        </p:tgtEl>
                                        <p:attrNameLst>
                                          <p:attrName>style.visibility</p:attrName>
                                        </p:attrNameLst>
                                      </p:cBhvr>
                                      <p:to>
                                        <p:strVal val="visible"/>
                                      </p:to>
                                    </p:set>
                                    <p:animEffect transition="in" filter="wedge">
                                      <p:cBhvr>
                                        <p:cTn id="19" dur="2000"/>
                                        <p:tgtEl>
                                          <p:spTgt spid="25606"/>
                                        </p:tgtEl>
                                      </p:cBhvr>
                                    </p:animEffect>
                                  </p:childTnLst>
                                </p:cTn>
                              </p:par>
                              <p:par>
                                <p:cTn id="20" presetID="20" presetClass="entr" presetSubtype="0" fill="hold" nodeType="withEffect">
                                  <p:stCondLst>
                                    <p:cond delay="0"/>
                                  </p:stCondLst>
                                  <p:childTnLst>
                                    <p:set>
                                      <p:cBhvr>
                                        <p:cTn id="21" dur="1" fill="hold">
                                          <p:stCondLst>
                                            <p:cond delay="0"/>
                                          </p:stCondLst>
                                        </p:cTn>
                                        <p:tgtEl>
                                          <p:spTgt spid="25607"/>
                                        </p:tgtEl>
                                        <p:attrNameLst>
                                          <p:attrName>style.visibility</p:attrName>
                                        </p:attrNameLst>
                                      </p:cBhvr>
                                      <p:to>
                                        <p:strVal val="visible"/>
                                      </p:to>
                                    </p:set>
                                    <p:animEffect transition="in" filter="wedge">
                                      <p:cBhvr>
                                        <p:cTn id="22" dur="2000"/>
                                        <p:tgtEl>
                                          <p:spTgt spid="25607"/>
                                        </p:tgtEl>
                                      </p:cBhvr>
                                    </p:animEffect>
                                  </p:childTnLst>
                                </p:cTn>
                              </p:par>
                              <p:par>
                                <p:cTn id="23" presetID="20" presetClass="entr" presetSubtype="0" fill="hold" nodeType="withEffect">
                                  <p:stCondLst>
                                    <p:cond delay="0"/>
                                  </p:stCondLst>
                                  <p:childTnLst>
                                    <p:set>
                                      <p:cBhvr>
                                        <p:cTn id="24" dur="1" fill="hold">
                                          <p:stCondLst>
                                            <p:cond delay="0"/>
                                          </p:stCondLst>
                                        </p:cTn>
                                        <p:tgtEl>
                                          <p:spTgt spid="25618"/>
                                        </p:tgtEl>
                                        <p:attrNameLst>
                                          <p:attrName>style.visibility</p:attrName>
                                        </p:attrNameLst>
                                      </p:cBhvr>
                                      <p:to>
                                        <p:strVal val="visible"/>
                                      </p:to>
                                    </p:set>
                                    <p:animEffect transition="in" filter="wedge">
                                      <p:cBhvr>
                                        <p:cTn id="25" dur="2000"/>
                                        <p:tgtEl>
                                          <p:spTgt spid="25618"/>
                                        </p:tgtEl>
                                      </p:cBhvr>
                                    </p:animEffect>
                                  </p:childTnLst>
                                </p:cTn>
                              </p:par>
                              <p:par>
                                <p:cTn id="26" presetID="20" presetClass="entr" presetSubtype="0" fill="hold" nodeType="withEffect">
                                  <p:stCondLst>
                                    <p:cond delay="0"/>
                                  </p:stCondLst>
                                  <p:childTnLst>
                                    <p:set>
                                      <p:cBhvr>
                                        <p:cTn id="27" dur="1" fill="hold">
                                          <p:stCondLst>
                                            <p:cond delay="0"/>
                                          </p:stCondLst>
                                        </p:cTn>
                                        <p:tgtEl>
                                          <p:spTgt spid="25605"/>
                                        </p:tgtEl>
                                        <p:attrNameLst>
                                          <p:attrName>style.visibility</p:attrName>
                                        </p:attrNameLst>
                                      </p:cBhvr>
                                      <p:to>
                                        <p:strVal val="visible"/>
                                      </p:to>
                                    </p:set>
                                    <p:animEffect transition="in" filter="wedge">
                                      <p:cBhvr>
                                        <p:cTn id="28"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0"/>
          <p:cNvGrpSpPr>
            <a:grpSpLocks/>
          </p:cNvGrpSpPr>
          <p:nvPr/>
        </p:nvGrpSpPr>
        <p:grpSpPr bwMode="auto">
          <a:xfrm>
            <a:off x="0" y="0"/>
            <a:ext cx="9144000" cy="1428750"/>
            <a:chOff x="0" y="0"/>
            <a:chExt cx="5760" cy="900"/>
          </a:xfrm>
        </p:grpSpPr>
        <p:pic>
          <p:nvPicPr>
            <p:cNvPr id="49155" name="Picture 11" descr="vector-modern-background-3-09-by-dragonart-150x150"/>
            <p:cNvPicPr>
              <a:picLocks noChangeAspect="1" noChangeArrowheads="1"/>
            </p:cNvPicPr>
            <p:nvPr/>
          </p:nvPicPr>
          <p:blipFill>
            <a:blip r:embed="rId3"/>
            <a:srcRect/>
            <a:stretch>
              <a:fillRect/>
            </a:stretch>
          </p:blipFill>
          <p:spPr bwMode="auto">
            <a:xfrm>
              <a:off x="1746" y="0"/>
              <a:ext cx="900" cy="900"/>
            </a:xfrm>
            <a:prstGeom prst="rect">
              <a:avLst/>
            </a:prstGeom>
            <a:noFill/>
            <a:ln w="9525">
              <a:noFill/>
              <a:miter lim="800000"/>
              <a:headEnd/>
              <a:tailEnd/>
            </a:ln>
          </p:spPr>
        </p:pic>
        <p:pic>
          <p:nvPicPr>
            <p:cNvPr id="49156" name="Picture 12" descr="vector-modern-background-3-09-by-dragonart-150x150"/>
            <p:cNvPicPr>
              <a:picLocks noChangeAspect="1" noChangeArrowheads="1"/>
            </p:cNvPicPr>
            <p:nvPr/>
          </p:nvPicPr>
          <p:blipFill>
            <a:blip r:embed="rId3"/>
            <a:srcRect/>
            <a:stretch>
              <a:fillRect/>
            </a:stretch>
          </p:blipFill>
          <p:spPr bwMode="auto">
            <a:xfrm>
              <a:off x="884" y="0"/>
              <a:ext cx="900" cy="900"/>
            </a:xfrm>
            <a:prstGeom prst="rect">
              <a:avLst/>
            </a:prstGeom>
            <a:noFill/>
            <a:ln w="9525">
              <a:noFill/>
              <a:miter lim="800000"/>
              <a:headEnd/>
              <a:tailEnd/>
            </a:ln>
          </p:spPr>
        </p:pic>
        <p:pic>
          <p:nvPicPr>
            <p:cNvPr id="49157" name="Picture 13" descr="vector-modern-background-3-09-by-dragonart-150x150"/>
            <p:cNvPicPr>
              <a:picLocks noChangeAspect="1" noChangeArrowheads="1"/>
            </p:cNvPicPr>
            <p:nvPr/>
          </p:nvPicPr>
          <p:blipFill>
            <a:blip r:embed="rId3"/>
            <a:srcRect/>
            <a:stretch>
              <a:fillRect/>
            </a:stretch>
          </p:blipFill>
          <p:spPr bwMode="auto">
            <a:xfrm>
              <a:off x="4195" y="0"/>
              <a:ext cx="900" cy="900"/>
            </a:xfrm>
            <a:prstGeom prst="rect">
              <a:avLst/>
            </a:prstGeom>
            <a:noFill/>
            <a:ln w="9525">
              <a:noFill/>
              <a:miter lim="800000"/>
              <a:headEnd/>
              <a:tailEnd/>
            </a:ln>
          </p:spPr>
        </p:pic>
        <p:pic>
          <p:nvPicPr>
            <p:cNvPr id="49158" name="Picture 14" descr="vector-modern-background-3-09-by-dragonart-150x150"/>
            <p:cNvPicPr>
              <a:picLocks noChangeAspect="1" noChangeArrowheads="1"/>
            </p:cNvPicPr>
            <p:nvPr/>
          </p:nvPicPr>
          <p:blipFill>
            <a:blip r:embed="rId3"/>
            <a:srcRect/>
            <a:stretch>
              <a:fillRect/>
            </a:stretch>
          </p:blipFill>
          <p:spPr bwMode="auto">
            <a:xfrm>
              <a:off x="0" y="0"/>
              <a:ext cx="900" cy="900"/>
            </a:xfrm>
            <a:prstGeom prst="rect">
              <a:avLst/>
            </a:prstGeom>
            <a:noFill/>
            <a:ln w="9525">
              <a:noFill/>
              <a:miter lim="800000"/>
              <a:headEnd/>
              <a:tailEnd/>
            </a:ln>
          </p:spPr>
        </p:pic>
        <p:pic>
          <p:nvPicPr>
            <p:cNvPr id="49159" name="Picture 15" descr="vector-modern-background-3-09-by-dragonart-150x150"/>
            <p:cNvPicPr>
              <a:picLocks noChangeAspect="1" noChangeArrowheads="1"/>
            </p:cNvPicPr>
            <p:nvPr/>
          </p:nvPicPr>
          <p:blipFill>
            <a:blip r:embed="rId3"/>
            <a:srcRect/>
            <a:stretch>
              <a:fillRect/>
            </a:stretch>
          </p:blipFill>
          <p:spPr bwMode="auto">
            <a:xfrm>
              <a:off x="3334" y="0"/>
              <a:ext cx="900" cy="900"/>
            </a:xfrm>
            <a:prstGeom prst="rect">
              <a:avLst/>
            </a:prstGeom>
            <a:noFill/>
            <a:ln w="9525">
              <a:noFill/>
              <a:miter lim="800000"/>
              <a:headEnd/>
              <a:tailEnd/>
            </a:ln>
          </p:spPr>
        </p:pic>
        <p:pic>
          <p:nvPicPr>
            <p:cNvPr id="49160" name="Picture 16" descr="vector-modern-background-3-09-by-dragonart-150x150"/>
            <p:cNvPicPr>
              <a:picLocks noChangeAspect="1" noChangeArrowheads="1"/>
            </p:cNvPicPr>
            <p:nvPr/>
          </p:nvPicPr>
          <p:blipFill>
            <a:blip r:embed="rId3"/>
            <a:srcRect/>
            <a:stretch>
              <a:fillRect/>
            </a:stretch>
          </p:blipFill>
          <p:spPr bwMode="auto">
            <a:xfrm>
              <a:off x="2608" y="0"/>
              <a:ext cx="900" cy="900"/>
            </a:xfrm>
            <a:prstGeom prst="rect">
              <a:avLst/>
            </a:prstGeom>
            <a:noFill/>
            <a:ln w="9525">
              <a:noFill/>
              <a:miter lim="800000"/>
              <a:headEnd/>
              <a:tailEnd/>
            </a:ln>
          </p:spPr>
        </p:pic>
        <p:pic>
          <p:nvPicPr>
            <p:cNvPr id="49161" name="Picture 17" descr="vector-modern-background-3-09-by-dragonart-150x150"/>
            <p:cNvPicPr>
              <a:picLocks noChangeAspect="1" noChangeArrowheads="1"/>
            </p:cNvPicPr>
            <p:nvPr/>
          </p:nvPicPr>
          <p:blipFill>
            <a:blip r:embed="rId3"/>
            <a:srcRect/>
            <a:stretch>
              <a:fillRect/>
            </a:stretch>
          </p:blipFill>
          <p:spPr bwMode="auto">
            <a:xfrm>
              <a:off x="4860" y="0"/>
              <a:ext cx="900" cy="900"/>
            </a:xfrm>
            <a:prstGeom prst="rect">
              <a:avLst/>
            </a:prstGeom>
            <a:noFill/>
            <a:ln w="9525">
              <a:noFill/>
              <a:miter lim="800000"/>
              <a:headEnd/>
              <a:tailEnd/>
            </a:ln>
          </p:spPr>
        </p:pic>
      </p:grpSp>
      <p:sp>
        <p:nvSpPr>
          <p:cNvPr id="25602" name="Rectangle 2"/>
          <p:cNvSpPr>
            <a:spLocks noGrp="1" noChangeArrowheads="1"/>
          </p:cNvSpPr>
          <p:nvPr>
            <p:ph type="title" idx="4294967295"/>
          </p:nvPr>
        </p:nvSpPr>
        <p:spPr>
          <a:xfrm>
            <a:off x="457200" y="-26988"/>
            <a:ext cx="8229600" cy="1143001"/>
          </a:xfrm>
        </p:spPr>
        <p:txBody>
          <a:bodyPr/>
          <a:lstStyle/>
          <a:p>
            <a:pPr eaLnBrk="1" hangingPunct="1"/>
            <a:r>
              <a:rPr lang="bg-BG" sz="5400" smtClean="0">
                <a:solidFill>
                  <a:srgbClr val="800000"/>
                </a:solidFill>
                <a:latin typeface="Monotype Corsiva" pitchFamily="66" charset="0"/>
              </a:rPr>
              <a:t>Спирала на Фибоначи</a:t>
            </a:r>
          </a:p>
        </p:txBody>
      </p:sp>
      <p:pic>
        <p:nvPicPr>
          <p:cNvPr id="17" name="Picture 16" descr="10606844_10603503_5703868_Untitled12.gif"/>
          <p:cNvPicPr>
            <a:picLocks noChangeAspect="1"/>
          </p:cNvPicPr>
          <p:nvPr/>
        </p:nvPicPr>
        <p:blipFill>
          <a:blip r:embed="rId4"/>
          <a:srcRect t="7561" b="9280"/>
          <a:stretch>
            <a:fillRect/>
          </a:stretch>
        </p:blipFill>
        <p:spPr bwMode="auto">
          <a:xfrm>
            <a:off x="4500563" y="4652963"/>
            <a:ext cx="2016125" cy="1584325"/>
          </a:xfrm>
          <a:prstGeom prst="rect">
            <a:avLst/>
          </a:prstGeom>
          <a:noFill/>
          <a:ln w="9525">
            <a:noFill/>
            <a:miter lim="800000"/>
            <a:headEnd/>
            <a:tailEnd/>
          </a:ln>
        </p:spPr>
      </p:pic>
      <p:pic>
        <p:nvPicPr>
          <p:cNvPr id="18" name="f8315031.avi">
            <a:hlinkClick r:id="" action="ppaction://media"/>
          </p:cNvPr>
          <p:cNvPicPr>
            <a:picLocks noRot="1" noChangeAspect="1"/>
          </p:cNvPicPr>
          <p:nvPr>
            <a:videoFile r:link="rId1"/>
          </p:nvPr>
        </p:nvPicPr>
        <p:blipFill>
          <a:blip r:embed="rId5"/>
          <a:srcRect/>
          <a:stretch>
            <a:fillRect/>
          </a:stretch>
        </p:blipFill>
        <p:spPr bwMode="auto">
          <a:xfrm>
            <a:off x="4500563" y="4941888"/>
            <a:ext cx="1944687" cy="1081087"/>
          </a:xfrm>
          <a:prstGeom prst="rect">
            <a:avLst/>
          </a:prstGeom>
          <a:noFill/>
          <a:ln w="9525">
            <a:noFill/>
            <a:miter lim="800000"/>
            <a:headEnd/>
            <a:tailEnd/>
          </a:ln>
        </p:spPr>
      </p:pic>
      <p:pic>
        <p:nvPicPr>
          <p:cNvPr id="49170" name="Picture 18" descr="seashell-wire"/>
          <p:cNvPicPr>
            <a:picLocks noChangeAspect="1" noChangeArrowheads="1"/>
          </p:cNvPicPr>
          <p:nvPr/>
        </p:nvPicPr>
        <p:blipFill>
          <a:blip r:embed="rId6"/>
          <a:srcRect/>
          <a:stretch>
            <a:fillRect/>
          </a:stretch>
        </p:blipFill>
        <p:spPr bwMode="auto">
          <a:xfrm>
            <a:off x="971550" y="1700213"/>
            <a:ext cx="1658938" cy="2232025"/>
          </a:xfrm>
          <a:prstGeom prst="rect">
            <a:avLst/>
          </a:prstGeom>
          <a:noFill/>
        </p:spPr>
      </p:pic>
      <p:pic>
        <p:nvPicPr>
          <p:cNvPr id="49172" name="Picture 20" descr="2010-09-02-017_1"/>
          <p:cNvPicPr>
            <a:picLocks noChangeAspect="1" noChangeArrowheads="1"/>
          </p:cNvPicPr>
          <p:nvPr/>
        </p:nvPicPr>
        <p:blipFill>
          <a:blip r:embed="rId7"/>
          <a:srcRect/>
          <a:stretch>
            <a:fillRect/>
          </a:stretch>
        </p:blipFill>
        <p:spPr bwMode="auto">
          <a:xfrm>
            <a:off x="468313" y="4581525"/>
            <a:ext cx="3311525" cy="1860550"/>
          </a:xfrm>
          <a:prstGeom prst="rect">
            <a:avLst/>
          </a:prstGeom>
          <a:noFill/>
        </p:spPr>
      </p:pic>
      <p:pic>
        <p:nvPicPr>
          <p:cNvPr id="49173" name="Picture 21" descr="392092_3619026113393_1206115062_102183483_1560130688_n"/>
          <p:cNvPicPr>
            <a:picLocks noChangeAspect="1" noChangeArrowheads="1"/>
          </p:cNvPicPr>
          <p:nvPr/>
        </p:nvPicPr>
        <p:blipFill>
          <a:blip r:embed="rId8"/>
          <a:srcRect/>
          <a:stretch>
            <a:fillRect/>
          </a:stretch>
        </p:blipFill>
        <p:spPr bwMode="auto">
          <a:xfrm>
            <a:off x="3708400" y="1484313"/>
            <a:ext cx="4762500" cy="2857500"/>
          </a:xfrm>
          <a:prstGeom prst="rect">
            <a:avLst/>
          </a:prstGeom>
          <a:noFill/>
        </p:spPr>
      </p:pic>
      <p:pic>
        <p:nvPicPr>
          <p:cNvPr id="49174" name="Picture 22" descr="list_dna"/>
          <p:cNvPicPr>
            <a:picLocks noChangeAspect="1" noChangeArrowheads="1"/>
          </p:cNvPicPr>
          <p:nvPr/>
        </p:nvPicPr>
        <p:blipFill>
          <a:blip r:embed="rId9"/>
          <a:srcRect/>
          <a:stretch>
            <a:fillRect/>
          </a:stretch>
        </p:blipFill>
        <p:spPr bwMode="auto">
          <a:xfrm>
            <a:off x="6877050" y="4724400"/>
            <a:ext cx="1809750" cy="1485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8"/>
                                        </p:tgtEl>
                                      </p:cBhvr>
                                    </p:cmd>
                                  </p:childTnLst>
                                </p:cTn>
                              </p:par>
                            </p:childTnLst>
                          </p:cTn>
                        </p:par>
                      </p:childTnLst>
                    </p:cTn>
                  </p:par>
                </p:childTnLst>
              </p:cTn>
              <p:nextCondLst>
                <p:cond evt="onClick" delay="0">
                  <p:tgtEl>
                    <p:spTgt spid="18"/>
                  </p:tgtEl>
                </p:cond>
              </p:nextCondLst>
            </p:seq>
            <p:video fullScrn="1">
              <p:cMediaNode>
                <p:cTn id="19" fill="hold" display="0">
                  <p:stCondLst>
                    <p:cond delay="indefinite"/>
                  </p:stCondLst>
                  <p:endCondLst>
                    <p:cond evt="onNext" delay="0">
                      <p:tgtEl>
                        <p:sldTgt/>
                      </p:tgtEl>
                    </p:cond>
                    <p:cond evt="onPrev" delay="0">
                      <p:tgtEl>
                        <p:sldTgt/>
                      </p:tgtEl>
                    </p:cond>
                  </p:endCondLst>
                </p:cTn>
                <p:tgtEl>
                  <p:spTgt spid="18"/>
                </p:tgtEl>
              </p:cMediaNode>
            </p:video>
          </p:childTnLst>
        </p:cTn>
      </p:par>
    </p:tnLst>
    <p:bldLst>
      <p:bldP spid="256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190"/>
          <p:cNvGrpSpPr>
            <a:grpSpLocks/>
          </p:cNvGrpSpPr>
          <p:nvPr/>
        </p:nvGrpSpPr>
        <p:grpSpPr bwMode="auto">
          <a:xfrm>
            <a:off x="0" y="0"/>
            <a:ext cx="9144000" cy="1428750"/>
            <a:chOff x="0" y="0"/>
            <a:chExt cx="5760" cy="900"/>
          </a:xfrm>
        </p:grpSpPr>
        <p:pic>
          <p:nvPicPr>
            <p:cNvPr id="38917" name="Picture 191"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38918" name="Picture 192"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38919" name="Picture 193"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38920" name="Picture 194"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38921" name="Picture 195"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38922" name="Picture 196"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38923" name="Picture 197"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14339" name="Rectangle 3"/>
          <p:cNvSpPr>
            <a:spLocks noGrp="1" noChangeArrowheads="1"/>
          </p:cNvSpPr>
          <p:nvPr>
            <p:ph type="body" sz="half" idx="1"/>
          </p:nvPr>
        </p:nvSpPr>
        <p:spPr>
          <a:xfrm>
            <a:off x="468313" y="3284538"/>
            <a:ext cx="8351837" cy="1296987"/>
          </a:xfrm>
        </p:spPr>
        <p:txBody>
          <a:bodyPr/>
          <a:lstStyle/>
          <a:p>
            <a:pPr eaLnBrk="1" hangingPunct="1">
              <a:lnSpc>
                <a:spcPct val="90000"/>
              </a:lnSpc>
            </a:pPr>
            <a:r>
              <a:rPr lang="ru-RU" sz="2400" b="1" smtClean="0">
                <a:solidFill>
                  <a:srgbClr val="006600"/>
                </a:solidFill>
                <a:latin typeface="Palatino Linotype" pitchFamily="18" charset="0"/>
              </a:rPr>
              <a:t>Отношението на всяко число към следващото, което се стреми все повече и повече към 0.61803... </a:t>
            </a:r>
            <a:endParaRPr lang="en-US" sz="2400" b="1" smtClean="0">
              <a:solidFill>
                <a:srgbClr val="006600"/>
              </a:solidFill>
              <a:latin typeface="Palatino Linotype" pitchFamily="18" charset="0"/>
            </a:endParaRPr>
          </a:p>
          <a:p>
            <a:pPr eaLnBrk="1" hangingPunct="1">
              <a:lnSpc>
                <a:spcPct val="90000"/>
              </a:lnSpc>
            </a:pPr>
            <a:r>
              <a:rPr lang="ru-RU" sz="2400" b="1" smtClean="0">
                <a:solidFill>
                  <a:srgbClr val="006600"/>
                </a:solidFill>
                <a:latin typeface="Palatino Linotype" pitchFamily="18" charset="0"/>
              </a:rPr>
              <a:t>Отношението на всяко число към предишното се стреми към 1.61803... (обратно на 0.618).</a:t>
            </a:r>
          </a:p>
          <a:p>
            <a:pPr eaLnBrk="1" hangingPunct="1">
              <a:lnSpc>
                <a:spcPct val="90000"/>
              </a:lnSpc>
              <a:buFontTx/>
              <a:buNone/>
            </a:pPr>
            <a:r>
              <a:rPr lang="ru-RU" sz="2400" b="1" smtClean="0">
                <a:solidFill>
                  <a:srgbClr val="006600"/>
                </a:solidFill>
                <a:latin typeface="Palatino Linotype" pitchFamily="18" charset="0"/>
              </a:rPr>
              <a:t> </a:t>
            </a:r>
          </a:p>
          <a:p>
            <a:pPr algn="ctr" eaLnBrk="1" hangingPunct="1">
              <a:lnSpc>
                <a:spcPct val="90000"/>
              </a:lnSpc>
              <a:buFontTx/>
              <a:buNone/>
            </a:pPr>
            <a:r>
              <a:rPr lang="ru-RU" sz="2400" b="1" smtClean="0">
                <a:solidFill>
                  <a:srgbClr val="006600"/>
                </a:solidFill>
                <a:latin typeface="Palatino Linotype" pitchFamily="18" charset="0"/>
              </a:rPr>
              <a:t>	Числото 1.61803... , е прочутото ирационално число, наречено </a:t>
            </a:r>
            <a:r>
              <a:rPr lang="ru-RU" sz="2400" b="1" u="sng" smtClean="0">
                <a:solidFill>
                  <a:srgbClr val="006600"/>
                </a:solidFill>
                <a:latin typeface="Palatino Linotype" pitchFamily="18" charset="0"/>
              </a:rPr>
              <a:t>златно сечение</a:t>
            </a:r>
            <a:r>
              <a:rPr lang="ru-RU" sz="2400" b="1" smtClean="0">
                <a:solidFill>
                  <a:srgbClr val="006600"/>
                </a:solidFill>
                <a:latin typeface="Palatino Linotype" pitchFamily="18" charset="0"/>
              </a:rPr>
              <a:t>. </a:t>
            </a:r>
          </a:p>
          <a:p>
            <a:pPr algn="ctr" eaLnBrk="1" hangingPunct="1">
              <a:lnSpc>
                <a:spcPct val="90000"/>
              </a:lnSpc>
              <a:buFontTx/>
              <a:buNone/>
            </a:pPr>
            <a:r>
              <a:rPr lang="ru-RU" sz="2400" b="1" smtClean="0">
                <a:solidFill>
                  <a:srgbClr val="006600"/>
                </a:solidFill>
                <a:latin typeface="Palatino Linotype" pitchFamily="18" charset="0"/>
              </a:rPr>
              <a:t>	</a:t>
            </a:r>
            <a:r>
              <a:rPr lang="en-US" sz="2400" b="1" smtClean="0">
                <a:solidFill>
                  <a:srgbClr val="006600"/>
                </a:solidFill>
                <a:latin typeface="Palatino Linotype" pitchFamily="18" charset="0"/>
              </a:rPr>
              <a:t>Означава се с главната гръцка буква Ф (фи).</a:t>
            </a:r>
            <a:endParaRPr lang="bg-BG" sz="2400" b="1" smtClean="0">
              <a:solidFill>
                <a:srgbClr val="006600"/>
              </a:solidFill>
              <a:latin typeface="Palatino Linotype" pitchFamily="18" charset="0"/>
            </a:endParaRPr>
          </a:p>
        </p:txBody>
      </p:sp>
      <p:sp>
        <p:nvSpPr>
          <p:cNvPr id="14340" name="Rectangle 4"/>
          <p:cNvSpPr>
            <a:spLocks noChangeArrowheads="1"/>
          </p:cNvSpPr>
          <p:nvPr/>
        </p:nvSpPr>
        <p:spPr bwMode="auto">
          <a:xfrm>
            <a:off x="971550" y="-26988"/>
            <a:ext cx="7416800" cy="914401"/>
          </a:xfrm>
          <a:prstGeom prst="rect">
            <a:avLst/>
          </a:prstGeom>
          <a:noFill/>
          <a:ln w="9525">
            <a:noFill/>
            <a:miter lim="800000"/>
            <a:headEnd/>
            <a:tailEnd/>
          </a:ln>
        </p:spPr>
        <p:txBody>
          <a:bodyPr>
            <a:spAutoFit/>
          </a:bodyPr>
          <a:lstStyle/>
          <a:p>
            <a:r>
              <a:rPr lang="ru-RU" sz="5400">
                <a:solidFill>
                  <a:srgbClr val="800000"/>
                </a:solidFill>
                <a:latin typeface="Monotype Corsiva" pitchFamily="66" charset="0"/>
              </a:rPr>
              <a:t>Коефициенти на Фибоначи</a:t>
            </a:r>
            <a:endParaRPr lang="bg-BG" sz="5400">
              <a:solidFill>
                <a:srgbClr val="800000"/>
              </a:solidFill>
              <a:latin typeface="Monotype Corsiva" pitchFamily="66" charset="0"/>
            </a:endParaRPr>
          </a:p>
        </p:txBody>
      </p:sp>
      <p:sp>
        <p:nvSpPr>
          <p:cNvPr id="14525" name="Rectangle 189"/>
          <p:cNvSpPr>
            <a:spLocks noChangeArrowheads="1"/>
          </p:cNvSpPr>
          <p:nvPr/>
        </p:nvSpPr>
        <p:spPr bwMode="auto">
          <a:xfrm>
            <a:off x="468313" y="1557338"/>
            <a:ext cx="7775575" cy="1651000"/>
          </a:xfrm>
          <a:prstGeom prst="rect">
            <a:avLst/>
          </a:prstGeom>
          <a:noFill/>
          <a:ln w="9525">
            <a:noFill/>
            <a:miter lim="800000"/>
            <a:headEnd/>
            <a:tailEnd/>
          </a:ln>
        </p:spPr>
        <p:txBody>
          <a:bodyPr>
            <a:spAutoFit/>
          </a:bodyPr>
          <a:lstStyle/>
          <a:p>
            <a:pPr indent="354013" algn="ctr">
              <a:lnSpc>
                <a:spcPct val="80000"/>
              </a:lnSpc>
              <a:spcBef>
                <a:spcPct val="20000"/>
              </a:spcBef>
            </a:pPr>
            <a:r>
              <a:rPr lang="bg-BG" sz="2400" b="1">
                <a:solidFill>
                  <a:srgbClr val="006600"/>
                </a:solidFill>
                <a:latin typeface="Palatino Linotype" pitchFamily="18" charset="0"/>
              </a:rPr>
              <a:t>Едно от най-важните свойства на числата на Фибоначи е съществуването на т.н. </a:t>
            </a:r>
            <a:r>
              <a:rPr lang="bg-BG" sz="2400" b="1" u="sng">
                <a:solidFill>
                  <a:srgbClr val="006600"/>
                </a:solidFill>
                <a:latin typeface="Palatino Linotype" pitchFamily="18" charset="0"/>
              </a:rPr>
              <a:t>коефициенти на Фибоначи</a:t>
            </a:r>
            <a:r>
              <a:rPr lang="bg-BG" sz="2400" b="1">
                <a:solidFill>
                  <a:srgbClr val="006600"/>
                </a:solidFill>
                <a:latin typeface="Palatino Linotype" pitchFamily="18" charset="0"/>
              </a:rPr>
              <a:t>, </a:t>
            </a:r>
          </a:p>
          <a:p>
            <a:pPr indent="354013" algn="ctr">
              <a:lnSpc>
                <a:spcPct val="80000"/>
              </a:lnSpc>
              <a:spcBef>
                <a:spcPct val="20000"/>
              </a:spcBef>
            </a:pPr>
            <a:r>
              <a:rPr lang="bg-BG" sz="2400" b="1">
                <a:solidFill>
                  <a:srgbClr val="006600"/>
                </a:solidFill>
                <a:latin typeface="Palatino Linotype" pitchFamily="18" charset="0"/>
              </a:rPr>
              <a:t>т.е. постоянни отношения на различни членове на реда.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4525"/>
                                        </p:tgtEl>
                                        <p:attrNameLst>
                                          <p:attrName>style.visibility</p:attrName>
                                        </p:attrNameLst>
                                      </p:cBhvr>
                                      <p:to>
                                        <p:strVal val="visible"/>
                                      </p:to>
                                    </p:set>
                                    <p:animEffect transition="in" filter="fade">
                                      <p:cBhvr>
                                        <p:cTn id="12" dur="1000"/>
                                        <p:tgtEl>
                                          <p:spTgt spid="14525"/>
                                        </p:tgtEl>
                                      </p:cBhvr>
                                    </p:animEffect>
                                    <p:anim calcmode="lin" valueType="num">
                                      <p:cBhvr>
                                        <p:cTn id="13" dur="1000" fill="hold"/>
                                        <p:tgtEl>
                                          <p:spTgt spid="14525"/>
                                        </p:tgtEl>
                                        <p:attrNameLst>
                                          <p:attrName>ppt_x</p:attrName>
                                        </p:attrNameLst>
                                      </p:cBhvr>
                                      <p:tavLst>
                                        <p:tav tm="0">
                                          <p:val>
                                            <p:strVal val="#ppt_x"/>
                                          </p:val>
                                        </p:tav>
                                        <p:tav tm="100000">
                                          <p:val>
                                            <p:strVal val="#ppt_x"/>
                                          </p:val>
                                        </p:tav>
                                      </p:tavLst>
                                    </p:anim>
                                    <p:anim calcmode="lin" valueType="num">
                                      <p:cBhvr>
                                        <p:cTn id="14" dur="1000" fill="hold"/>
                                        <p:tgtEl>
                                          <p:spTgt spid="145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339">
                                            <p:txEl>
                                              <p:pRg st="0" end="0"/>
                                            </p:txEl>
                                          </p:spTgt>
                                        </p:tgtEl>
                                        <p:attrNameLst>
                                          <p:attrName>style.visibility</p:attrName>
                                        </p:attrNameLst>
                                      </p:cBhvr>
                                      <p:to>
                                        <p:strVal val="visible"/>
                                      </p:to>
                                    </p:set>
                                    <p:animEffect transition="in" filter="fade">
                                      <p:cBhvr>
                                        <p:cTn id="19" dur="1000"/>
                                        <p:tgtEl>
                                          <p:spTgt spid="14339">
                                            <p:txEl>
                                              <p:pRg st="0" end="0"/>
                                            </p:txEl>
                                          </p:spTgt>
                                        </p:tgtEl>
                                      </p:cBhvr>
                                    </p:animEffect>
                                    <p:anim calcmode="lin" valueType="num">
                                      <p:cBhvr>
                                        <p:cTn id="20"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4339">
                                            <p:txEl>
                                              <p:pRg st="1" end="1"/>
                                            </p:txEl>
                                          </p:spTgt>
                                        </p:tgtEl>
                                        <p:attrNameLst>
                                          <p:attrName>style.visibility</p:attrName>
                                        </p:attrNameLst>
                                      </p:cBhvr>
                                      <p:to>
                                        <p:strVal val="visible"/>
                                      </p:to>
                                    </p:set>
                                    <p:animEffect transition="in" filter="fade">
                                      <p:cBhvr>
                                        <p:cTn id="26" dur="1000"/>
                                        <p:tgtEl>
                                          <p:spTgt spid="14339">
                                            <p:txEl>
                                              <p:pRg st="1" end="1"/>
                                            </p:txEl>
                                          </p:spTgt>
                                        </p:tgtEl>
                                      </p:cBhvr>
                                    </p:animEffect>
                                    <p:anim calcmode="lin" valueType="num">
                                      <p:cBhvr>
                                        <p:cTn id="27"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4339">
                                            <p:txEl>
                                              <p:pRg st="2" end="2"/>
                                            </p:txEl>
                                          </p:spTgt>
                                        </p:tgtEl>
                                        <p:attrNameLst>
                                          <p:attrName>style.visibility</p:attrName>
                                        </p:attrNameLst>
                                      </p:cBhvr>
                                      <p:to>
                                        <p:strVal val="visible"/>
                                      </p:to>
                                    </p:set>
                                    <p:animEffect transition="in" filter="fade">
                                      <p:cBhvr>
                                        <p:cTn id="33" dur="1000"/>
                                        <p:tgtEl>
                                          <p:spTgt spid="14339">
                                            <p:txEl>
                                              <p:pRg st="2" end="2"/>
                                            </p:txEl>
                                          </p:spTgt>
                                        </p:tgtEl>
                                      </p:cBhvr>
                                    </p:animEffect>
                                    <p:anim calcmode="lin" valueType="num">
                                      <p:cBhvr>
                                        <p:cTn id="34"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4339">
                                            <p:txEl>
                                              <p:pRg st="3" end="3"/>
                                            </p:txEl>
                                          </p:spTgt>
                                        </p:tgtEl>
                                        <p:attrNameLst>
                                          <p:attrName>style.visibility</p:attrName>
                                        </p:attrNameLst>
                                      </p:cBhvr>
                                      <p:to>
                                        <p:strVal val="visible"/>
                                      </p:to>
                                    </p:set>
                                    <p:animEffect transition="in" filter="fade">
                                      <p:cBhvr>
                                        <p:cTn id="40" dur="1000"/>
                                        <p:tgtEl>
                                          <p:spTgt spid="14339">
                                            <p:txEl>
                                              <p:pRg st="3" end="3"/>
                                            </p:txEl>
                                          </p:spTgt>
                                        </p:tgtEl>
                                      </p:cBhvr>
                                    </p:animEffect>
                                    <p:anim calcmode="lin" valueType="num">
                                      <p:cBhvr>
                                        <p:cTn id="41"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4339">
                                            <p:txEl>
                                              <p:pRg st="4" end="4"/>
                                            </p:txEl>
                                          </p:spTgt>
                                        </p:tgtEl>
                                        <p:attrNameLst>
                                          <p:attrName>style.visibility</p:attrName>
                                        </p:attrNameLst>
                                      </p:cBhvr>
                                      <p:to>
                                        <p:strVal val="visible"/>
                                      </p:to>
                                    </p:set>
                                    <p:animEffect transition="in" filter="fade">
                                      <p:cBhvr>
                                        <p:cTn id="47" dur="1000"/>
                                        <p:tgtEl>
                                          <p:spTgt spid="14339">
                                            <p:txEl>
                                              <p:pRg st="4" end="4"/>
                                            </p:txEl>
                                          </p:spTgt>
                                        </p:tgtEl>
                                      </p:cBhvr>
                                    </p:animEffect>
                                    <p:anim calcmode="lin" valueType="num">
                                      <p:cBhvr>
                                        <p:cTn id="48"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0" grpId="0"/>
      <p:bldP spid="145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65"/>
          <p:cNvGrpSpPr>
            <a:grpSpLocks/>
          </p:cNvGrpSpPr>
          <p:nvPr/>
        </p:nvGrpSpPr>
        <p:grpSpPr bwMode="auto">
          <a:xfrm>
            <a:off x="0" y="0"/>
            <a:ext cx="9144000" cy="1428750"/>
            <a:chOff x="0" y="0"/>
            <a:chExt cx="5760" cy="900"/>
          </a:xfrm>
        </p:grpSpPr>
        <p:pic>
          <p:nvPicPr>
            <p:cNvPr id="39997" name="Picture 66"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39998" name="Picture 67"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39999" name="Picture 68"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40000" name="Picture 69"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40001" name="Picture 70"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40002" name="Picture 71"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40003" name="Picture 72"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graphicFrame>
        <p:nvGraphicFramePr>
          <p:cNvPr id="45060" name="Group 4"/>
          <p:cNvGraphicFramePr>
            <a:graphicFrameLocks noGrp="1"/>
          </p:cNvGraphicFramePr>
          <p:nvPr>
            <p:ph idx="1"/>
          </p:nvPr>
        </p:nvGraphicFramePr>
        <p:xfrm>
          <a:off x="252413" y="1844675"/>
          <a:ext cx="4464050" cy="4497388"/>
        </p:xfrm>
        <a:graphic>
          <a:graphicData uri="http://schemas.openxmlformats.org/drawingml/2006/table">
            <a:tbl>
              <a:tblPr/>
              <a:tblGrid>
                <a:gridCol w="269875"/>
                <a:gridCol w="1316037"/>
                <a:gridCol w="1627188"/>
                <a:gridCol w="1250950"/>
              </a:tblGrid>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i</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i</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i</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i-1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i</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i+1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0.667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1.667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0.625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0.615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1.625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0.619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1.615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0.617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1.619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0.618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5119" name="Picture 63" descr="graph"/>
          <p:cNvPicPr>
            <a:picLocks noChangeAspect="1" noChangeArrowheads="1"/>
          </p:cNvPicPr>
          <p:nvPr/>
        </p:nvPicPr>
        <p:blipFill>
          <a:blip r:embed="rId3"/>
          <a:srcRect/>
          <a:stretch>
            <a:fillRect/>
          </a:stretch>
        </p:blipFill>
        <p:spPr bwMode="auto">
          <a:xfrm>
            <a:off x="4932363" y="1844675"/>
            <a:ext cx="4032250" cy="3619500"/>
          </a:xfrm>
          <a:prstGeom prst="rect">
            <a:avLst/>
          </a:prstGeom>
          <a:noFill/>
          <a:ln w="9525">
            <a:noFill/>
            <a:miter lim="800000"/>
            <a:headEnd/>
            <a:tailEnd/>
          </a:ln>
        </p:spPr>
      </p:pic>
      <p:sp>
        <p:nvSpPr>
          <p:cNvPr id="45120" name="Rectangle 64"/>
          <p:cNvSpPr>
            <a:spLocks noChangeArrowheads="1"/>
          </p:cNvSpPr>
          <p:nvPr/>
        </p:nvSpPr>
        <p:spPr bwMode="auto">
          <a:xfrm>
            <a:off x="971550" y="-26988"/>
            <a:ext cx="7416800" cy="914401"/>
          </a:xfrm>
          <a:prstGeom prst="rect">
            <a:avLst/>
          </a:prstGeom>
          <a:noFill/>
          <a:ln w="9525">
            <a:noFill/>
            <a:miter lim="800000"/>
            <a:headEnd/>
            <a:tailEnd/>
          </a:ln>
        </p:spPr>
        <p:txBody>
          <a:bodyPr>
            <a:spAutoFit/>
          </a:bodyPr>
          <a:lstStyle/>
          <a:p>
            <a:r>
              <a:rPr lang="ru-RU" sz="5400">
                <a:solidFill>
                  <a:srgbClr val="800000"/>
                </a:solidFill>
                <a:latin typeface="Monotype Corsiva" pitchFamily="66" charset="0"/>
              </a:rPr>
              <a:t>Коефициенти на Фибоначи</a:t>
            </a:r>
            <a:endParaRPr lang="bg-BG" sz="5400">
              <a:solidFill>
                <a:srgbClr val="80000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120"/>
                                        </p:tgtEl>
                                        <p:attrNameLst>
                                          <p:attrName>style.visibility</p:attrName>
                                        </p:attrNameLst>
                                      </p:cBhvr>
                                      <p:to>
                                        <p:strVal val="visible"/>
                                      </p:to>
                                    </p:set>
                                    <p:animEffect transition="in" filter="fade">
                                      <p:cBhvr>
                                        <p:cTn id="7" dur="2000"/>
                                        <p:tgtEl>
                                          <p:spTgt spid="45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fade">
                                      <p:cBhvr>
                                        <p:cTn id="12" dur="2000"/>
                                        <p:tgtEl>
                                          <p:spTgt spid="450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119"/>
                                        </p:tgtEl>
                                        <p:attrNameLst>
                                          <p:attrName>style.visibility</p:attrName>
                                        </p:attrNameLst>
                                      </p:cBhvr>
                                      <p:to>
                                        <p:strVal val="visible"/>
                                      </p:to>
                                    </p:set>
                                    <p:animEffect transition="in" filter="fade">
                                      <p:cBhvr>
                                        <p:cTn id="17" dur="2000"/>
                                        <p:tgtEl>
                                          <p:spTgt spid="45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9"/>
          <p:cNvGrpSpPr>
            <a:grpSpLocks/>
          </p:cNvGrpSpPr>
          <p:nvPr/>
        </p:nvGrpSpPr>
        <p:grpSpPr bwMode="auto">
          <a:xfrm>
            <a:off x="0" y="0"/>
            <a:ext cx="9144000" cy="1428750"/>
            <a:chOff x="0" y="0"/>
            <a:chExt cx="5760" cy="900"/>
          </a:xfrm>
        </p:grpSpPr>
        <p:pic>
          <p:nvPicPr>
            <p:cNvPr id="40967" name="Picture 10"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40968" name="Picture 11"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40969" name="Picture 12"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40970" name="Picture 13"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40971" name="Picture 14"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40972" name="Picture 15"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40973" name="Picture 16"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3" name="Rectangle 2"/>
          <p:cNvSpPr>
            <a:spLocks noGrp="1" noChangeArrowheads="1"/>
          </p:cNvSpPr>
          <p:nvPr>
            <p:ph type="title"/>
          </p:nvPr>
        </p:nvSpPr>
        <p:spPr>
          <a:xfrm>
            <a:off x="0" y="-26988"/>
            <a:ext cx="9144000" cy="922338"/>
          </a:xfrm>
        </p:spPr>
        <p:txBody>
          <a:bodyPr/>
          <a:lstStyle/>
          <a:p>
            <a:pPr eaLnBrk="1" hangingPunct="1"/>
            <a:r>
              <a:rPr lang="ru-RU" sz="3600" b="1" smtClean="0">
                <a:solidFill>
                  <a:schemeClr val="tx1"/>
                </a:solidFill>
                <a:latin typeface="Monotype Corsiva" pitchFamily="66" charset="0"/>
              </a:rPr>
              <a:t/>
            </a:r>
            <a:br>
              <a:rPr lang="ru-RU" sz="3600" b="1" smtClean="0">
                <a:solidFill>
                  <a:schemeClr val="tx1"/>
                </a:solidFill>
                <a:latin typeface="Monotype Corsiva" pitchFamily="66" charset="0"/>
              </a:rPr>
            </a:br>
            <a:r>
              <a:rPr lang="ru-RU" sz="5400" smtClean="0">
                <a:solidFill>
                  <a:srgbClr val="800000"/>
                </a:solidFill>
                <a:latin typeface="Monotype Corsiva" pitchFamily="66" charset="0"/>
              </a:rPr>
              <a:t>Коефициенти на Фибоначи</a:t>
            </a:r>
            <a:r>
              <a:rPr lang="ru-RU" sz="3600" b="1" smtClean="0">
                <a:solidFill>
                  <a:schemeClr val="tx1"/>
                </a:solidFill>
                <a:latin typeface="Monotype Corsiva" pitchFamily="66" charset="0"/>
              </a:rPr>
              <a:t> </a:t>
            </a:r>
            <a:r>
              <a:rPr lang="bg-BG" sz="3200" b="1" smtClean="0">
                <a:solidFill>
                  <a:schemeClr val="tx1"/>
                </a:solidFill>
                <a:latin typeface="Monotype Corsiva" pitchFamily="66" charset="0"/>
              </a:rPr>
              <a:t/>
            </a:r>
            <a:br>
              <a:rPr lang="bg-BG" sz="3200" b="1" smtClean="0">
                <a:solidFill>
                  <a:schemeClr val="tx1"/>
                </a:solidFill>
                <a:latin typeface="Monotype Corsiva" pitchFamily="66" charset="0"/>
              </a:rPr>
            </a:br>
            <a:endParaRPr lang="bg-BG" sz="3200" b="1" smtClean="0">
              <a:solidFill>
                <a:schemeClr val="tx1"/>
              </a:solidFill>
              <a:latin typeface="Monotype Corsiva" pitchFamily="66" charset="0"/>
            </a:endParaRPr>
          </a:p>
        </p:txBody>
      </p:sp>
      <p:sp>
        <p:nvSpPr>
          <p:cNvPr id="27652" name="Rectangle 4"/>
          <p:cNvSpPr>
            <a:spLocks noGrp="1" noChangeArrowheads="1"/>
          </p:cNvSpPr>
          <p:nvPr>
            <p:ph type="body" idx="1"/>
          </p:nvPr>
        </p:nvSpPr>
        <p:spPr>
          <a:xfrm>
            <a:off x="360363" y="1557338"/>
            <a:ext cx="8459787" cy="1900237"/>
          </a:xfrm>
        </p:spPr>
        <p:txBody>
          <a:bodyPr/>
          <a:lstStyle/>
          <a:p>
            <a:pPr marL="0" indent="354013" eaLnBrk="1" hangingPunct="1">
              <a:lnSpc>
                <a:spcPct val="80000"/>
              </a:lnSpc>
              <a:buFontTx/>
              <a:buNone/>
            </a:pPr>
            <a:r>
              <a:rPr lang="bg-BG" sz="2200" b="1" smtClean="0">
                <a:solidFill>
                  <a:srgbClr val="006600"/>
                </a:solidFill>
                <a:latin typeface="Palatino Linotype" pitchFamily="18" charset="0"/>
              </a:rPr>
              <a:t>При делене на всяко число на следващото през едно получаваме числото 0.382; и обратно – съответно 2.618.</a:t>
            </a:r>
            <a:endParaRPr lang="en-US" sz="2200" b="1" smtClean="0">
              <a:solidFill>
                <a:srgbClr val="006600"/>
              </a:solidFill>
              <a:latin typeface="Palatino Linotype" pitchFamily="18" charset="0"/>
            </a:endParaRPr>
          </a:p>
          <a:p>
            <a:pPr marL="0" indent="354013" eaLnBrk="1" hangingPunct="1">
              <a:lnSpc>
                <a:spcPct val="80000"/>
              </a:lnSpc>
              <a:buFontTx/>
              <a:buNone/>
            </a:pPr>
            <a:r>
              <a:rPr lang="bg-BG" sz="2200" b="1" smtClean="0">
                <a:solidFill>
                  <a:srgbClr val="006600"/>
                </a:solidFill>
                <a:latin typeface="Palatino Linotype" pitchFamily="18" charset="0"/>
              </a:rPr>
              <a:t>Подбирайки по такъв начин отношения, получаваме основния набор от коефициентите на Фибоначи: … 4.235, 2.618, 1.618, 0.618, 0.382, 0.236, също и 0.5 (1/2).</a:t>
            </a:r>
            <a:endParaRPr lang="en-US" sz="2200" b="1" smtClean="0">
              <a:solidFill>
                <a:srgbClr val="006600"/>
              </a:solidFill>
              <a:latin typeface="Palatino Linotype" pitchFamily="18" charset="0"/>
            </a:endParaRPr>
          </a:p>
          <a:p>
            <a:pPr marL="0" indent="354013" eaLnBrk="1" hangingPunct="1">
              <a:lnSpc>
                <a:spcPct val="80000"/>
              </a:lnSpc>
              <a:buFontTx/>
              <a:buNone/>
            </a:pPr>
            <a:r>
              <a:rPr lang="bg-BG" sz="2200" b="1" smtClean="0">
                <a:solidFill>
                  <a:srgbClr val="006600"/>
                </a:solidFill>
                <a:latin typeface="Palatino Linotype" pitchFamily="18" charset="0"/>
              </a:rPr>
              <a:t>Всички те играят особена роля в природата. </a:t>
            </a:r>
          </a:p>
          <a:p>
            <a:pPr marL="0" indent="354013" eaLnBrk="1" hangingPunct="1">
              <a:lnSpc>
                <a:spcPct val="80000"/>
              </a:lnSpc>
              <a:buFontTx/>
              <a:buNone/>
            </a:pPr>
            <a:r>
              <a:rPr lang="bg-BG" sz="2200" b="1" smtClean="0">
                <a:solidFill>
                  <a:srgbClr val="006600"/>
                </a:solidFill>
                <a:latin typeface="Palatino Linotype" pitchFamily="18" charset="0"/>
              </a:rPr>
              <a:t>Един от най-популярните и значими коефициенти е:</a:t>
            </a:r>
          </a:p>
        </p:txBody>
      </p:sp>
      <p:sp>
        <p:nvSpPr>
          <p:cNvPr id="27654" name="Text Box 6"/>
          <p:cNvSpPr txBox="1">
            <a:spLocks noChangeArrowheads="1"/>
          </p:cNvSpPr>
          <p:nvPr/>
        </p:nvSpPr>
        <p:spPr bwMode="auto">
          <a:xfrm>
            <a:off x="3060700" y="3716338"/>
            <a:ext cx="3240088" cy="1189037"/>
          </a:xfrm>
          <a:prstGeom prst="rect">
            <a:avLst/>
          </a:prstGeom>
          <a:noFill/>
          <a:ln w="9525">
            <a:noFill/>
            <a:miter lim="800000"/>
            <a:headEnd/>
            <a:tailEnd/>
          </a:ln>
        </p:spPr>
        <p:txBody>
          <a:bodyPr>
            <a:spAutoFit/>
          </a:bodyPr>
          <a:lstStyle/>
          <a:p>
            <a:pPr>
              <a:spcBef>
                <a:spcPct val="50000"/>
              </a:spcBef>
            </a:pPr>
            <a:r>
              <a:rPr lang="bg-BG" sz="7200" b="1">
                <a:solidFill>
                  <a:srgbClr val="FF9900"/>
                </a:solidFill>
                <a:latin typeface="Palatino Linotype" pitchFamily="18" charset="0"/>
              </a:rPr>
              <a:t>1,618…</a:t>
            </a:r>
          </a:p>
        </p:txBody>
      </p:sp>
      <p:sp>
        <p:nvSpPr>
          <p:cNvPr id="27655" name="Rectangle 7"/>
          <p:cNvSpPr>
            <a:spLocks noChangeArrowheads="1"/>
          </p:cNvSpPr>
          <p:nvPr/>
        </p:nvSpPr>
        <p:spPr bwMode="auto">
          <a:xfrm>
            <a:off x="468313" y="5300663"/>
            <a:ext cx="8675687" cy="1006475"/>
          </a:xfrm>
          <a:prstGeom prst="rect">
            <a:avLst/>
          </a:prstGeom>
          <a:noFill/>
          <a:ln w="9525">
            <a:noFill/>
            <a:miter lim="800000"/>
            <a:headEnd/>
            <a:tailEnd/>
          </a:ln>
        </p:spPr>
        <p:txBody>
          <a:bodyPr>
            <a:spAutoFit/>
          </a:bodyPr>
          <a:lstStyle/>
          <a:p>
            <a:pPr indent="265113" algn="ctr">
              <a:lnSpc>
                <a:spcPct val="90000"/>
              </a:lnSpc>
              <a:spcBef>
                <a:spcPct val="20000"/>
              </a:spcBef>
            </a:pPr>
            <a:r>
              <a:rPr lang="ru-RU" sz="2200" b="1">
                <a:solidFill>
                  <a:srgbClr val="006600"/>
                </a:solidFill>
                <a:latin typeface="Palatino Linotype" pitchFamily="18" charset="0"/>
              </a:rPr>
              <a:t>“Златно сечение” е понятие, което изразява закономерност за хармонично съотношение на частите към цялото в природата и изкуството</a:t>
            </a:r>
            <a:r>
              <a:rPr lang="bg-BG" sz="2200" b="1">
                <a:solidFill>
                  <a:srgbClr val="006600"/>
                </a:solidFill>
                <a:latin typeface="Palatino Linotype" pitchFamily="18" charset="0"/>
              </a:rPr>
              <a:t>.</a:t>
            </a:r>
          </a:p>
        </p:txBody>
      </p:sp>
      <p:sp>
        <p:nvSpPr>
          <p:cNvPr id="27656" name="Text Box 8"/>
          <p:cNvSpPr txBox="1">
            <a:spLocks noChangeArrowheads="1"/>
          </p:cNvSpPr>
          <p:nvPr/>
        </p:nvSpPr>
        <p:spPr bwMode="auto">
          <a:xfrm>
            <a:off x="2273300" y="4843463"/>
            <a:ext cx="4314825" cy="457200"/>
          </a:xfrm>
          <a:prstGeom prst="rect">
            <a:avLst/>
          </a:prstGeom>
          <a:noFill/>
          <a:ln w="9525">
            <a:noFill/>
            <a:miter lim="800000"/>
            <a:headEnd/>
            <a:tailEnd/>
          </a:ln>
        </p:spPr>
        <p:txBody>
          <a:bodyPr wrap="none">
            <a:spAutoFit/>
          </a:bodyPr>
          <a:lstStyle/>
          <a:p>
            <a:pPr algn="ctr"/>
            <a:r>
              <a:rPr lang="bg-BG" sz="2400" b="1" u="sng">
                <a:solidFill>
                  <a:srgbClr val="006600"/>
                </a:solidFill>
                <a:latin typeface="Palatino Linotype" pitchFamily="18" charset="0"/>
              </a:rPr>
              <a:t>наречен </a:t>
            </a:r>
            <a:r>
              <a:rPr lang="ru-RU" sz="2400" b="1" u="sng">
                <a:solidFill>
                  <a:srgbClr val="006600"/>
                </a:solidFill>
                <a:latin typeface="Palatino Linotype" pitchFamily="18" charset="0"/>
              </a:rPr>
              <a:t>“Златно сечение</a:t>
            </a:r>
            <a:r>
              <a:rPr lang="ru-RU" sz="2400" b="1">
                <a:solidFill>
                  <a:srgbClr val="006600"/>
                </a:solidFill>
                <a:latin typeface="Palatino Linotype" pitchFamily="18" charset="0"/>
              </a:rPr>
              <a:t>”</a:t>
            </a:r>
            <a:r>
              <a:rPr lang="bg-BG" sz="2400" b="1">
                <a:solidFill>
                  <a:srgbClr val="0066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fade">
                                      <p:cBhvr>
                                        <p:cTn id="12" dur="1000"/>
                                        <p:tgtEl>
                                          <p:spTgt spid="27652">
                                            <p:txEl>
                                              <p:pRg st="0" end="0"/>
                                            </p:txEl>
                                          </p:spTgt>
                                        </p:tgtEl>
                                      </p:cBhvr>
                                    </p:animEffect>
                                    <p:anim calcmode="lin" valueType="num">
                                      <p:cBhvr>
                                        <p:cTn id="13" dur="10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6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7652">
                                            <p:txEl>
                                              <p:pRg st="1" end="1"/>
                                            </p:txEl>
                                          </p:spTgt>
                                        </p:tgtEl>
                                        <p:attrNameLst>
                                          <p:attrName>style.visibility</p:attrName>
                                        </p:attrNameLst>
                                      </p:cBhvr>
                                      <p:to>
                                        <p:strVal val="visible"/>
                                      </p:to>
                                    </p:set>
                                    <p:animEffect transition="in" filter="fade">
                                      <p:cBhvr>
                                        <p:cTn id="19" dur="1000"/>
                                        <p:tgtEl>
                                          <p:spTgt spid="27652">
                                            <p:txEl>
                                              <p:pRg st="1" end="1"/>
                                            </p:txEl>
                                          </p:spTgt>
                                        </p:tgtEl>
                                      </p:cBhvr>
                                    </p:animEffect>
                                    <p:anim calcmode="lin" valueType="num">
                                      <p:cBhvr>
                                        <p:cTn id="20" dur="10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7652">
                                            <p:txEl>
                                              <p:pRg st="2" end="2"/>
                                            </p:txEl>
                                          </p:spTgt>
                                        </p:tgtEl>
                                        <p:attrNameLst>
                                          <p:attrName>style.visibility</p:attrName>
                                        </p:attrNameLst>
                                      </p:cBhvr>
                                      <p:to>
                                        <p:strVal val="visible"/>
                                      </p:to>
                                    </p:set>
                                    <p:animEffect transition="in" filter="fade">
                                      <p:cBhvr>
                                        <p:cTn id="26" dur="1000"/>
                                        <p:tgtEl>
                                          <p:spTgt spid="27652">
                                            <p:txEl>
                                              <p:pRg st="2" end="2"/>
                                            </p:txEl>
                                          </p:spTgt>
                                        </p:tgtEl>
                                      </p:cBhvr>
                                    </p:animEffect>
                                    <p:anim calcmode="lin" valueType="num">
                                      <p:cBhvr>
                                        <p:cTn id="27" dur="10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6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7652">
                                            <p:txEl>
                                              <p:pRg st="3" end="3"/>
                                            </p:txEl>
                                          </p:spTgt>
                                        </p:tgtEl>
                                        <p:attrNameLst>
                                          <p:attrName>style.visibility</p:attrName>
                                        </p:attrNameLst>
                                      </p:cBhvr>
                                      <p:to>
                                        <p:strVal val="visible"/>
                                      </p:to>
                                    </p:set>
                                    <p:animEffect transition="in" filter="fade">
                                      <p:cBhvr>
                                        <p:cTn id="33" dur="1000"/>
                                        <p:tgtEl>
                                          <p:spTgt spid="27652">
                                            <p:txEl>
                                              <p:pRg st="3" end="3"/>
                                            </p:txEl>
                                          </p:spTgt>
                                        </p:tgtEl>
                                      </p:cBhvr>
                                    </p:animEffect>
                                    <p:anim calcmode="lin" valueType="num">
                                      <p:cBhvr>
                                        <p:cTn id="34" dur="1000" fill="hold"/>
                                        <p:tgtEl>
                                          <p:spTgt spid="2765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76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7654"/>
                                        </p:tgtEl>
                                        <p:attrNameLst>
                                          <p:attrName>style.visibility</p:attrName>
                                        </p:attrNameLst>
                                      </p:cBhvr>
                                      <p:to>
                                        <p:strVal val="visible"/>
                                      </p:to>
                                    </p:set>
                                    <p:anim calcmode="lin" valueType="num">
                                      <p:cBhvr>
                                        <p:cTn id="40" dur="500" fill="hold"/>
                                        <p:tgtEl>
                                          <p:spTgt spid="27654"/>
                                        </p:tgtEl>
                                        <p:attrNameLst>
                                          <p:attrName>ppt_w</p:attrName>
                                        </p:attrNameLst>
                                      </p:cBhvr>
                                      <p:tavLst>
                                        <p:tav tm="0">
                                          <p:val>
                                            <p:fltVal val="0"/>
                                          </p:val>
                                        </p:tav>
                                        <p:tav tm="100000">
                                          <p:val>
                                            <p:strVal val="#ppt_w"/>
                                          </p:val>
                                        </p:tav>
                                      </p:tavLst>
                                    </p:anim>
                                    <p:anim calcmode="lin" valueType="num">
                                      <p:cBhvr>
                                        <p:cTn id="41" dur="500" fill="hold"/>
                                        <p:tgtEl>
                                          <p:spTgt spid="27654"/>
                                        </p:tgtEl>
                                        <p:attrNameLst>
                                          <p:attrName>ppt_h</p:attrName>
                                        </p:attrNameLst>
                                      </p:cBhvr>
                                      <p:tavLst>
                                        <p:tav tm="0">
                                          <p:val>
                                            <p:fltVal val="0"/>
                                          </p:val>
                                        </p:tav>
                                        <p:tav tm="100000">
                                          <p:val>
                                            <p:strVal val="#ppt_h"/>
                                          </p:val>
                                        </p:tav>
                                      </p:tavLst>
                                    </p:anim>
                                    <p:animEffect transition="in" filter="fade">
                                      <p:cBhvr>
                                        <p:cTn id="42" dur="500"/>
                                        <p:tgtEl>
                                          <p:spTgt spid="2765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7656"/>
                                        </p:tgtEl>
                                        <p:attrNameLst>
                                          <p:attrName>style.visibility</p:attrName>
                                        </p:attrNameLst>
                                      </p:cBhvr>
                                      <p:to>
                                        <p:strVal val="visible"/>
                                      </p:to>
                                    </p:set>
                                    <p:anim calcmode="lin" valueType="num">
                                      <p:cBhvr>
                                        <p:cTn id="47" dur="500" fill="hold"/>
                                        <p:tgtEl>
                                          <p:spTgt spid="27656"/>
                                        </p:tgtEl>
                                        <p:attrNameLst>
                                          <p:attrName>ppt_w</p:attrName>
                                        </p:attrNameLst>
                                      </p:cBhvr>
                                      <p:tavLst>
                                        <p:tav tm="0">
                                          <p:val>
                                            <p:fltVal val="0"/>
                                          </p:val>
                                        </p:tav>
                                        <p:tav tm="100000">
                                          <p:val>
                                            <p:strVal val="#ppt_w"/>
                                          </p:val>
                                        </p:tav>
                                      </p:tavLst>
                                    </p:anim>
                                    <p:anim calcmode="lin" valueType="num">
                                      <p:cBhvr>
                                        <p:cTn id="48" dur="500" fill="hold"/>
                                        <p:tgtEl>
                                          <p:spTgt spid="27656"/>
                                        </p:tgtEl>
                                        <p:attrNameLst>
                                          <p:attrName>ppt_h</p:attrName>
                                        </p:attrNameLst>
                                      </p:cBhvr>
                                      <p:tavLst>
                                        <p:tav tm="0">
                                          <p:val>
                                            <p:fltVal val="0"/>
                                          </p:val>
                                        </p:tav>
                                        <p:tav tm="100000">
                                          <p:val>
                                            <p:strVal val="#ppt_h"/>
                                          </p:val>
                                        </p:tav>
                                      </p:tavLst>
                                    </p:anim>
                                    <p:animEffect transition="in" filter="fade">
                                      <p:cBhvr>
                                        <p:cTn id="49" dur="500"/>
                                        <p:tgtEl>
                                          <p:spTgt spid="27656"/>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7655"/>
                                        </p:tgtEl>
                                        <p:attrNameLst>
                                          <p:attrName>style.visibility</p:attrName>
                                        </p:attrNameLst>
                                      </p:cBhvr>
                                      <p:to>
                                        <p:strVal val="visible"/>
                                      </p:to>
                                    </p:set>
                                    <p:animEffect transition="in" filter="fade">
                                      <p:cBhvr>
                                        <p:cTn id="54" dur="1000"/>
                                        <p:tgtEl>
                                          <p:spTgt spid="27655"/>
                                        </p:tgtEl>
                                      </p:cBhvr>
                                    </p:animEffect>
                                    <p:anim calcmode="lin" valueType="num">
                                      <p:cBhvr>
                                        <p:cTn id="55" dur="1000" fill="hold"/>
                                        <p:tgtEl>
                                          <p:spTgt spid="27655"/>
                                        </p:tgtEl>
                                        <p:attrNameLst>
                                          <p:attrName>ppt_x</p:attrName>
                                        </p:attrNameLst>
                                      </p:cBhvr>
                                      <p:tavLst>
                                        <p:tav tm="0">
                                          <p:val>
                                            <p:strVal val="#ppt_x"/>
                                          </p:val>
                                        </p:tav>
                                        <p:tav tm="100000">
                                          <p:val>
                                            <p:strVal val="#ppt_x"/>
                                          </p:val>
                                        </p:tav>
                                      </p:tavLst>
                                    </p:anim>
                                    <p:anim calcmode="lin" valueType="num">
                                      <p:cBhvr>
                                        <p:cTn id="56" dur="1000" fill="hold"/>
                                        <p:tgtEl>
                                          <p:spTgt spid="276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652" grpId="0" build="p"/>
      <p:bldP spid="27654" grpId="0"/>
      <p:bldP spid="27655" grpId="0"/>
      <p:bldP spid="276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23"/>
          <p:cNvGrpSpPr>
            <a:grpSpLocks/>
          </p:cNvGrpSpPr>
          <p:nvPr/>
        </p:nvGrpSpPr>
        <p:grpSpPr bwMode="auto">
          <a:xfrm>
            <a:off x="0" y="0"/>
            <a:ext cx="9144000" cy="1428750"/>
            <a:chOff x="0" y="0"/>
            <a:chExt cx="5760" cy="900"/>
          </a:xfrm>
        </p:grpSpPr>
        <p:pic>
          <p:nvPicPr>
            <p:cNvPr id="41997" name="Picture 24"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41998" name="Picture 25"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41999" name="Picture 26"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42000" name="Picture 27"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42001" name="Picture 28"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42002" name="Picture 29"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42003" name="Picture 30"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29698" name="Rectangle 2"/>
          <p:cNvSpPr>
            <a:spLocks noGrp="1" noChangeArrowheads="1"/>
          </p:cNvSpPr>
          <p:nvPr>
            <p:ph type="title"/>
          </p:nvPr>
        </p:nvSpPr>
        <p:spPr>
          <a:xfrm>
            <a:off x="1008063" y="620713"/>
            <a:ext cx="7451725" cy="360362"/>
          </a:xfrm>
        </p:spPr>
        <p:txBody>
          <a:bodyPr/>
          <a:lstStyle/>
          <a:p>
            <a:pPr eaLnBrk="1" hangingPunct="1"/>
            <a:r>
              <a:rPr lang="bg-BG" sz="3600" smtClean="0">
                <a:solidFill>
                  <a:srgbClr val="800000"/>
                </a:solidFill>
                <a:latin typeface="Monotype Corsiva" pitchFamily="66" charset="0"/>
              </a:rPr>
              <a:t>в пропорциите на човешкото лице и тяло</a:t>
            </a:r>
          </a:p>
        </p:txBody>
      </p:sp>
      <p:sp>
        <p:nvSpPr>
          <p:cNvPr id="29699" name="Rectangle 3"/>
          <p:cNvSpPr>
            <a:spLocks noGrp="1" noChangeArrowheads="1"/>
          </p:cNvSpPr>
          <p:nvPr>
            <p:ph type="body" idx="1"/>
          </p:nvPr>
        </p:nvSpPr>
        <p:spPr>
          <a:xfrm>
            <a:off x="395288" y="1484313"/>
            <a:ext cx="3960812" cy="3240087"/>
          </a:xfrm>
        </p:spPr>
        <p:txBody>
          <a:bodyPr/>
          <a:lstStyle/>
          <a:p>
            <a:pPr marL="176213" indent="-176213" eaLnBrk="1" hangingPunct="1"/>
            <a:r>
              <a:rPr lang="ru-RU" sz="2000" smtClean="0">
                <a:solidFill>
                  <a:srgbClr val="006600"/>
                </a:solidFill>
                <a:latin typeface="Palatino Linotype" pitchFamily="18" charset="0"/>
              </a:rPr>
              <a:t>Характерен пример е съотношението в човешката ръка: съотношението на фалангата с нокътя на средния пръст се равнява на 3 единици, втората фаланга</a:t>
            </a:r>
            <a:r>
              <a:rPr lang="en-US" sz="2000" smtClean="0">
                <a:solidFill>
                  <a:srgbClr val="006600"/>
                </a:solidFill>
                <a:latin typeface="Palatino Linotype" pitchFamily="18" charset="0"/>
              </a:rPr>
              <a:t>-</a:t>
            </a:r>
            <a:r>
              <a:rPr lang="ru-RU" sz="2000" smtClean="0">
                <a:solidFill>
                  <a:srgbClr val="006600"/>
                </a:solidFill>
                <a:latin typeface="Palatino Linotype" pitchFamily="18" charset="0"/>
              </a:rPr>
              <a:t> </a:t>
            </a:r>
            <a:endParaRPr lang="en-US" sz="2000" smtClean="0">
              <a:solidFill>
                <a:srgbClr val="006600"/>
              </a:solidFill>
              <a:latin typeface="Palatino Linotype" pitchFamily="18" charset="0"/>
            </a:endParaRPr>
          </a:p>
          <a:p>
            <a:pPr marL="176213" indent="-176213" eaLnBrk="1" hangingPunct="1">
              <a:buFontTx/>
              <a:buNone/>
            </a:pPr>
            <a:r>
              <a:rPr lang="en-US" sz="2000" smtClean="0">
                <a:solidFill>
                  <a:srgbClr val="006600"/>
                </a:solidFill>
                <a:latin typeface="Palatino Linotype" pitchFamily="18" charset="0"/>
              </a:rPr>
              <a:t>	</a:t>
            </a:r>
            <a:r>
              <a:rPr lang="ru-RU" sz="2000" smtClean="0">
                <a:solidFill>
                  <a:srgbClr val="006600"/>
                </a:solidFill>
                <a:latin typeface="Palatino Linotype" pitchFamily="18" charset="0"/>
              </a:rPr>
              <a:t>на 5, следващата</a:t>
            </a:r>
            <a:r>
              <a:rPr lang="en-US" sz="2000" smtClean="0">
                <a:solidFill>
                  <a:srgbClr val="006600"/>
                </a:solidFill>
                <a:latin typeface="Palatino Linotype" pitchFamily="18" charset="0"/>
              </a:rPr>
              <a:t>- </a:t>
            </a:r>
            <a:r>
              <a:rPr lang="ru-RU" sz="2000" smtClean="0">
                <a:solidFill>
                  <a:srgbClr val="006600"/>
                </a:solidFill>
                <a:latin typeface="Palatino Linotype" pitchFamily="18" charset="0"/>
              </a:rPr>
              <a:t>на 8 и костта на самата китка</a:t>
            </a:r>
            <a:r>
              <a:rPr lang="en-US" sz="2000" smtClean="0">
                <a:solidFill>
                  <a:srgbClr val="006600"/>
                </a:solidFill>
                <a:latin typeface="Palatino Linotype" pitchFamily="18" charset="0"/>
              </a:rPr>
              <a:t> - </a:t>
            </a:r>
            <a:r>
              <a:rPr lang="ru-RU" sz="2000" smtClean="0">
                <a:solidFill>
                  <a:srgbClr val="006600"/>
                </a:solidFill>
                <a:latin typeface="Palatino Linotype" pitchFamily="18" charset="0"/>
              </a:rPr>
              <a:t>на 13. </a:t>
            </a:r>
          </a:p>
          <a:p>
            <a:pPr marL="176213" indent="-176213" eaLnBrk="1" hangingPunct="1"/>
            <a:r>
              <a:rPr lang="ru-RU" sz="2000" smtClean="0">
                <a:solidFill>
                  <a:srgbClr val="006600"/>
                </a:solidFill>
                <a:latin typeface="Palatino Linotype" pitchFamily="18" charset="0"/>
              </a:rPr>
              <a:t>Златното сечение в човешкия ръст от върха на главата до петите е мястото на пъпа (известна е рисунката на Леонардо да Винчи,</a:t>
            </a:r>
            <a:endParaRPr lang="en-US" sz="2000" smtClean="0">
              <a:solidFill>
                <a:srgbClr val="006600"/>
              </a:solidFill>
              <a:latin typeface="Palatino Linotype" pitchFamily="18" charset="0"/>
            </a:endParaRPr>
          </a:p>
          <a:p>
            <a:pPr marL="176213" indent="-176213" eaLnBrk="1" hangingPunct="1">
              <a:buFontTx/>
              <a:buNone/>
            </a:pPr>
            <a:r>
              <a:rPr lang="en-US" sz="2000" smtClean="0">
                <a:solidFill>
                  <a:srgbClr val="006600"/>
                </a:solidFill>
                <a:latin typeface="Palatino Linotype" pitchFamily="18" charset="0"/>
              </a:rPr>
              <a:t>	</a:t>
            </a:r>
            <a:r>
              <a:rPr lang="ru-RU" sz="2000" smtClean="0">
                <a:solidFill>
                  <a:srgbClr val="006600"/>
                </a:solidFill>
                <a:latin typeface="Palatino Linotype" pitchFamily="18" charset="0"/>
              </a:rPr>
              <a:t>построена по закона на Витрувий за пропорциите).</a:t>
            </a:r>
          </a:p>
        </p:txBody>
      </p:sp>
      <p:pic>
        <p:nvPicPr>
          <p:cNvPr id="29700" name="Picture 4" descr="http://www.adentalcenter.eu/img/ear-spiral.jpg"/>
          <p:cNvPicPr>
            <a:picLocks noChangeAspect="1" noChangeArrowheads="1"/>
          </p:cNvPicPr>
          <p:nvPr/>
        </p:nvPicPr>
        <p:blipFill>
          <a:blip r:embed="rId3" r:link="rId4"/>
          <a:srcRect/>
          <a:stretch>
            <a:fillRect/>
          </a:stretch>
        </p:blipFill>
        <p:spPr bwMode="auto">
          <a:xfrm>
            <a:off x="7067550" y="1700213"/>
            <a:ext cx="1296988" cy="1944687"/>
          </a:xfrm>
          <a:prstGeom prst="rect">
            <a:avLst/>
          </a:prstGeom>
          <a:noFill/>
          <a:ln w="9525">
            <a:noFill/>
            <a:miter lim="800000"/>
            <a:headEnd/>
            <a:tailEnd/>
          </a:ln>
        </p:spPr>
      </p:pic>
      <p:pic>
        <p:nvPicPr>
          <p:cNvPr id="29701" name="Picture 5" descr="http://www.adentalcenter.eu/img/face.jpg"/>
          <p:cNvPicPr>
            <a:picLocks noChangeAspect="1" noChangeArrowheads="1"/>
          </p:cNvPicPr>
          <p:nvPr/>
        </p:nvPicPr>
        <p:blipFill>
          <a:blip r:embed="rId5" r:link="rId6"/>
          <a:srcRect/>
          <a:stretch>
            <a:fillRect/>
          </a:stretch>
        </p:blipFill>
        <p:spPr bwMode="auto">
          <a:xfrm>
            <a:off x="4572000" y="3933825"/>
            <a:ext cx="2003425" cy="2374900"/>
          </a:xfrm>
          <a:prstGeom prst="rect">
            <a:avLst/>
          </a:prstGeom>
          <a:noFill/>
          <a:ln w="9525">
            <a:noFill/>
            <a:miter lim="800000"/>
            <a:headEnd/>
            <a:tailEnd/>
          </a:ln>
        </p:spPr>
      </p:pic>
      <p:sp>
        <p:nvSpPr>
          <p:cNvPr id="419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991" name="Rectangle 7"/>
          <p:cNvSpPr>
            <a:spLocks noChangeArrowheads="1"/>
          </p:cNvSpPr>
          <p:nvPr/>
        </p:nvSpPr>
        <p:spPr bwMode="auto">
          <a:xfrm>
            <a:off x="5399088" y="2714625"/>
            <a:ext cx="9144000" cy="0"/>
          </a:xfrm>
          <a:prstGeom prst="rect">
            <a:avLst/>
          </a:prstGeom>
          <a:noFill/>
          <a:ln w="9525">
            <a:noFill/>
            <a:miter lim="800000"/>
            <a:headEnd/>
            <a:tailEnd/>
          </a:ln>
        </p:spPr>
        <p:txBody>
          <a:bodyPr wrap="none" anchor="ctr">
            <a:spAutoFit/>
          </a:bodyPr>
          <a:lstStyle/>
          <a:p>
            <a:endParaRPr lang="en-US"/>
          </a:p>
        </p:txBody>
      </p:sp>
      <p:pic>
        <p:nvPicPr>
          <p:cNvPr id="29704" name="Picture 8" descr="http://www.adentalcenter.eu/img/faceside.gif"/>
          <p:cNvPicPr>
            <a:picLocks noChangeAspect="1" noChangeArrowheads="1"/>
          </p:cNvPicPr>
          <p:nvPr/>
        </p:nvPicPr>
        <p:blipFill>
          <a:blip r:embed="rId7" r:link="rId8"/>
          <a:srcRect/>
          <a:stretch>
            <a:fillRect/>
          </a:stretch>
        </p:blipFill>
        <p:spPr bwMode="auto">
          <a:xfrm>
            <a:off x="4572000" y="1690688"/>
            <a:ext cx="2016125" cy="1952625"/>
          </a:xfrm>
          <a:prstGeom prst="rect">
            <a:avLst/>
          </a:prstGeom>
          <a:noFill/>
          <a:ln w="9525">
            <a:noFill/>
            <a:miter lim="800000"/>
            <a:headEnd/>
            <a:tailEnd/>
          </a:ln>
        </p:spPr>
      </p:pic>
      <p:pic>
        <p:nvPicPr>
          <p:cNvPr id="29706" name="Picture 10" descr="http://www.adentalcenter.eu/img/PhiTeeth.jpg"/>
          <p:cNvPicPr>
            <a:picLocks noChangeAspect="1" noChangeArrowheads="1"/>
          </p:cNvPicPr>
          <p:nvPr/>
        </p:nvPicPr>
        <p:blipFill>
          <a:blip r:embed="rId9" r:link="rId10"/>
          <a:srcRect/>
          <a:stretch>
            <a:fillRect/>
          </a:stretch>
        </p:blipFill>
        <p:spPr bwMode="auto">
          <a:xfrm>
            <a:off x="7105650" y="5229225"/>
            <a:ext cx="1714500" cy="1114425"/>
          </a:xfrm>
          <a:prstGeom prst="rect">
            <a:avLst/>
          </a:prstGeom>
          <a:noFill/>
          <a:ln w="9525">
            <a:noFill/>
            <a:miter lim="800000"/>
            <a:headEnd/>
            <a:tailEnd/>
          </a:ln>
        </p:spPr>
      </p:pic>
      <p:pic>
        <p:nvPicPr>
          <p:cNvPr id="29707" name="Picture 11" descr="http://www.adentalcenter.eu/img/image08.jpg"/>
          <p:cNvPicPr>
            <a:picLocks noChangeAspect="1" noChangeArrowheads="1"/>
          </p:cNvPicPr>
          <p:nvPr/>
        </p:nvPicPr>
        <p:blipFill>
          <a:blip r:embed="rId11" r:link="rId12"/>
          <a:srcRect/>
          <a:stretch>
            <a:fillRect/>
          </a:stretch>
        </p:blipFill>
        <p:spPr bwMode="auto">
          <a:xfrm>
            <a:off x="7092950" y="3933825"/>
            <a:ext cx="1714500" cy="1114425"/>
          </a:xfrm>
          <a:prstGeom prst="rect">
            <a:avLst/>
          </a:prstGeom>
          <a:noFill/>
          <a:ln w="9525">
            <a:noFill/>
            <a:miter lim="800000"/>
            <a:headEnd/>
            <a:tailEnd/>
          </a:ln>
        </p:spPr>
      </p:pic>
      <p:sp>
        <p:nvSpPr>
          <p:cNvPr id="41995" name="Text Box 18"/>
          <p:cNvSpPr txBox="1">
            <a:spLocks noChangeArrowheads="1"/>
          </p:cNvSpPr>
          <p:nvPr/>
        </p:nvSpPr>
        <p:spPr bwMode="auto">
          <a:xfrm>
            <a:off x="2124075" y="476250"/>
            <a:ext cx="5327650" cy="396875"/>
          </a:xfrm>
          <a:prstGeom prst="rect">
            <a:avLst/>
          </a:prstGeom>
          <a:noFill/>
          <a:ln w="9525">
            <a:noFill/>
            <a:miter lim="800000"/>
            <a:headEnd/>
            <a:tailEnd/>
          </a:ln>
        </p:spPr>
        <p:txBody>
          <a:bodyPr>
            <a:spAutoFit/>
          </a:bodyPr>
          <a:lstStyle/>
          <a:p>
            <a:pPr>
              <a:spcBef>
                <a:spcPct val="50000"/>
              </a:spcBef>
            </a:pPr>
            <a:endParaRPr lang="en-US"/>
          </a:p>
        </p:txBody>
      </p:sp>
      <p:sp>
        <p:nvSpPr>
          <p:cNvPr id="29715" name="Rectangle 19"/>
          <p:cNvSpPr>
            <a:spLocks noChangeArrowheads="1"/>
          </p:cNvSpPr>
          <p:nvPr/>
        </p:nvSpPr>
        <p:spPr bwMode="auto">
          <a:xfrm>
            <a:off x="2051050" y="-149225"/>
            <a:ext cx="5184775" cy="914400"/>
          </a:xfrm>
          <a:prstGeom prst="rect">
            <a:avLst/>
          </a:prstGeom>
          <a:noFill/>
          <a:ln w="9525">
            <a:noFill/>
            <a:miter lim="800000"/>
            <a:headEnd/>
            <a:tailEnd/>
          </a:ln>
        </p:spPr>
        <p:txBody>
          <a:bodyPr>
            <a:spAutoFit/>
          </a:bodyPr>
          <a:lstStyle/>
          <a:p>
            <a:pPr algn="ctr"/>
            <a:r>
              <a:rPr lang="bg-BG" sz="5400">
                <a:solidFill>
                  <a:srgbClr val="800000"/>
                </a:solidFill>
                <a:latin typeface="Monotype Corsiva" pitchFamily="66" charset="0"/>
              </a:rPr>
              <a:t>Златно сечение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715"/>
                                        </p:tgtEl>
                                        <p:attrNameLst>
                                          <p:attrName>style.visibility</p:attrName>
                                        </p:attrNameLst>
                                      </p:cBhvr>
                                      <p:to>
                                        <p:strVal val="visible"/>
                                      </p:to>
                                    </p:set>
                                    <p:animEffect transition="in" filter="fade">
                                      <p:cBhvr>
                                        <p:cTn id="7" dur="2000"/>
                                        <p:tgtEl>
                                          <p:spTgt spid="297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fade">
                                      <p:cBhvr>
                                        <p:cTn id="10" dur="2000"/>
                                        <p:tgtEl>
                                          <p:spTgt spid="29698"/>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1000"/>
                                        <p:tgtEl>
                                          <p:spTgt spid="29699">
                                            <p:txEl>
                                              <p:pRg st="0" end="0"/>
                                            </p:txEl>
                                          </p:spTgt>
                                        </p:tgtEl>
                                      </p:cBhvr>
                                    </p:animEffect>
                                    <p:anim calcmode="lin" valueType="num">
                                      <p:cBhvr>
                                        <p:cTn id="16"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9699">
                                            <p:txEl>
                                              <p:pRg st="1" end="1"/>
                                            </p:txEl>
                                          </p:spTgt>
                                        </p:tgtEl>
                                        <p:attrNameLst>
                                          <p:attrName>style.visibility</p:attrName>
                                        </p:attrNameLst>
                                      </p:cBhvr>
                                      <p:to>
                                        <p:strVal val="visible"/>
                                      </p:to>
                                    </p:set>
                                    <p:animEffect transition="in" filter="fade">
                                      <p:cBhvr>
                                        <p:cTn id="22" dur="1000"/>
                                        <p:tgtEl>
                                          <p:spTgt spid="29699">
                                            <p:txEl>
                                              <p:pRg st="1" end="1"/>
                                            </p:txEl>
                                          </p:spTgt>
                                        </p:tgtEl>
                                      </p:cBhvr>
                                    </p:animEffect>
                                    <p:anim calcmode="lin" valueType="num">
                                      <p:cBhvr>
                                        <p:cTn id="23"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9699">
                                            <p:txEl>
                                              <p:pRg st="2" end="2"/>
                                            </p:txEl>
                                          </p:spTgt>
                                        </p:tgtEl>
                                        <p:attrNameLst>
                                          <p:attrName>style.visibility</p:attrName>
                                        </p:attrNameLst>
                                      </p:cBhvr>
                                      <p:to>
                                        <p:strVal val="visible"/>
                                      </p:to>
                                    </p:set>
                                    <p:animEffect transition="in" filter="fade">
                                      <p:cBhvr>
                                        <p:cTn id="29" dur="1000"/>
                                        <p:tgtEl>
                                          <p:spTgt spid="29699">
                                            <p:txEl>
                                              <p:pRg st="2" end="2"/>
                                            </p:txEl>
                                          </p:spTgt>
                                        </p:tgtEl>
                                      </p:cBhvr>
                                    </p:animEffect>
                                    <p:anim calcmode="lin" valueType="num">
                                      <p:cBhvr>
                                        <p:cTn id="30"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9699">
                                            <p:txEl>
                                              <p:pRg st="3" end="3"/>
                                            </p:txEl>
                                          </p:spTgt>
                                        </p:tgtEl>
                                        <p:attrNameLst>
                                          <p:attrName>style.visibility</p:attrName>
                                        </p:attrNameLst>
                                      </p:cBhvr>
                                      <p:to>
                                        <p:strVal val="visible"/>
                                      </p:to>
                                    </p:set>
                                    <p:animEffect transition="in" filter="fade">
                                      <p:cBhvr>
                                        <p:cTn id="36" dur="1000"/>
                                        <p:tgtEl>
                                          <p:spTgt spid="29699">
                                            <p:txEl>
                                              <p:pRg st="3" end="3"/>
                                            </p:txEl>
                                          </p:spTgt>
                                        </p:tgtEl>
                                      </p:cBhvr>
                                    </p:animEffect>
                                    <p:anim calcmode="lin" valueType="num">
                                      <p:cBhvr>
                                        <p:cTn id="37"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29704"/>
                                        </p:tgtEl>
                                        <p:attrNameLst>
                                          <p:attrName>style.visibility</p:attrName>
                                        </p:attrNameLst>
                                      </p:cBhvr>
                                      <p:to>
                                        <p:strVal val="visible"/>
                                      </p:to>
                                    </p:set>
                                    <p:animEffect transition="in" filter="wedge">
                                      <p:cBhvr>
                                        <p:cTn id="43" dur="2000"/>
                                        <p:tgtEl>
                                          <p:spTgt spid="29704"/>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29700"/>
                                        </p:tgtEl>
                                        <p:attrNameLst>
                                          <p:attrName>style.visibility</p:attrName>
                                        </p:attrNameLst>
                                      </p:cBhvr>
                                      <p:to>
                                        <p:strVal val="visible"/>
                                      </p:to>
                                    </p:set>
                                    <p:animEffect transition="in" filter="wedge">
                                      <p:cBhvr>
                                        <p:cTn id="48" dur="2000"/>
                                        <p:tgtEl>
                                          <p:spTgt spid="29700"/>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29701"/>
                                        </p:tgtEl>
                                        <p:attrNameLst>
                                          <p:attrName>style.visibility</p:attrName>
                                        </p:attrNameLst>
                                      </p:cBhvr>
                                      <p:to>
                                        <p:strVal val="visible"/>
                                      </p:to>
                                    </p:set>
                                    <p:animEffect transition="in" filter="wedge">
                                      <p:cBhvr>
                                        <p:cTn id="53" dur="2000"/>
                                        <p:tgtEl>
                                          <p:spTgt spid="29701"/>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29707"/>
                                        </p:tgtEl>
                                        <p:attrNameLst>
                                          <p:attrName>style.visibility</p:attrName>
                                        </p:attrNameLst>
                                      </p:cBhvr>
                                      <p:to>
                                        <p:strVal val="visible"/>
                                      </p:to>
                                    </p:set>
                                    <p:animEffect transition="in" filter="wedge">
                                      <p:cBhvr>
                                        <p:cTn id="58" dur="2000"/>
                                        <p:tgtEl>
                                          <p:spTgt spid="29707"/>
                                        </p:tgtEl>
                                      </p:cBhvr>
                                    </p:animEffect>
                                  </p:childTnLst>
                                </p:cTn>
                              </p:par>
                              <p:par>
                                <p:cTn id="59" presetID="20" presetClass="entr" presetSubtype="0" fill="hold" nodeType="withEffect">
                                  <p:stCondLst>
                                    <p:cond delay="0"/>
                                  </p:stCondLst>
                                  <p:childTnLst>
                                    <p:set>
                                      <p:cBhvr>
                                        <p:cTn id="60" dur="1" fill="hold">
                                          <p:stCondLst>
                                            <p:cond delay="0"/>
                                          </p:stCondLst>
                                        </p:cTn>
                                        <p:tgtEl>
                                          <p:spTgt spid="29706"/>
                                        </p:tgtEl>
                                        <p:attrNameLst>
                                          <p:attrName>style.visibility</p:attrName>
                                        </p:attrNameLst>
                                      </p:cBhvr>
                                      <p:to>
                                        <p:strVal val="visible"/>
                                      </p:to>
                                    </p:set>
                                    <p:animEffect transition="in" filter="wedge">
                                      <p:cBhvr>
                                        <p:cTn id="61" dur="20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P spid="297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endParaRPr lang="en-US" smtClean="0"/>
          </a:p>
        </p:txBody>
      </p:sp>
      <p:grpSp>
        <p:nvGrpSpPr>
          <p:cNvPr id="43010" name="Group 4"/>
          <p:cNvGrpSpPr>
            <a:grpSpLocks/>
          </p:cNvGrpSpPr>
          <p:nvPr/>
        </p:nvGrpSpPr>
        <p:grpSpPr bwMode="auto">
          <a:xfrm>
            <a:off x="0" y="0"/>
            <a:ext cx="9144000" cy="1428750"/>
            <a:chOff x="0" y="0"/>
            <a:chExt cx="5760" cy="900"/>
          </a:xfrm>
        </p:grpSpPr>
        <p:pic>
          <p:nvPicPr>
            <p:cNvPr id="43016" name="Picture 5"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43017" name="Picture 6"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43018" name="Picture 7"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43019" name="Picture 8"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43020" name="Picture 9"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43021" name="Picture 10"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43022" name="Picture 11"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29700" name="Text Box 12"/>
          <p:cNvSpPr txBox="1">
            <a:spLocks noChangeArrowheads="1"/>
          </p:cNvSpPr>
          <p:nvPr/>
        </p:nvSpPr>
        <p:spPr bwMode="auto">
          <a:xfrm>
            <a:off x="468313" y="0"/>
            <a:ext cx="8424862" cy="823913"/>
          </a:xfrm>
          <a:prstGeom prst="rect">
            <a:avLst/>
          </a:prstGeom>
          <a:noFill/>
          <a:ln w="9525">
            <a:noFill/>
            <a:miter lim="800000"/>
            <a:headEnd/>
            <a:tailEnd/>
          </a:ln>
        </p:spPr>
        <p:txBody>
          <a:bodyPr>
            <a:spAutoFit/>
          </a:bodyPr>
          <a:lstStyle/>
          <a:p>
            <a:pPr algn="ctr">
              <a:spcBef>
                <a:spcPct val="50000"/>
              </a:spcBef>
            </a:pPr>
            <a:r>
              <a:rPr lang="bg-BG" sz="4800">
                <a:solidFill>
                  <a:srgbClr val="800000"/>
                </a:solidFill>
                <a:latin typeface="Monotype Corsiva" pitchFamily="66" charset="0"/>
              </a:rPr>
              <a:t>Златно сечение</a:t>
            </a:r>
            <a:r>
              <a:rPr lang="en-US" sz="4800">
                <a:solidFill>
                  <a:srgbClr val="800000"/>
                </a:solidFill>
                <a:latin typeface="Monotype Corsiva" pitchFamily="66" charset="0"/>
              </a:rPr>
              <a:t> </a:t>
            </a:r>
            <a:r>
              <a:rPr lang="bg-BG" sz="4800">
                <a:solidFill>
                  <a:srgbClr val="800000"/>
                </a:solidFill>
                <a:latin typeface="Monotype Corsiva" pitchFamily="66" charset="0"/>
              </a:rPr>
              <a:t>при животните</a:t>
            </a:r>
            <a:r>
              <a:rPr lang="bg-BG">
                <a:solidFill>
                  <a:srgbClr val="800000"/>
                </a:solidFill>
              </a:rPr>
              <a:t> </a:t>
            </a:r>
          </a:p>
        </p:txBody>
      </p:sp>
      <p:pic>
        <p:nvPicPr>
          <p:cNvPr id="29701" name="Picture 15" descr="shell"/>
          <p:cNvPicPr>
            <a:picLocks noChangeAspect="1" noChangeArrowheads="1"/>
          </p:cNvPicPr>
          <p:nvPr/>
        </p:nvPicPr>
        <p:blipFill>
          <a:blip r:embed="rId3"/>
          <a:srcRect/>
          <a:stretch>
            <a:fillRect/>
          </a:stretch>
        </p:blipFill>
        <p:spPr bwMode="auto">
          <a:xfrm>
            <a:off x="323850" y="4292600"/>
            <a:ext cx="3529013" cy="2352675"/>
          </a:xfrm>
          <a:prstGeom prst="rect">
            <a:avLst/>
          </a:prstGeom>
          <a:noFill/>
          <a:ln w="9525">
            <a:noFill/>
            <a:miter lim="800000"/>
            <a:headEnd/>
            <a:tailEnd/>
          </a:ln>
        </p:spPr>
      </p:pic>
      <p:pic>
        <p:nvPicPr>
          <p:cNvPr id="29702" name="Picture 16" descr="eli"/>
          <p:cNvPicPr>
            <a:picLocks noChangeAspect="1" noChangeArrowheads="1"/>
          </p:cNvPicPr>
          <p:nvPr/>
        </p:nvPicPr>
        <p:blipFill>
          <a:blip r:embed="rId4"/>
          <a:srcRect/>
          <a:stretch>
            <a:fillRect/>
          </a:stretch>
        </p:blipFill>
        <p:spPr bwMode="auto">
          <a:xfrm>
            <a:off x="179388" y="1412875"/>
            <a:ext cx="4176712" cy="2376488"/>
          </a:xfrm>
          <a:prstGeom prst="rect">
            <a:avLst/>
          </a:prstGeom>
          <a:noFill/>
          <a:ln w="9525">
            <a:noFill/>
            <a:miter lim="800000"/>
            <a:headEnd/>
            <a:tailEnd/>
          </a:ln>
        </p:spPr>
      </p:pic>
      <p:pic>
        <p:nvPicPr>
          <p:cNvPr id="29703" name="Picture 18" descr="eli2"/>
          <p:cNvPicPr>
            <a:picLocks noChangeAspect="1" noChangeArrowheads="1"/>
          </p:cNvPicPr>
          <p:nvPr/>
        </p:nvPicPr>
        <p:blipFill>
          <a:blip r:embed="rId5"/>
          <a:srcRect/>
          <a:stretch>
            <a:fillRect/>
          </a:stretch>
        </p:blipFill>
        <p:spPr bwMode="auto">
          <a:xfrm>
            <a:off x="5867400" y="1412875"/>
            <a:ext cx="3024188" cy="2500313"/>
          </a:xfrm>
          <a:prstGeom prst="rect">
            <a:avLst/>
          </a:prstGeom>
          <a:noFill/>
          <a:ln w="9525">
            <a:noFill/>
            <a:miter lim="800000"/>
            <a:headEnd/>
            <a:tailEnd/>
          </a:ln>
        </p:spPr>
      </p:pic>
      <p:sp>
        <p:nvSpPr>
          <p:cNvPr id="29704" name="Rectangle 19"/>
          <p:cNvSpPr>
            <a:spLocks noChangeArrowheads="1"/>
          </p:cNvSpPr>
          <p:nvPr/>
        </p:nvSpPr>
        <p:spPr bwMode="auto">
          <a:xfrm>
            <a:off x="4200525" y="4652963"/>
            <a:ext cx="4943475" cy="1616075"/>
          </a:xfrm>
          <a:prstGeom prst="rect">
            <a:avLst/>
          </a:prstGeom>
          <a:noFill/>
          <a:ln w="9525">
            <a:noFill/>
            <a:miter lim="800000"/>
            <a:headEnd/>
            <a:tailEnd/>
          </a:ln>
        </p:spPr>
        <p:txBody>
          <a:bodyPr wrap="none" anchor="ctr">
            <a:spAutoFit/>
          </a:bodyPr>
          <a:lstStyle/>
          <a:p>
            <a:r>
              <a:rPr lang="bg-BG">
                <a:solidFill>
                  <a:srgbClr val="006600"/>
                </a:solidFill>
                <a:latin typeface="Palatino Linotype" pitchFamily="18" charset="0"/>
              </a:rPr>
              <a:t>	Обърнете внимание и на тази</a:t>
            </a:r>
            <a:endParaRPr lang="en-US">
              <a:solidFill>
                <a:srgbClr val="006600"/>
              </a:solidFill>
              <a:latin typeface="Palatino Linotype" pitchFamily="18" charset="0"/>
            </a:endParaRPr>
          </a:p>
          <a:p>
            <a:r>
              <a:rPr lang="bg-BG">
                <a:solidFill>
                  <a:srgbClr val="006600"/>
                </a:solidFill>
                <a:latin typeface="Palatino Linotype" pitchFamily="18" charset="0"/>
              </a:rPr>
              <a:t>раковина. Всяка</a:t>
            </a:r>
            <a:r>
              <a:rPr lang="en-US">
                <a:solidFill>
                  <a:srgbClr val="006600"/>
                </a:solidFill>
                <a:latin typeface="Palatino Linotype" pitchFamily="18" charset="0"/>
              </a:rPr>
              <a:t> </a:t>
            </a:r>
            <a:r>
              <a:rPr lang="bg-BG">
                <a:solidFill>
                  <a:srgbClr val="006600"/>
                </a:solidFill>
                <a:latin typeface="Palatino Linotype" pitchFamily="18" charset="0"/>
              </a:rPr>
              <a:t>извивка е по-голяма </a:t>
            </a:r>
            <a:endParaRPr lang="en-US">
              <a:solidFill>
                <a:srgbClr val="006600"/>
              </a:solidFill>
              <a:latin typeface="Palatino Linotype" pitchFamily="18" charset="0"/>
            </a:endParaRPr>
          </a:p>
          <a:p>
            <a:r>
              <a:rPr lang="bg-BG">
                <a:solidFill>
                  <a:srgbClr val="006600"/>
                </a:solidFill>
                <a:latin typeface="Palatino Linotype" pitchFamily="18" charset="0"/>
              </a:rPr>
              <a:t>от предишната</a:t>
            </a:r>
            <a:r>
              <a:rPr lang="en-US">
                <a:solidFill>
                  <a:srgbClr val="006600"/>
                </a:solidFill>
                <a:latin typeface="Palatino Linotype" pitchFamily="18" charset="0"/>
              </a:rPr>
              <a:t> </a:t>
            </a:r>
            <a:r>
              <a:rPr lang="bg-BG">
                <a:solidFill>
                  <a:srgbClr val="006600"/>
                </a:solidFill>
                <a:latin typeface="Palatino Linotype" pitchFamily="18" charset="0"/>
              </a:rPr>
              <a:t>точно с 1.62, а целият</a:t>
            </a:r>
            <a:endParaRPr lang="en-US">
              <a:solidFill>
                <a:srgbClr val="006600"/>
              </a:solidFill>
              <a:latin typeface="Palatino Linotype" pitchFamily="18" charset="0"/>
            </a:endParaRPr>
          </a:p>
          <a:p>
            <a:r>
              <a:rPr lang="bg-BG">
                <a:solidFill>
                  <a:srgbClr val="006600"/>
                </a:solidFill>
                <a:latin typeface="Palatino Linotype" pitchFamily="18" charset="0"/>
              </a:rPr>
              <a:t>охлюв се вписва в златен правоъгълник</a:t>
            </a:r>
            <a:endParaRPr lang="en-US">
              <a:solidFill>
                <a:srgbClr val="006600"/>
              </a:solidFill>
              <a:latin typeface="Palatino Linotype" pitchFamily="18" charset="0"/>
            </a:endParaRPr>
          </a:p>
          <a:p>
            <a:r>
              <a:rPr lang="bg-BG">
                <a:solidFill>
                  <a:srgbClr val="006600"/>
                </a:solidFill>
                <a:latin typeface="Palatino Linotype" pitchFamily="18" charset="0"/>
              </a:rPr>
              <a:t>(ширина/дължина=1/1.62).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20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wedge">
                                      <p:cBhvr>
                                        <p:cTn id="12" dur="2000"/>
                                        <p:tgtEl>
                                          <p:spTgt spid="2970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wedge">
                                      <p:cBhvr>
                                        <p:cTn id="17" dur="2000"/>
                                        <p:tgtEl>
                                          <p:spTgt spid="2970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wedge">
                                      <p:cBhvr>
                                        <p:cTn id="22" dur="2000"/>
                                        <p:tgtEl>
                                          <p:spTgt spid="29701"/>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29704">
                                            <p:txEl>
                                              <p:pRg st="0" end="0"/>
                                            </p:txEl>
                                          </p:spTgt>
                                        </p:tgtEl>
                                        <p:attrNameLst>
                                          <p:attrName>style.visibility</p:attrName>
                                        </p:attrNameLst>
                                      </p:cBhvr>
                                      <p:to>
                                        <p:strVal val="visible"/>
                                      </p:to>
                                    </p:set>
                                    <p:animEffect transition="in" filter="fade">
                                      <p:cBhvr>
                                        <p:cTn id="27" dur="1000"/>
                                        <p:tgtEl>
                                          <p:spTgt spid="29704">
                                            <p:txEl>
                                              <p:pRg st="0" end="0"/>
                                            </p:txEl>
                                          </p:spTgt>
                                        </p:tgtEl>
                                      </p:cBhvr>
                                    </p:animEffect>
                                    <p:anim calcmode="lin" valueType="num">
                                      <p:cBhvr>
                                        <p:cTn id="28" dur="1000" fill="hold"/>
                                        <p:tgtEl>
                                          <p:spTgt spid="2970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9704">
                                            <p:txEl>
                                              <p:pRg st="0" end="0"/>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9704">
                                            <p:txEl>
                                              <p:pRg st="1" end="1"/>
                                            </p:txEl>
                                          </p:spTgt>
                                        </p:tgtEl>
                                        <p:attrNameLst>
                                          <p:attrName>style.visibility</p:attrName>
                                        </p:attrNameLst>
                                      </p:cBhvr>
                                      <p:to>
                                        <p:strVal val="visible"/>
                                      </p:to>
                                    </p:set>
                                    <p:animEffect transition="in" filter="fade">
                                      <p:cBhvr>
                                        <p:cTn id="32" dur="1000"/>
                                        <p:tgtEl>
                                          <p:spTgt spid="29704">
                                            <p:txEl>
                                              <p:pRg st="1" end="1"/>
                                            </p:txEl>
                                          </p:spTgt>
                                        </p:tgtEl>
                                      </p:cBhvr>
                                    </p:animEffect>
                                    <p:anim calcmode="lin" valueType="num">
                                      <p:cBhvr>
                                        <p:cTn id="33" dur="1000" fill="hold"/>
                                        <p:tgtEl>
                                          <p:spTgt spid="2970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9704">
                                            <p:txEl>
                                              <p:pRg st="1" end="1"/>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9704">
                                            <p:txEl>
                                              <p:pRg st="2" end="2"/>
                                            </p:txEl>
                                          </p:spTgt>
                                        </p:tgtEl>
                                        <p:attrNameLst>
                                          <p:attrName>style.visibility</p:attrName>
                                        </p:attrNameLst>
                                      </p:cBhvr>
                                      <p:to>
                                        <p:strVal val="visible"/>
                                      </p:to>
                                    </p:set>
                                    <p:animEffect transition="in" filter="fade">
                                      <p:cBhvr>
                                        <p:cTn id="37" dur="1000"/>
                                        <p:tgtEl>
                                          <p:spTgt spid="29704">
                                            <p:txEl>
                                              <p:pRg st="2" end="2"/>
                                            </p:txEl>
                                          </p:spTgt>
                                        </p:tgtEl>
                                      </p:cBhvr>
                                    </p:animEffect>
                                    <p:anim calcmode="lin" valueType="num">
                                      <p:cBhvr>
                                        <p:cTn id="38" dur="1000" fill="hold"/>
                                        <p:tgtEl>
                                          <p:spTgt spid="2970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9704">
                                            <p:txEl>
                                              <p:pRg st="2" end="2"/>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9704">
                                            <p:txEl>
                                              <p:pRg st="3" end="3"/>
                                            </p:txEl>
                                          </p:spTgt>
                                        </p:tgtEl>
                                        <p:attrNameLst>
                                          <p:attrName>style.visibility</p:attrName>
                                        </p:attrNameLst>
                                      </p:cBhvr>
                                      <p:to>
                                        <p:strVal val="visible"/>
                                      </p:to>
                                    </p:set>
                                    <p:animEffect transition="in" filter="fade">
                                      <p:cBhvr>
                                        <p:cTn id="42" dur="1000"/>
                                        <p:tgtEl>
                                          <p:spTgt spid="29704">
                                            <p:txEl>
                                              <p:pRg st="3" end="3"/>
                                            </p:txEl>
                                          </p:spTgt>
                                        </p:tgtEl>
                                      </p:cBhvr>
                                    </p:animEffect>
                                    <p:anim calcmode="lin" valueType="num">
                                      <p:cBhvr>
                                        <p:cTn id="43" dur="1000" fill="hold"/>
                                        <p:tgtEl>
                                          <p:spTgt spid="2970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9704">
                                            <p:txEl>
                                              <p:pRg st="3" end="3"/>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9704">
                                            <p:txEl>
                                              <p:pRg st="4" end="4"/>
                                            </p:txEl>
                                          </p:spTgt>
                                        </p:tgtEl>
                                        <p:attrNameLst>
                                          <p:attrName>style.visibility</p:attrName>
                                        </p:attrNameLst>
                                      </p:cBhvr>
                                      <p:to>
                                        <p:strVal val="visible"/>
                                      </p:to>
                                    </p:set>
                                    <p:animEffect transition="in" filter="fade">
                                      <p:cBhvr>
                                        <p:cTn id="47" dur="1000"/>
                                        <p:tgtEl>
                                          <p:spTgt spid="29704">
                                            <p:txEl>
                                              <p:pRg st="4" end="4"/>
                                            </p:txEl>
                                          </p:spTgt>
                                        </p:tgtEl>
                                      </p:cBhvr>
                                    </p:animEffect>
                                    <p:anim calcmode="lin" valueType="num">
                                      <p:cBhvr>
                                        <p:cTn id="48" dur="1000" fill="hold"/>
                                        <p:tgtEl>
                                          <p:spTgt spid="2970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97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16"/>
          <p:cNvGrpSpPr>
            <a:grpSpLocks/>
          </p:cNvGrpSpPr>
          <p:nvPr/>
        </p:nvGrpSpPr>
        <p:grpSpPr bwMode="auto">
          <a:xfrm>
            <a:off x="0" y="0"/>
            <a:ext cx="9144000" cy="1428750"/>
            <a:chOff x="0" y="0"/>
            <a:chExt cx="5760" cy="900"/>
          </a:xfrm>
        </p:grpSpPr>
        <p:pic>
          <p:nvPicPr>
            <p:cNvPr id="44039" name="Picture 17"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44040" name="Picture 18"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44041" name="Picture 19"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44042" name="Picture 20"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44043" name="Picture 21"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44044" name="Picture 22"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44045" name="Picture 23"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4" name="Rectangle 2"/>
          <p:cNvSpPr>
            <a:spLocks noGrp="1" noChangeArrowheads="1"/>
          </p:cNvSpPr>
          <p:nvPr>
            <p:ph type="title"/>
          </p:nvPr>
        </p:nvSpPr>
        <p:spPr>
          <a:xfrm>
            <a:off x="457200" y="-26988"/>
            <a:ext cx="8229600" cy="1143001"/>
          </a:xfrm>
        </p:spPr>
        <p:txBody>
          <a:bodyPr/>
          <a:lstStyle/>
          <a:p>
            <a:pPr eaLnBrk="1" hangingPunct="1"/>
            <a:r>
              <a:rPr lang="bg-BG" sz="5400" smtClean="0">
                <a:solidFill>
                  <a:srgbClr val="800000"/>
                </a:solidFill>
                <a:latin typeface="Monotype Corsiva" pitchFamily="66" charset="0"/>
              </a:rPr>
              <a:t>Златно сечение</a:t>
            </a:r>
          </a:p>
        </p:txBody>
      </p:sp>
      <p:sp>
        <p:nvSpPr>
          <p:cNvPr id="30724" name="Rectangle 4"/>
          <p:cNvSpPr>
            <a:spLocks noChangeArrowheads="1"/>
          </p:cNvSpPr>
          <p:nvPr/>
        </p:nvSpPr>
        <p:spPr bwMode="auto">
          <a:xfrm>
            <a:off x="250825" y="1576388"/>
            <a:ext cx="4465638" cy="2716212"/>
          </a:xfrm>
          <a:prstGeom prst="rect">
            <a:avLst/>
          </a:prstGeom>
          <a:noFill/>
          <a:ln w="9525">
            <a:noFill/>
            <a:miter lim="800000"/>
            <a:headEnd/>
            <a:tailEnd/>
          </a:ln>
        </p:spPr>
        <p:txBody>
          <a:bodyPr>
            <a:spAutoFit/>
          </a:bodyPr>
          <a:lstStyle/>
          <a:p>
            <a:pPr indent="354013" algn="ctr"/>
            <a:r>
              <a:rPr lang="bg-BG" sz="2800" b="1">
                <a:solidFill>
                  <a:srgbClr val="800000"/>
                </a:solidFill>
                <a:latin typeface="Monotype Corsiva" pitchFamily="66" charset="0"/>
              </a:rPr>
              <a:t>В пирамидите</a:t>
            </a:r>
          </a:p>
          <a:p>
            <a:pPr indent="354013"/>
            <a:r>
              <a:rPr lang="en-US" sz="1800">
                <a:latin typeface="Palatino Linotype" pitchFamily="18" charset="0"/>
              </a:rPr>
              <a:t> </a:t>
            </a:r>
            <a:r>
              <a:rPr lang="ru-RU" sz="1800">
                <a:solidFill>
                  <a:srgbClr val="006600"/>
                </a:solidFill>
                <a:latin typeface="Palatino Linotype" pitchFamily="18" charset="0"/>
              </a:rPr>
              <a:t>Няма писмени доказателства </a:t>
            </a:r>
            <a:r>
              <a:rPr lang="en-US" sz="1800">
                <a:solidFill>
                  <a:srgbClr val="006600"/>
                </a:solidFill>
                <a:latin typeface="Palatino Linotype" pitchFamily="18" charset="0"/>
              </a:rPr>
              <a:t> </a:t>
            </a:r>
            <a:r>
              <a:rPr lang="ru-RU" sz="1800">
                <a:solidFill>
                  <a:srgbClr val="006600"/>
                </a:solidFill>
                <a:latin typeface="Palatino Linotype" pitchFamily="18" charset="0"/>
              </a:rPr>
              <a:t>египтяните да са знаели за "златно сечение". Но е факт, че то е използвано при </a:t>
            </a:r>
            <a:r>
              <a:rPr lang="en-US" sz="1800">
                <a:solidFill>
                  <a:srgbClr val="006600"/>
                </a:solidFill>
                <a:latin typeface="Palatino Linotype" pitchFamily="18" charset="0"/>
              </a:rPr>
              <a:t> </a:t>
            </a:r>
            <a:r>
              <a:rPr lang="ru-RU" sz="1800">
                <a:solidFill>
                  <a:srgbClr val="006600"/>
                </a:solidFill>
                <a:latin typeface="Palatino Linotype" pitchFamily="18" charset="0"/>
              </a:rPr>
              <a:t>строежа на пирамидите. При Хеопсовата пирамида съотношението между височината и </a:t>
            </a:r>
            <a:r>
              <a:rPr lang="en-US" sz="1800">
                <a:solidFill>
                  <a:srgbClr val="006600"/>
                </a:solidFill>
                <a:latin typeface="Palatino Linotype" pitchFamily="18" charset="0"/>
              </a:rPr>
              <a:t> </a:t>
            </a:r>
            <a:r>
              <a:rPr lang="ru-RU" sz="1800">
                <a:solidFill>
                  <a:srgbClr val="006600"/>
                </a:solidFill>
                <a:latin typeface="Palatino Linotype" pitchFamily="18" charset="0"/>
              </a:rPr>
              <a:t>половината от страната е "златно" - т.е. приблизително 1,618</a:t>
            </a:r>
            <a:r>
              <a:rPr lang="bg-BG" sz="1800">
                <a:solidFill>
                  <a:srgbClr val="006600"/>
                </a:solidFill>
                <a:latin typeface="Palatino Linotype" pitchFamily="18" charset="0"/>
              </a:rPr>
              <a:t>.</a:t>
            </a:r>
          </a:p>
        </p:txBody>
      </p:sp>
      <p:sp>
        <p:nvSpPr>
          <p:cNvPr id="30728" name="Rectangle 8"/>
          <p:cNvSpPr>
            <a:spLocks noChangeArrowheads="1"/>
          </p:cNvSpPr>
          <p:nvPr/>
        </p:nvSpPr>
        <p:spPr bwMode="auto">
          <a:xfrm>
            <a:off x="5076825" y="1600200"/>
            <a:ext cx="3816350" cy="3844925"/>
          </a:xfrm>
          <a:prstGeom prst="rect">
            <a:avLst/>
          </a:prstGeom>
          <a:noFill/>
          <a:ln w="9525">
            <a:noFill/>
            <a:miter lim="800000"/>
            <a:headEnd/>
            <a:tailEnd/>
          </a:ln>
        </p:spPr>
        <p:txBody>
          <a:bodyPr anchor="ctr">
            <a:spAutoFit/>
          </a:bodyPr>
          <a:lstStyle/>
          <a:p>
            <a:pPr algn="ctr"/>
            <a:r>
              <a:rPr lang="ru-RU" sz="2800" b="1">
                <a:solidFill>
                  <a:srgbClr val="800000"/>
                </a:solidFill>
                <a:latin typeface="Monotype Corsiva" pitchFamily="66" charset="0"/>
              </a:rPr>
              <a:t>В архитектурата</a:t>
            </a:r>
          </a:p>
          <a:p>
            <a:r>
              <a:rPr lang="ru-RU" sz="1800">
                <a:solidFill>
                  <a:srgbClr val="006600"/>
                </a:solidFill>
                <a:latin typeface="Palatino Linotype" pitchFamily="18" charset="0"/>
              </a:rPr>
              <a:t>Отделните архитектурни елементи могат само със съотношението на размерите си да доставят наслада на окото като благозвучен акорд, независимо от това за какво служат, какво изобразяват и от какъв материал са изпълнени. Това са ту Златното сечение, ту два събрани триъгълника в съотношение на Златното сечение, ту обикновени квадрати</a:t>
            </a:r>
            <a:r>
              <a:rPr lang="ru-RU">
                <a:solidFill>
                  <a:srgbClr val="006600"/>
                </a:solidFill>
                <a:latin typeface="Palatino Linotype" pitchFamily="18" charset="0"/>
              </a:rPr>
              <a:t>.</a:t>
            </a:r>
          </a:p>
        </p:txBody>
      </p:sp>
      <p:pic>
        <p:nvPicPr>
          <p:cNvPr id="30733" name="Picture 13" descr="GoldenArc5"/>
          <p:cNvPicPr>
            <a:picLocks noChangeAspect="1" noChangeArrowheads="1"/>
          </p:cNvPicPr>
          <p:nvPr/>
        </p:nvPicPr>
        <p:blipFill>
          <a:blip r:embed="rId3"/>
          <a:srcRect/>
          <a:stretch>
            <a:fillRect/>
          </a:stretch>
        </p:blipFill>
        <p:spPr bwMode="auto">
          <a:xfrm>
            <a:off x="323850" y="4568825"/>
            <a:ext cx="2305050" cy="1668463"/>
          </a:xfrm>
          <a:prstGeom prst="rect">
            <a:avLst/>
          </a:prstGeom>
          <a:noFill/>
          <a:ln w="9525">
            <a:noFill/>
            <a:miter lim="800000"/>
            <a:headEnd/>
            <a:tailEnd/>
          </a:ln>
        </p:spPr>
      </p:pic>
      <p:pic>
        <p:nvPicPr>
          <p:cNvPr id="30735" name="Picture 15" descr="pyra8"/>
          <p:cNvPicPr>
            <a:picLocks noChangeAspect="1" noChangeArrowheads="1"/>
          </p:cNvPicPr>
          <p:nvPr/>
        </p:nvPicPr>
        <p:blipFill>
          <a:blip r:embed="rId4"/>
          <a:srcRect/>
          <a:stretch>
            <a:fillRect/>
          </a:stretch>
        </p:blipFill>
        <p:spPr bwMode="auto">
          <a:xfrm>
            <a:off x="2627313" y="4573588"/>
            <a:ext cx="2339975" cy="166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fade">
                                      <p:cBhvr>
                                        <p:cTn id="12" dur="1000"/>
                                        <p:tgtEl>
                                          <p:spTgt spid="30724"/>
                                        </p:tgtEl>
                                      </p:cBhvr>
                                    </p:animEffect>
                                    <p:anim calcmode="lin" valueType="num">
                                      <p:cBhvr>
                                        <p:cTn id="13" dur="1000" fill="hold"/>
                                        <p:tgtEl>
                                          <p:spTgt spid="30724"/>
                                        </p:tgtEl>
                                        <p:attrNameLst>
                                          <p:attrName>ppt_x</p:attrName>
                                        </p:attrNameLst>
                                      </p:cBhvr>
                                      <p:tavLst>
                                        <p:tav tm="0">
                                          <p:val>
                                            <p:strVal val="#ppt_x"/>
                                          </p:val>
                                        </p:tav>
                                        <p:tav tm="100000">
                                          <p:val>
                                            <p:strVal val="#ppt_x"/>
                                          </p:val>
                                        </p:tav>
                                      </p:tavLst>
                                    </p:anim>
                                    <p:anim calcmode="lin" valueType="num">
                                      <p:cBhvr>
                                        <p:cTn id="14"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0728"/>
                                        </p:tgtEl>
                                        <p:attrNameLst>
                                          <p:attrName>style.visibility</p:attrName>
                                        </p:attrNameLst>
                                      </p:cBhvr>
                                      <p:to>
                                        <p:strVal val="visible"/>
                                      </p:to>
                                    </p:set>
                                    <p:animEffect transition="in" filter="fade">
                                      <p:cBhvr>
                                        <p:cTn id="19" dur="1000"/>
                                        <p:tgtEl>
                                          <p:spTgt spid="30728"/>
                                        </p:tgtEl>
                                      </p:cBhvr>
                                    </p:animEffect>
                                    <p:anim calcmode="lin" valueType="num">
                                      <p:cBhvr>
                                        <p:cTn id="20" dur="1000" fill="hold"/>
                                        <p:tgtEl>
                                          <p:spTgt spid="30728"/>
                                        </p:tgtEl>
                                        <p:attrNameLst>
                                          <p:attrName>ppt_x</p:attrName>
                                        </p:attrNameLst>
                                      </p:cBhvr>
                                      <p:tavLst>
                                        <p:tav tm="0">
                                          <p:val>
                                            <p:strVal val="#ppt_x"/>
                                          </p:val>
                                        </p:tav>
                                        <p:tav tm="100000">
                                          <p:val>
                                            <p:strVal val="#ppt_x"/>
                                          </p:val>
                                        </p:tav>
                                      </p:tavLst>
                                    </p:anim>
                                    <p:anim calcmode="lin" valueType="num">
                                      <p:cBhvr>
                                        <p:cTn id="21" dur="1000" fill="hold"/>
                                        <p:tgtEl>
                                          <p:spTgt spid="307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30735"/>
                                        </p:tgtEl>
                                        <p:attrNameLst>
                                          <p:attrName>style.visibility</p:attrName>
                                        </p:attrNameLst>
                                      </p:cBhvr>
                                      <p:to>
                                        <p:strVal val="visible"/>
                                      </p:to>
                                    </p:set>
                                    <p:animEffect transition="in" filter="wedge">
                                      <p:cBhvr>
                                        <p:cTn id="26" dur="2000"/>
                                        <p:tgtEl>
                                          <p:spTgt spid="30735"/>
                                        </p:tgtEl>
                                      </p:cBhvr>
                                    </p:animEffect>
                                  </p:childTnLst>
                                </p:cTn>
                              </p:par>
                              <p:par>
                                <p:cTn id="27" presetID="20" presetClass="entr" presetSubtype="0" fill="hold" nodeType="withEffect">
                                  <p:stCondLst>
                                    <p:cond delay="0"/>
                                  </p:stCondLst>
                                  <p:childTnLst>
                                    <p:set>
                                      <p:cBhvr>
                                        <p:cTn id="28" dur="1" fill="hold">
                                          <p:stCondLst>
                                            <p:cond delay="0"/>
                                          </p:stCondLst>
                                        </p:cTn>
                                        <p:tgtEl>
                                          <p:spTgt spid="30733"/>
                                        </p:tgtEl>
                                        <p:attrNameLst>
                                          <p:attrName>style.visibility</p:attrName>
                                        </p:attrNameLst>
                                      </p:cBhvr>
                                      <p:to>
                                        <p:strVal val="visible"/>
                                      </p:to>
                                    </p:set>
                                    <p:animEffect transition="in" filter="wedge">
                                      <p:cBhvr>
                                        <p:cTn id="29" dur="20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724" grpId="0"/>
      <p:bldP spid="307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0"/>
          <p:cNvGrpSpPr>
            <a:grpSpLocks/>
          </p:cNvGrpSpPr>
          <p:nvPr/>
        </p:nvGrpSpPr>
        <p:grpSpPr bwMode="auto">
          <a:xfrm>
            <a:off x="0" y="0"/>
            <a:ext cx="9144000" cy="1428750"/>
            <a:chOff x="0" y="0"/>
            <a:chExt cx="5760" cy="900"/>
          </a:xfrm>
        </p:grpSpPr>
        <p:pic>
          <p:nvPicPr>
            <p:cNvPr id="36872" name="Picture 11"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36873" name="Picture 12"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36874" name="Picture 13"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36875" name="Picture 14"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36876" name="Picture 15"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36877" name="Picture 16"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36878" name="Picture 17"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23555" name="Content Placeholder 2"/>
          <p:cNvSpPr>
            <a:spLocks noGrp="1"/>
          </p:cNvSpPr>
          <p:nvPr>
            <p:ph idx="1"/>
          </p:nvPr>
        </p:nvSpPr>
        <p:spPr>
          <a:xfrm>
            <a:off x="4067175" y="1557338"/>
            <a:ext cx="4752975" cy="2159000"/>
          </a:xfrm>
        </p:spPr>
        <p:txBody>
          <a:bodyPr/>
          <a:lstStyle/>
          <a:p>
            <a:pPr algn="ctr" eaLnBrk="1" hangingPunct="1">
              <a:buFontTx/>
              <a:buNone/>
            </a:pPr>
            <a:r>
              <a:rPr lang="en-US" sz="2400" b="1" smtClean="0">
                <a:latin typeface="Palatino Linotype" pitchFamily="18" charset="0"/>
              </a:rPr>
              <a:t>Тя се описва от последователни елементи, отношението на чиито дължини се представя от числото 1.618.</a:t>
            </a:r>
            <a:r>
              <a:rPr lang="bg-BG" sz="2400" b="1" smtClean="0">
                <a:latin typeface="Palatino Linotype" pitchFamily="18" charset="0"/>
              </a:rPr>
              <a:t> </a:t>
            </a:r>
          </a:p>
        </p:txBody>
      </p:sp>
      <p:sp>
        <p:nvSpPr>
          <p:cNvPr id="4" name="Rectangle 2"/>
          <p:cNvSpPr>
            <a:spLocks noGrp="1" noChangeArrowheads="1"/>
          </p:cNvSpPr>
          <p:nvPr>
            <p:ph type="title"/>
          </p:nvPr>
        </p:nvSpPr>
        <p:spPr>
          <a:xfrm>
            <a:off x="539750" y="0"/>
            <a:ext cx="8229600" cy="1143000"/>
          </a:xfrm>
        </p:spPr>
        <p:txBody>
          <a:bodyPr/>
          <a:lstStyle/>
          <a:p>
            <a:pPr eaLnBrk="1" hangingPunct="1"/>
            <a:r>
              <a:rPr lang="en-US" sz="2400" b="1" smtClean="0"/>
              <a:t/>
            </a:r>
            <a:br>
              <a:rPr lang="en-US" sz="2400" b="1" smtClean="0"/>
            </a:br>
            <a:r>
              <a:rPr lang="en-US" sz="2400" b="1" smtClean="0">
                <a:solidFill>
                  <a:srgbClr val="800000"/>
                </a:solidFill>
                <a:latin typeface="Arial Narrow" pitchFamily="34" charset="0"/>
              </a:rPr>
              <a:t/>
            </a:r>
            <a:br>
              <a:rPr lang="en-US" sz="2400" b="1" smtClean="0">
                <a:solidFill>
                  <a:srgbClr val="800000"/>
                </a:solidFill>
                <a:latin typeface="Arial Narrow" pitchFamily="34" charset="0"/>
              </a:rPr>
            </a:br>
            <a:r>
              <a:rPr lang="bg-BG" smtClean="0">
                <a:solidFill>
                  <a:srgbClr val="800000"/>
                </a:solidFill>
                <a:latin typeface="Monotype Corsiva" pitchFamily="66" charset="0"/>
              </a:rPr>
              <a:t>Спиралата на Фибоначи в Магурата</a:t>
            </a:r>
            <a:r>
              <a:rPr lang="en-US" b="1" smtClean="0"/>
              <a:t/>
            </a:r>
            <a:br>
              <a:rPr lang="en-US" b="1" smtClean="0"/>
            </a:br>
            <a:endParaRPr lang="bg-BG" smtClean="0">
              <a:solidFill>
                <a:srgbClr val="800000"/>
              </a:solidFill>
              <a:latin typeface="Monotype Corsiva" pitchFamily="66" charset="0"/>
            </a:endParaRPr>
          </a:p>
        </p:txBody>
      </p:sp>
      <p:pic>
        <p:nvPicPr>
          <p:cNvPr id="23557" name="Picture 2" descr="magura%20060">
            <a:hlinkClick r:id="rId3"/>
          </p:cNvPr>
          <p:cNvPicPr>
            <a:picLocks noChangeAspect="1" noChangeArrowheads="1"/>
          </p:cNvPicPr>
          <p:nvPr/>
        </p:nvPicPr>
        <p:blipFill>
          <a:blip r:embed="rId4"/>
          <a:srcRect/>
          <a:stretch>
            <a:fillRect/>
          </a:stretch>
        </p:blipFill>
        <p:spPr bwMode="auto">
          <a:xfrm>
            <a:off x="323850" y="1484313"/>
            <a:ext cx="3563938" cy="2668587"/>
          </a:xfrm>
          <a:prstGeom prst="rect">
            <a:avLst/>
          </a:prstGeom>
          <a:noFill/>
          <a:ln w="9525">
            <a:noFill/>
            <a:miter lim="800000"/>
            <a:headEnd/>
            <a:tailEnd/>
          </a:ln>
        </p:spPr>
      </p:pic>
      <p:pic>
        <p:nvPicPr>
          <p:cNvPr id="23558" name="Picture 3" descr="http://kikowsky.blog.bg/photos/97628/%D1%84%D0%B8%D0%B1%D0%BE%D0%BD%D0%B0%D1%87%D0%B8/fibonachi%201(1).jpg">
            <a:hlinkClick r:id="rId5"/>
          </p:cNvPr>
          <p:cNvPicPr>
            <a:picLocks noChangeAspect="1" noChangeArrowheads="1"/>
          </p:cNvPicPr>
          <p:nvPr/>
        </p:nvPicPr>
        <p:blipFill>
          <a:blip r:embed="rId6" r:link="rId7"/>
          <a:srcRect/>
          <a:stretch>
            <a:fillRect/>
          </a:stretch>
        </p:blipFill>
        <p:spPr bwMode="auto">
          <a:xfrm>
            <a:off x="1979613" y="4868863"/>
            <a:ext cx="4953000" cy="895350"/>
          </a:xfrm>
          <a:prstGeom prst="rect">
            <a:avLst/>
          </a:prstGeom>
          <a:noFill/>
          <a:ln w="9525">
            <a:noFill/>
            <a:miter lim="800000"/>
            <a:headEnd/>
            <a:tailEnd/>
          </a:ln>
        </p:spPr>
      </p:pic>
      <p:sp>
        <p:nvSpPr>
          <p:cNvPr id="23559" name="Rectangle 5"/>
          <p:cNvSpPr>
            <a:spLocks noChangeArrowheads="1"/>
          </p:cNvSpPr>
          <p:nvPr/>
        </p:nvSpPr>
        <p:spPr bwMode="auto">
          <a:xfrm>
            <a:off x="0" y="4335463"/>
            <a:ext cx="9144000" cy="460375"/>
          </a:xfrm>
          <a:prstGeom prst="rect">
            <a:avLst/>
          </a:prstGeom>
          <a:noFill/>
          <a:ln w="9525">
            <a:noFill/>
            <a:miter lim="800000"/>
            <a:headEnd/>
            <a:tailEnd/>
          </a:ln>
        </p:spPr>
        <p:txBody>
          <a:bodyPr anchor="ctr">
            <a:spAutoFit/>
          </a:bodyPr>
          <a:lstStyle/>
          <a:p>
            <a:pPr algn="ctr"/>
            <a:r>
              <a:rPr lang="en-US" sz="2400" b="1">
                <a:latin typeface="Palatino Linotype" pitchFamily="18" charset="0"/>
              </a:rPr>
              <a:t>На та</a:t>
            </a:r>
            <a:r>
              <a:rPr lang="bg-BG" sz="2400" b="1">
                <a:latin typeface="Palatino Linotype" pitchFamily="18" charset="0"/>
              </a:rPr>
              <a:t>зи</a:t>
            </a:r>
            <a:r>
              <a:rPr lang="en-US" sz="2400" b="1">
                <a:latin typeface="Palatino Linotype" pitchFamily="18" charset="0"/>
              </a:rPr>
              <a:t> снимка обърнете внимание на следното:</a:t>
            </a:r>
          </a:p>
        </p:txBody>
      </p:sp>
      <p:sp>
        <p:nvSpPr>
          <p:cNvPr id="23560" name="Rectangle 6"/>
          <p:cNvSpPr>
            <a:spLocks noChangeArrowheads="1"/>
          </p:cNvSpPr>
          <p:nvPr/>
        </p:nvSpPr>
        <p:spPr bwMode="auto">
          <a:xfrm>
            <a:off x="1547813" y="5876925"/>
            <a:ext cx="5981700" cy="461963"/>
          </a:xfrm>
          <a:prstGeom prst="rect">
            <a:avLst/>
          </a:prstGeom>
          <a:noFill/>
          <a:ln w="9525">
            <a:noFill/>
            <a:miter lim="800000"/>
            <a:headEnd/>
            <a:tailEnd/>
          </a:ln>
        </p:spPr>
        <p:txBody>
          <a:bodyPr wrap="none" anchor="ctr">
            <a:spAutoFit/>
          </a:bodyPr>
          <a:lstStyle/>
          <a:p>
            <a:pPr algn="ctr"/>
            <a:r>
              <a:rPr lang="en-US" sz="2400" b="1">
                <a:latin typeface="Palatino Linotype" pitchFamily="18" charset="0"/>
              </a:rPr>
              <a:t>Тук виждаме числата 8 и 5, както и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1000"/>
                                        <p:tgtEl>
                                          <p:spTgt spid="23555">
                                            <p:txEl>
                                              <p:pRg st="0" end="0"/>
                                            </p:txEl>
                                          </p:spTgt>
                                        </p:tgtEl>
                                      </p:cBhvr>
                                    </p:animEffect>
                                    <p:anim calcmode="lin" valueType="num">
                                      <p:cBhvr>
                                        <p:cTn id="13"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wedge">
                                      <p:cBhvr>
                                        <p:cTn id="19" dur="2000"/>
                                        <p:tgtEl>
                                          <p:spTgt spid="2355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3559">
                                            <p:txEl>
                                              <p:pRg st="0" end="0"/>
                                            </p:txEl>
                                          </p:spTgt>
                                        </p:tgtEl>
                                        <p:attrNameLst>
                                          <p:attrName>style.visibility</p:attrName>
                                        </p:attrNameLst>
                                      </p:cBhvr>
                                      <p:to>
                                        <p:strVal val="visible"/>
                                      </p:to>
                                    </p:set>
                                    <p:animEffect transition="in" filter="fade">
                                      <p:cBhvr>
                                        <p:cTn id="24" dur="1000"/>
                                        <p:tgtEl>
                                          <p:spTgt spid="23559">
                                            <p:txEl>
                                              <p:pRg st="0" end="0"/>
                                            </p:txEl>
                                          </p:spTgt>
                                        </p:tgtEl>
                                      </p:cBhvr>
                                    </p:animEffect>
                                    <p:anim calcmode="lin" valueType="num">
                                      <p:cBhvr>
                                        <p:cTn id="25" dur="1000" fill="hold"/>
                                        <p:tgtEl>
                                          <p:spTgt spid="2355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35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23558"/>
                                        </p:tgtEl>
                                        <p:attrNameLst>
                                          <p:attrName>style.visibility</p:attrName>
                                        </p:attrNameLst>
                                      </p:cBhvr>
                                      <p:to>
                                        <p:strVal val="visible"/>
                                      </p:to>
                                    </p:set>
                                    <p:animEffect transition="in" filter="wedge">
                                      <p:cBhvr>
                                        <p:cTn id="31" dur="2000"/>
                                        <p:tgtEl>
                                          <p:spTgt spid="23558"/>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3560">
                                            <p:txEl>
                                              <p:pRg st="0" end="0"/>
                                            </p:txEl>
                                          </p:spTgt>
                                        </p:tgtEl>
                                        <p:attrNameLst>
                                          <p:attrName>style.visibility</p:attrName>
                                        </p:attrNameLst>
                                      </p:cBhvr>
                                      <p:to>
                                        <p:strVal val="visible"/>
                                      </p:to>
                                    </p:set>
                                    <p:animEffect transition="in" filter="fade">
                                      <p:cBhvr>
                                        <p:cTn id="36" dur="1000"/>
                                        <p:tgtEl>
                                          <p:spTgt spid="23560">
                                            <p:txEl>
                                              <p:pRg st="0" end="0"/>
                                            </p:txEl>
                                          </p:spTgt>
                                        </p:tgtEl>
                                      </p:cBhvr>
                                    </p:animEffect>
                                    <p:anim calcmode="lin" valueType="num">
                                      <p:cBhvr>
                                        <p:cTn id="37" dur="1000" fill="hold"/>
                                        <p:tgtEl>
                                          <p:spTgt spid="2356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356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7"/>
          <p:cNvGrpSpPr>
            <a:grpSpLocks/>
          </p:cNvGrpSpPr>
          <p:nvPr/>
        </p:nvGrpSpPr>
        <p:grpSpPr bwMode="auto">
          <a:xfrm>
            <a:off x="0" y="0"/>
            <a:ext cx="9144000" cy="1428750"/>
            <a:chOff x="0" y="0"/>
            <a:chExt cx="5760" cy="900"/>
          </a:xfrm>
        </p:grpSpPr>
        <p:pic>
          <p:nvPicPr>
            <p:cNvPr id="17414" name="Picture 8"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17415" name="Picture 9"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17416" name="Picture 10"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17417" name="Picture 11"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17418" name="Picture 12"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17419" name="Picture 13"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17420" name="Picture 14"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18434" name="Rectangle 2"/>
          <p:cNvSpPr>
            <a:spLocks noGrp="1" noChangeArrowheads="1"/>
          </p:cNvSpPr>
          <p:nvPr>
            <p:ph type="title"/>
          </p:nvPr>
        </p:nvSpPr>
        <p:spPr>
          <a:xfrm>
            <a:off x="468313" y="0"/>
            <a:ext cx="8229600" cy="1143000"/>
          </a:xfrm>
        </p:spPr>
        <p:txBody>
          <a:bodyPr/>
          <a:lstStyle/>
          <a:p>
            <a:pPr eaLnBrk="1" hangingPunct="1"/>
            <a:r>
              <a:rPr lang="en-US" sz="5400" smtClean="0">
                <a:solidFill>
                  <a:srgbClr val="800000"/>
                </a:solidFill>
                <a:latin typeface="Monotype Corsiva" pitchFamily="66" charset="0"/>
              </a:rPr>
              <a:t>Опит за зайцевъдство</a:t>
            </a:r>
            <a:endParaRPr lang="bg-BG" sz="5400" smtClean="0">
              <a:solidFill>
                <a:srgbClr val="800000"/>
              </a:solidFill>
              <a:latin typeface="Monotype Corsiva" pitchFamily="66" charset="0"/>
            </a:endParaRPr>
          </a:p>
        </p:txBody>
      </p:sp>
      <p:sp>
        <p:nvSpPr>
          <p:cNvPr id="18436" name="Text Box 4"/>
          <p:cNvSpPr>
            <a:spLocks noGrp="1" noChangeArrowheads="1"/>
          </p:cNvSpPr>
          <p:nvPr>
            <p:ph type="body" idx="1"/>
          </p:nvPr>
        </p:nvSpPr>
        <p:spPr>
          <a:xfrm>
            <a:off x="323850" y="1557338"/>
            <a:ext cx="8424863" cy="1036637"/>
          </a:xfrm>
        </p:spPr>
        <p:txBody>
          <a:bodyPr/>
          <a:lstStyle/>
          <a:p>
            <a:pPr eaLnBrk="1" hangingPunct="1">
              <a:lnSpc>
                <a:spcPct val="90000"/>
              </a:lnSpc>
              <a:buFontTx/>
              <a:buNone/>
            </a:pPr>
            <a:r>
              <a:rPr lang="bg-BG" sz="2800" smtClean="0">
                <a:solidFill>
                  <a:srgbClr val="006600"/>
                </a:solidFill>
                <a:latin typeface="Palatino Linotype" pitchFamily="18" charset="0"/>
              </a:rPr>
              <a:t>		</a:t>
            </a:r>
            <a:r>
              <a:rPr lang="bg-BG" sz="2800" b="1" smtClean="0">
                <a:solidFill>
                  <a:srgbClr val="006600"/>
                </a:solidFill>
                <a:latin typeface="Palatino Linotype" pitchFamily="18" charset="0"/>
              </a:rPr>
              <a:t>Често редицата на Фибоначи се свързва и със следната задача:</a:t>
            </a:r>
          </a:p>
        </p:txBody>
      </p:sp>
      <p:sp>
        <p:nvSpPr>
          <p:cNvPr id="17412" name="Text Box 5"/>
          <p:cNvSpPr txBox="1">
            <a:spLocks noChangeArrowheads="1"/>
          </p:cNvSpPr>
          <p:nvPr/>
        </p:nvSpPr>
        <p:spPr bwMode="auto">
          <a:xfrm>
            <a:off x="900113" y="3573463"/>
            <a:ext cx="7127875" cy="366712"/>
          </a:xfrm>
          <a:prstGeom prst="rect">
            <a:avLst/>
          </a:prstGeom>
          <a:noFill/>
          <a:ln w="9525">
            <a:noFill/>
            <a:miter lim="800000"/>
            <a:headEnd/>
            <a:tailEnd/>
          </a:ln>
        </p:spPr>
        <p:txBody>
          <a:bodyPr>
            <a:spAutoFit/>
          </a:bodyPr>
          <a:lstStyle/>
          <a:p>
            <a:pPr>
              <a:spcBef>
                <a:spcPct val="50000"/>
              </a:spcBef>
            </a:pPr>
            <a:endParaRPr lang="en-US" sz="1800"/>
          </a:p>
        </p:txBody>
      </p:sp>
      <p:sp>
        <p:nvSpPr>
          <p:cNvPr id="18438" name="Rectangle 6"/>
          <p:cNvSpPr>
            <a:spLocks noChangeArrowheads="1"/>
          </p:cNvSpPr>
          <p:nvPr/>
        </p:nvSpPr>
        <p:spPr bwMode="auto">
          <a:xfrm>
            <a:off x="574675" y="2420938"/>
            <a:ext cx="8101013" cy="3606800"/>
          </a:xfrm>
          <a:prstGeom prst="rect">
            <a:avLst/>
          </a:prstGeom>
          <a:noFill/>
          <a:ln w="9525">
            <a:noFill/>
            <a:miter lim="800000"/>
            <a:headEnd/>
            <a:tailEnd/>
          </a:ln>
        </p:spPr>
        <p:txBody>
          <a:bodyPr>
            <a:spAutoFit/>
          </a:bodyPr>
          <a:lstStyle/>
          <a:p>
            <a:pPr>
              <a:lnSpc>
                <a:spcPct val="80000"/>
              </a:lnSpc>
              <a:spcBef>
                <a:spcPct val="20000"/>
              </a:spcBef>
            </a:pPr>
            <a:r>
              <a:rPr lang="bg-BG" sz="2800" i="1">
                <a:latin typeface="Palatino Linotype" pitchFamily="18" charset="0"/>
              </a:rPr>
              <a:t>	</a:t>
            </a:r>
            <a:r>
              <a:rPr lang="en-US" sz="3200" i="1">
                <a:solidFill>
                  <a:srgbClr val="006600"/>
                </a:solidFill>
                <a:latin typeface="Palatino Linotype" pitchFamily="18" charset="0"/>
              </a:rPr>
              <a:t>"Някой си поместил двойка зайци на н</a:t>
            </a:r>
            <a:r>
              <a:rPr lang="bg-BG" sz="3200" i="1">
                <a:solidFill>
                  <a:srgbClr val="006600"/>
                </a:solidFill>
                <a:latin typeface="Palatino Linotype" pitchFamily="18" charset="0"/>
              </a:rPr>
              <a:t>я</a:t>
            </a:r>
            <a:r>
              <a:rPr lang="en-US" sz="3200" i="1">
                <a:solidFill>
                  <a:srgbClr val="006600"/>
                </a:solidFill>
                <a:latin typeface="Palatino Linotype" pitchFamily="18" charset="0"/>
              </a:rPr>
              <a:t>к</a:t>
            </a:r>
            <a:r>
              <a:rPr lang="bg-BG" sz="3200" i="1">
                <a:solidFill>
                  <a:srgbClr val="006600"/>
                </a:solidFill>
                <a:latin typeface="Palatino Linotype" pitchFamily="18" charset="0"/>
              </a:rPr>
              <a:t>ак</a:t>
            </a:r>
            <a:r>
              <a:rPr lang="en-US" sz="3200" i="1">
                <a:solidFill>
                  <a:srgbClr val="006600"/>
                </a:solidFill>
                <a:latin typeface="Palatino Linotype" pitchFamily="18" charset="0"/>
              </a:rPr>
              <a:t>во място, обградено от всички страни със стена, за да разбере колко двойки зайци ще се родят в течение на година, ако природата на зайците е такава, че след месец двойката зайци ще възпроизведе на бял свят друга двойка, а зайците ще могат да раждат други зайчета от втория месец след своето раждане".</a:t>
            </a:r>
            <a:r>
              <a:rPr lang="en-US" sz="3200">
                <a:solidFill>
                  <a:srgbClr val="006600"/>
                </a:solidFill>
                <a:latin typeface="Palatino Linotype" pitchFamily="18" charset="0"/>
              </a:rPr>
              <a:t> </a:t>
            </a:r>
            <a:endParaRPr lang="bg-BG" sz="3200">
              <a:solidFill>
                <a:srgbClr val="006600"/>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8436">
                                            <p:txEl>
                                              <p:pRg st="0" end="0"/>
                                            </p:txEl>
                                          </p:spTgt>
                                        </p:tgtEl>
                                        <p:attrNameLst>
                                          <p:attrName>style.visibility</p:attrName>
                                        </p:attrNameLst>
                                      </p:cBhvr>
                                      <p:to>
                                        <p:strVal val="visible"/>
                                      </p:to>
                                    </p:set>
                                    <p:animEffect transition="in" filter="fade">
                                      <p:cBhvr>
                                        <p:cTn id="12" dur="1000"/>
                                        <p:tgtEl>
                                          <p:spTgt spid="18436">
                                            <p:txEl>
                                              <p:pRg st="0" end="0"/>
                                            </p:txEl>
                                          </p:spTgt>
                                        </p:tgtEl>
                                      </p:cBhvr>
                                    </p:animEffect>
                                    <p:anim calcmode="lin" valueType="num">
                                      <p:cBhvr>
                                        <p:cTn id="13" dur="10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8438"/>
                                        </p:tgtEl>
                                        <p:attrNameLst>
                                          <p:attrName>style.visibility</p:attrName>
                                        </p:attrNameLst>
                                      </p:cBhvr>
                                      <p:to>
                                        <p:strVal val="visible"/>
                                      </p:to>
                                    </p:set>
                                    <p:animEffect transition="in" filter="fade">
                                      <p:cBhvr>
                                        <p:cTn id="19" dur="1000"/>
                                        <p:tgtEl>
                                          <p:spTgt spid="18438"/>
                                        </p:tgtEl>
                                      </p:cBhvr>
                                    </p:animEffect>
                                    <p:anim calcmode="lin" valueType="num">
                                      <p:cBhvr>
                                        <p:cTn id="20" dur="1000" fill="hold"/>
                                        <p:tgtEl>
                                          <p:spTgt spid="18438"/>
                                        </p:tgtEl>
                                        <p:attrNameLst>
                                          <p:attrName>ppt_x</p:attrName>
                                        </p:attrNameLst>
                                      </p:cBhvr>
                                      <p:tavLst>
                                        <p:tav tm="0">
                                          <p:val>
                                            <p:strVal val="#ppt_x"/>
                                          </p:val>
                                        </p:tav>
                                        <p:tav tm="100000">
                                          <p:val>
                                            <p:strVal val="#ppt_x"/>
                                          </p:val>
                                        </p:tav>
                                      </p:tavLst>
                                    </p:anim>
                                    <p:anim calcmode="lin" valueType="num">
                                      <p:cBhvr>
                                        <p:cTn id="21"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6" grpId="0" build="p"/>
      <p:bldP spid="184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79388" y="1557338"/>
            <a:ext cx="4679950" cy="1108075"/>
          </a:xfrm>
        </p:spPr>
        <p:txBody>
          <a:bodyPr/>
          <a:lstStyle/>
          <a:p>
            <a:pPr eaLnBrk="1" hangingPunct="1">
              <a:buFontTx/>
              <a:buNone/>
            </a:pPr>
            <a:r>
              <a:rPr lang="bg-BG" sz="2400" b="1" smtClean="0">
                <a:latin typeface="Palatino Linotype" pitchFamily="18" charset="0"/>
              </a:rPr>
              <a:t>	</a:t>
            </a:r>
            <a:r>
              <a:rPr lang="en-US" sz="2400" b="1" smtClean="0">
                <a:latin typeface="Palatino Linotype" pitchFamily="18" charset="0"/>
              </a:rPr>
              <a:t>Oбърнете внимание на лъчите на слънцето</a:t>
            </a:r>
            <a:r>
              <a:rPr lang="en-US" sz="2000" b="1" smtClean="0"/>
              <a:t>:</a:t>
            </a:r>
            <a:endParaRPr lang="en-US" sz="2000" smtClean="0"/>
          </a:p>
        </p:txBody>
      </p:sp>
      <p:grpSp>
        <p:nvGrpSpPr>
          <p:cNvPr id="37890" name="Group 10"/>
          <p:cNvGrpSpPr>
            <a:grpSpLocks/>
          </p:cNvGrpSpPr>
          <p:nvPr/>
        </p:nvGrpSpPr>
        <p:grpSpPr bwMode="auto">
          <a:xfrm>
            <a:off x="0" y="0"/>
            <a:ext cx="9144000" cy="1428750"/>
            <a:chOff x="0" y="0"/>
            <a:chExt cx="5760" cy="900"/>
          </a:xfrm>
        </p:grpSpPr>
        <p:pic>
          <p:nvPicPr>
            <p:cNvPr id="37898" name="Picture 11"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37899" name="Picture 12"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37900" name="Picture 13"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37901" name="Picture 14"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37902" name="Picture 15"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37903" name="Picture 16"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37904" name="Picture 17"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3789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4581" name="Picture 1" descr="http://kikowsky.blog.bg/photos/97628/%D1%84%D0%B8%D0%B1%D0%BE%D0%BD%D0%B0%D1%87%D0%B8/magura%20041.jpg">
            <a:hlinkClick r:id="rId3"/>
          </p:cNvPr>
          <p:cNvPicPr>
            <a:picLocks noChangeAspect="1" noChangeArrowheads="1"/>
          </p:cNvPicPr>
          <p:nvPr/>
        </p:nvPicPr>
        <p:blipFill>
          <a:blip r:embed="rId4" r:link="rId5"/>
          <a:srcRect/>
          <a:stretch>
            <a:fillRect/>
          </a:stretch>
        </p:blipFill>
        <p:spPr bwMode="auto">
          <a:xfrm>
            <a:off x="5580063" y="1412875"/>
            <a:ext cx="3336925" cy="2501900"/>
          </a:xfrm>
          <a:prstGeom prst="rect">
            <a:avLst/>
          </a:prstGeom>
          <a:noFill/>
          <a:ln w="9525">
            <a:noFill/>
            <a:miter lim="800000"/>
            <a:headEnd/>
            <a:tailEnd/>
          </a:ln>
        </p:spPr>
      </p:pic>
      <p:sp>
        <p:nvSpPr>
          <p:cNvPr id="37893" name="Rectangle 3"/>
          <p:cNvSpPr>
            <a:spLocks noChangeArrowheads="1"/>
          </p:cNvSpPr>
          <p:nvPr/>
        </p:nvSpPr>
        <p:spPr bwMode="auto">
          <a:xfrm>
            <a:off x="0" y="3806825"/>
            <a:ext cx="184150" cy="731838"/>
          </a:xfrm>
          <a:prstGeom prst="rect">
            <a:avLst/>
          </a:prstGeom>
          <a:noFill/>
          <a:ln w="9525">
            <a:noFill/>
            <a:miter lim="800000"/>
            <a:headEnd/>
            <a:tailEnd/>
          </a:ln>
        </p:spPr>
        <p:txBody>
          <a:bodyPr wrap="none" anchor="ctr">
            <a:spAutoFit/>
          </a:bodyPr>
          <a:lstStyle/>
          <a:p>
            <a:r>
              <a:rPr lang="en-US" sz="1200" b="1">
                <a:solidFill>
                  <a:srgbClr val="AAAAAA"/>
                </a:solidFill>
                <a:latin typeface="Tahoma" pitchFamily="34" charset="0"/>
                <a:ea typeface="Times New Roman" pitchFamily="18" charset="0"/>
                <a:cs typeface="Tahoma" pitchFamily="34" charset="0"/>
              </a:rPr>
              <a:t/>
            </a:r>
            <a:br>
              <a:rPr lang="en-US" sz="1200" b="1">
                <a:solidFill>
                  <a:srgbClr val="AAAAAA"/>
                </a:solidFill>
                <a:latin typeface="Tahoma" pitchFamily="34" charset="0"/>
                <a:ea typeface="Times New Roman" pitchFamily="18" charset="0"/>
                <a:cs typeface="Tahoma" pitchFamily="34" charset="0"/>
              </a:rPr>
            </a:br>
            <a:r>
              <a:rPr lang="en-US" sz="1200" b="1">
                <a:solidFill>
                  <a:srgbClr val="AAAAAA"/>
                </a:solidFill>
                <a:latin typeface="Tahoma" pitchFamily="34" charset="0"/>
                <a:ea typeface="Times New Roman" pitchFamily="18" charset="0"/>
                <a:cs typeface="Tahoma" pitchFamily="34" charset="0"/>
              </a:rPr>
              <a:t/>
            </a:r>
            <a:br>
              <a:rPr lang="en-US" sz="1200" b="1">
                <a:solidFill>
                  <a:srgbClr val="AAAAAA"/>
                </a:solidFill>
                <a:latin typeface="Tahoma" pitchFamily="34" charset="0"/>
                <a:ea typeface="Times New Roman" pitchFamily="18" charset="0"/>
                <a:cs typeface="Tahoma" pitchFamily="34" charset="0"/>
              </a:rPr>
            </a:br>
            <a:endParaRPr lang="en-US" sz="1800">
              <a:ea typeface="Times New Roman" pitchFamily="18" charset="0"/>
              <a:cs typeface="Tahoma" pitchFamily="34" charset="0"/>
            </a:endParaRPr>
          </a:p>
        </p:txBody>
      </p:sp>
      <p:sp>
        <p:nvSpPr>
          <p:cNvPr id="3789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4584" name="Picture 4" descr="http://kikowsky.blog.bg/photos/97628/%D1%84%D0%B8%D0%B1%D0%BE%D0%BD%D0%B0%D1%87%D0%B8/fibonachi%202.jpg">
            <a:hlinkClick r:id="rId6"/>
          </p:cNvPr>
          <p:cNvPicPr>
            <a:picLocks noChangeAspect="1" noChangeArrowheads="1"/>
          </p:cNvPicPr>
          <p:nvPr/>
        </p:nvPicPr>
        <p:blipFill>
          <a:blip r:embed="rId7" r:link="rId8"/>
          <a:srcRect/>
          <a:stretch>
            <a:fillRect/>
          </a:stretch>
        </p:blipFill>
        <p:spPr bwMode="auto">
          <a:xfrm>
            <a:off x="5651500" y="4149725"/>
            <a:ext cx="3311525" cy="2482850"/>
          </a:xfrm>
          <a:prstGeom prst="rect">
            <a:avLst/>
          </a:prstGeom>
          <a:noFill/>
          <a:ln w="9525">
            <a:noFill/>
            <a:miter lim="800000"/>
            <a:headEnd/>
            <a:tailEnd/>
          </a:ln>
        </p:spPr>
      </p:pic>
      <p:sp>
        <p:nvSpPr>
          <p:cNvPr id="24585" name="Rectangle 24"/>
          <p:cNvSpPr>
            <a:spLocks noChangeArrowheads="1"/>
          </p:cNvSpPr>
          <p:nvPr/>
        </p:nvSpPr>
        <p:spPr bwMode="auto">
          <a:xfrm>
            <a:off x="250825" y="3357563"/>
            <a:ext cx="5113338" cy="3013075"/>
          </a:xfrm>
          <a:prstGeom prst="rect">
            <a:avLst/>
          </a:prstGeom>
          <a:noFill/>
          <a:ln w="9525">
            <a:noFill/>
            <a:miter lim="800000"/>
            <a:headEnd/>
            <a:tailEnd/>
          </a:ln>
        </p:spPr>
        <p:txBody>
          <a:bodyPr>
            <a:spAutoFit/>
          </a:bodyPr>
          <a:lstStyle/>
          <a:p>
            <a:r>
              <a:rPr lang="en-US" sz="2400" b="1">
                <a:latin typeface="Palatino Linotype" pitchFamily="18" charset="0"/>
              </a:rPr>
              <a:t>В лъчите му са </a:t>
            </a:r>
            <a:r>
              <a:rPr lang="bg-BG" sz="2400" b="1">
                <a:latin typeface="Palatino Linotype" pitchFamily="18" charset="0"/>
              </a:rPr>
              <a:t>п</a:t>
            </a:r>
            <a:r>
              <a:rPr lang="en-US" sz="2400" b="1">
                <a:latin typeface="Palatino Linotype" pitchFamily="18" charset="0"/>
              </a:rPr>
              <a:t>редставени числата 3, 5, 8, 13, 18, 21. Отделните числа са обозначени с нарочни разделения.</a:t>
            </a:r>
            <a:br>
              <a:rPr lang="en-US" sz="2400" b="1">
                <a:latin typeface="Palatino Linotype" pitchFamily="18" charset="0"/>
              </a:rPr>
            </a:br>
            <a:r>
              <a:rPr lang="en-US" sz="2400" b="1">
                <a:latin typeface="Palatino Linotype" pitchFamily="18" charset="0"/>
              </a:rPr>
              <a:t>5/3 = 1.66666</a:t>
            </a:r>
            <a:br>
              <a:rPr lang="en-US" sz="2400" b="1">
                <a:latin typeface="Palatino Linotype" pitchFamily="18" charset="0"/>
              </a:rPr>
            </a:br>
            <a:r>
              <a:rPr lang="en-US" sz="2400" b="1">
                <a:latin typeface="Palatino Linotype" pitchFamily="18" charset="0"/>
              </a:rPr>
              <a:t>8/5 = 1.6</a:t>
            </a:r>
            <a:br>
              <a:rPr lang="en-US" sz="2400" b="1">
                <a:latin typeface="Palatino Linotype" pitchFamily="18" charset="0"/>
              </a:rPr>
            </a:br>
            <a:r>
              <a:rPr lang="en-US" sz="2400" b="1">
                <a:latin typeface="Palatino Linotype" pitchFamily="18" charset="0"/>
              </a:rPr>
              <a:t>13/8 = 1.625</a:t>
            </a:r>
            <a:br>
              <a:rPr lang="en-US" sz="2400" b="1">
                <a:latin typeface="Palatino Linotype" pitchFamily="18" charset="0"/>
              </a:rPr>
            </a:br>
            <a:r>
              <a:rPr lang="en-US" sz="2400" b="1">
                <a:latin typeface="Palatino Linotype" pitchFamily="18" charset="0"/>
              </a:rPr>
              <a:t>21/13 = 1.61538</a:t>
            </a:r>
          </a:p>
        </p:txBody>
      </p:sp>
      <p:sp>
        <p:nvSpPr>
          <p:cNvPr id="24586" name="Rectangle 25"/>
          <p:cNvSpPr>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r>
              <a:rPr lang="bg-BG" sz="4400">
                <a:solidFill>
                  <a:srgbClr val="800000"/>
                </a:solidFill>
                <a:latin typeface="Monotype Corsiva" pitchFamily="66" charset="0"/>
              </a:rPr>
              <a:t> Златното сечение в</a:t>
            </a:r>
            <a:r>
              <a:rPr lang="en-US" sz="4400">
                <a:solidFill>
                  <a:srgbClr val="800000"/>
                </a:solidFill>
                <a:latin typeface="Monotype Corsiva" pitchFamily="66" charset="0"/>
              </a:rPr>
              <a:t> </a:t>
            </a:r>
            <a:r>
              <a:rPr lang="bg-BG" sz="4400">
                <a:solidFill>
                  <a:srgbClr val="800000"/>
                </a:solidFill>
                <a:latin typeface="Monotype Corsiva" pitchFamily="66" charset="0"/>
              </a:rPr>
              <a:t>Магурата</a:t>
            </a:r>
            <a:endParaRPr lang="en-US" sz="4400">
              <a:solidFill>
                <a:srgbClr val="80000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6">
                                            <p:txEl>
                                              <p:pRg st="0" end="0"/>
                                            </p:txEl>
                                          </p:spTgt>
                                        </p:tgtEl>
                                        <p:attrNameLst>
                                          <p:attrName>style.visibility</p:attrName>
                                        </p:attrNameLst>
                                      </p:cBhvr>
                                      <p:to>
                                        <p:strVal val="visible"/>
                                      </p:to>
                                    </p:set>
                                    <p:animEffect transition="in" filter="fade">
                                      <p:cBhvr>
                                        <p:cTn id="7" dur="2000"/>
                                        <p:tgtEl>
                                          <p:spTgt spid="24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fade">
                                      <p:cBhvr>
                                        <p:cTn id="12" dur="1000"/>
                                        <p:tgtEl>
                                          <p:spTgt spid="24578">
                                            <p:txEl>
                                              <p:pRg st="0" end="0"/>
                                            </p:txEl>
                                          </p:spTgt>
                                        </p:tgtEl>
                                      </p:cBhvr>
                                    </p:animEffect>
                                    <p:anim calcmode="lin" valueType="num">
                                      <p:cBhvr>
                                        <p:cTn id="13" dur="10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45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4581"/>
                                        </p:tgtEl>
                                        <p:attrNameLst>
                                          <p:attrName>style.visibility</p:attrName>
                                        </p:attrNameLst>
                                      </p:cBhvr>
                                      <p:to>
                                        <p:strVal val="visible"/>
                                      </p:to>
                                    </p:set>
                                    <p:animEffect transition="in" filter="wedge">
                                      <p:cBhvr>
                                        <p:cTn id="19" dur="2000"/>
                                        <p:tgtEl>
                                          <p:spTgt spid="24581"/>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4585">
                                            <p:txEl>
                                              <p:pRg st="0" end="0"/>
                                            </p:txEl>
                                          </p:spTgt>
                                        </p:tgtEl>
                                        <p:attrNameLst>
                                          <p:attrName>style.visibility</p:attrName>
                                        </p:attrNameLst>
                                      </p:cBhvr>
                                      <p:to>
                                        <p:strVal val="visible"/>
                                      </p:to>
                                    </p:set>
                                    <p:animEffect transition="in" filter="fade">
                                      <p:cBhvr>
                                        <p:cTn id="24" dur="1000"/>
                                        <p:tgtEl>
                                          <p:spTgt spid="24585">
                                            <p:txEl>
                                              <p:pRg st="0" end="0"/>
                                            </p:txEl>
                                          </p:spTgt>
                                        </p:tgtEl>
                                      </p:cBhvr>
                                    </p:animEffect>
                                    <p:anim calcmode="lin" valueType="num">
                                      <p:cBhvr>
                                        <p:cTn id="25" dur="1000" fill="hold"/>
                                        <p:tgtEl>
                                          <p:spTgt spid="2458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45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24584"/>
                                        </p:tgtEl>
                                        <p:attrNameLst>
                                          <p:attrName>style.visibility</p:attrName>
                                        </p:attrNameLst>
                                      </p:cBhvr>
                                      <p:to>
                                        <p:strVal val="visible"/>
                                      </p:to>
                                    </p:set>
                                    <p:animEffect transition="in" filter="wedge">
                                      <p:cBhvr>
                                        <p:cTn id="31" dur="2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8"/>
          <p:cNvGrpSpPr>
            <a:grpSpLocks/>
          </p:cNvGrpSpPr>
          <p:nvPr/>
        </p:nvGrpSpPr>
        <p:grpSpPr bwMode="auto">
          <a:xfrm>
            <a:off x="0" y="0"/>
            <a:ext cx="9144000" cy="1428750"/>
            <a:chOff x="0" y="0"/>
            <a:chExt cx="5760" cy="900"/>
          </a:xfrm>
        </p:grpSpPr>
        <p:pic>
          <p:nvPicPr>
            <p:cNvPr id="45063" name="Picture 9"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45064" name="Picture 10"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45065" name="Picture 11"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45066" name="Picture 12"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45067" name="Picture 13"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45068" name="Picture 14"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45069" name="Picture 15"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13314" name="Rectangle 2"/>
          <p:cNvSpPr>
            <a:spLocks noGrp="1" noChangeArrowheads="1"/>
          </p:cNvSpPr>
          <p:nvPr>
            <p:ph type="title"/>
          </p:nvPr>
        </p:nvSpPr>
        <p:spPr>
          <a:xfrm>
            <a:off x="457200" y="-242888"/>
            <a:ext cx="8229600" cy="1143001"/>
          </a:xfrm>
        </p:spPr>
        <p:txBody>
          <a:bodyPr/>
          <a:lstStyle/>
          <a:p>
            <a:pPr eaLnBrk="1" hangingPunct="1"/>
            <a:r>
              <a:rPr lang="bg-BG" sz="5400" smtClean="0">
                <a:solidFill>
                  <a:srgbClr val="800000"/>
                </a:solidFill>
                <a:latin typeface="Monotype Corsiva" pitchFamily="66" charset="0"/>
              </a:rPr>
              <a:t>Финанси</a:t>
            </a:r>
          </a:p>
        </p:txBody>
      </p:sp>
      <p:pic>
        <p:nvPicPr>
          <p:cNvPr id="13316" name="Picture 4" descr="http://paper.standartnews.com/images/articles/orig_155529_bg.jpg"/>
          <p:cNvPicPr>
            <a:picLocks noGrp="1" noChangeAspect="1" noChangeArrowheads="1"/>
          </p:cNvPicPr>
          <p:nvPr>
            <p:ph type="body" idx="1"/>
          </p:nvPr>
        </p:nvPicPr>
        <p:blipFill>
          <a:blip r:embed="rId3" r:link="rId4"/>
          <a:srcRect/>
          <a:stretch>
            <a:fillRect/>
          </a:stretch>
        </p:blipFill>
        <p:spPr>
          <a:xfrm>
            <a:off x="323850" y="1554163"/>
            <a:ext cx="4392613" cy="2738437"/>
          </a:xfrm>
        </p:spPr>
      </p:pic>
      <p:sp>
        <p:nvSpPr>
          <p:cNvPr id="13317" name="Text Box 5"/>
          <p:cNvSpPr txBox="1">
            <a:spLocks noChangeArrowheads="1"/>
          </p:cNvSpPr>
          <p:nvPr/>
        </p:nvSpPr>
        <p:spPr bwMode="auto">
          <a:xfrm>
            <a:off x="250825" y="4365625"/>
            <a:ext cx="5111750" cy="2225675"/>
          </a:xfrm>
          <a:prstGeom prst="rect">
            <a:avLst/>
          </a:prstGeom>
          <a:noFill/>
          <a:ln w="9525">
            <a:noFill/>
            <a:miter lim="800000"/>
            <a:headEnd/>
            <a:tailEnd/>
          </a:ln>
        </p:spPr>
        <p:txBody>
          <a:bodyPr>
            <a:spAutoFit/>
          </a:bodyPr>
          <a:lstStyle/>
          <a:p>
            <a:r>
              <a:rPr lang="ru-RU" b="1">
                <a:solidFill>
                  <a:srgbClr val="006600"/>
                </a:solidFill>
                <a:latin typeface="Palatino Linotype" pitchFamily="18" charset="0"/>
              </a:rPr>
              <a:t>Дилърите се кланят на италианския математик Фибоначи, магическият му ред властва на финансовия пазар.</a:t>
            </a:r>
          </a:p>
          <a:p>
            <a:r>
              <a:rPr lang="en-US" b="1">
                <a:solidFill>
                  <a:srgbClr val="006600"/>
                </a:solidFill>
                <a:latin typeface="Palatino Linotype" pitchFamily="18" charset="0"/>
              </a:rPr>
              <a:t>Интересът към числата на Фибоначи като начин за предсказване на пазарите</a:t>
            </a:r>
            <a:r>
              <a:rPr lang="bg-BG" b="1">
                <a:solidFill>
                  <a:srgbClr val="006600"/>
                </a:solidFill>
                <a:latin typeface="Palatino Linotype" pitchFamily="18" charset="0"/>
              </a:rPr>
              <a:t> </a:t>
            </a:r>
            <a:r>
              <a:rPr lang="ru-RU" b="1">
                <a:solidFill>
                  <a:srgbClr val="006600"/>
                </a:solidFill>
                <a:latin typeface="Palatino Linotype" pitchFamily="18" charset="0"/>
              </a:rPr>
              <a:t>води началото си от 30-те години на </a:t>
            </a:r>
            <a:r>
              <a:rPr lang="en-US" b="1">
                <a:solidFill>
                  <a:srgbClr val="006600"/>
                </a:solidFill>
                <a:latin typeface="Palatino Linotype" pitchFamily="18" charset="0"/>
              </a:rPr>
              <a:t>XX</a:t>
            </a:r>
            <a:r>
              <a:rPr lang="ru-RU" b="1">
                <a:solidFill>
                  <a:srgbClr val="006600"/>
                </a:solidFill>
                <a:latin typeface="Palatino Linotype" pitchFamily="18" charset="0"/>
              </a:rPr>
              <a:t> век.</a:t>
            </a:r>
            <a:r>
              <a:rPr lang="ru-RU">
                <a:solidFill>
                  <a:srgbClr val="006600"/>
                </a:solidFill>
                <a:latin typeface="Palatino Linotype" pitchFamily="18" charset="0"/>
              </a:rPr>
              <a:t> </a:t>
            </a:r>
            <a:endParaRPr lang="bg-BG">
              <a:solidFill>
                <a:srgbClr val="006600"/>
              </a:solidFill>
              <a:latin typeface="Palatino Linotype" pitchFamily="18" charset="0"/>
            </a:endParaRPr>
          </a:p>
        </p:txBody>
      </p:sp>
      <p:sp>
        <p:nvSpPr>
          <p:cNvPr id="13318" name="Rectangle 6"/>
          <p:cNvSpPr>
            <a:spLocks noChangeArrowheads="1"/>
          </p:cNvSpPr>
          <p:nvPr/>
        </p:nvSpPr>
        <p:spPr bwMode="auto">
          <a:xfrm>
            <a:off x="5364163" y="1700213"/>
            <a:ext cx="3529012" cy="4359275"/>
          </a:xfrm>
          <a:prstGeom prst="rect">
            <a:avLst/>
          </a:prstGeom>
          <a:noFill/>
          <a:ln w="9525">
            <a:noFill/>
            <a:miter lim="800000"/>
            <a:headEnd/>
            <a:tailEnd/>
          </a:ln>
        </p:spPr>
        <p:txBody>
          <a:bodyPr anchor="ctr">
            <a:spAutoFit/>
          </a:bodyPr>
          <a:lstStyle/>
          <a:p>
            <a:r>
              <a:rPr lang="bg-BG" b="1">
                <a:solidFill>
                  <a:srgbClr val="006600"/>
                </a:solidFill>
                <a:latin typeface="Palatino Linotype" pitchFamily="18" charset="0"/>
              </a:rPr>
              <a:t>Ако се разровите из Интернет, търсейки нещо за Фибоначи, ще попаднете на повече финансови сайтове, отколкото на математически. Забелязано е, че вълните, описващи колебанията на котировките на ценните книжа, съответстват на реда на Фибоначи и ги наричат вълни на Елиот.</a:t>
            </a:r>
            <a:r>
              <a:rPr lang="bg-BG" b="1">
                <a:latin typeface="Palatino Linotype" pitchFamily="18" charset="0"/>
              </a:rPr>
              <a:t> </a:t>
            </a:r>
            <a:endParaRPr lang="ru-RU" b="1">
              <a:latin typeface="Palatino Linotype" pitchFamily="18" charset="0"/>
            </a:endParaRPr>
          </a:p>
        </p:txBody>
      </p:sp>
      <p:sp>
        <p:nvSpPr>
          <p:cNvPr id="13319" name="Rectangle 7"/>
          <p:cNvSpPr>
            <a:spLocks noChangeArrowheads="1"/>
          </p:cNvSpPr>
          <p:nvPr/>
        </p:nvSpPr>
        <p:spPr bwMode="auto">
          <a:xfrm>
            <a:off x="2411413" y="549275"/>
            <a:ext cx="4727575" cy="519113"/>
          </a:xfrm>
          <a:prstGeom prst="rect">
            <a:avLst/>
          </a:prstGeom>
          <a:noFill/>
          <a:ln w="9525">
            <a:noFill/>
            <a:miter lim="800000"/>
            <a:headEnd/>
            <a:tailEnd/>
          </a:ln>
        </p:spPr>
        <p:txBody>
          <a:bodyPr wrap="none">
            <a:spAutoFit/>
          </a:bodyPr>
          <a:lstStyle/>
          <a:p>
            <a:r>
              <a:rPr lang="bg-BG" sz="2800" b="1">
                <a:solidFill>
                  <a:srgbClr val="800000"/>
                </a:solidFill>
                <a:latin typeface="Monotype Corsiva" pitchFamily="66" charset="0"/>
              </a:rPr>
              <a:t>Числата на Бога движат борсите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2000"/>
                                        <p:tgtEl>
                                          <p:spTgt spid="133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fade">
                                      <p:cBhvr>
                                        <p:cTn id="10" dur="2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wedge">
                                      <p:cBhvr>
                                        <p:cTn id="15" dur="2000"/>
                                        <p:tgtEl>
                                          <p:spTgt spid="13316"/>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3318"/>
                                        </p:tgtEl>
                                        <p:attrNameLst>
                                          <p:attrName>style.visibility</p:attrName>
                                        </p:attrNameLst>
                                      </p:cBhvr>
                                      <p:to>
                                        <p:strVal val="visible"/>
                                      </p:to>
                                    </p:set>
                                    <p:animEffect transition="in" filter="fade">
                                      <p:cBhvr>
                                        <p:cTn id="20" dur="1000"/>
                                        <p:tgtEl>
                                          <p:spTgt spid="13318"/>
                                        </p:tgtEl>
                                      </p:cBhvr>
                                    </p:animEffect>
                                    <p:anim calcmode="lin" valueType="num">
                                      <p:cBhvr>
                                        <p:cTn id="21" dur="1000" fill="hold"/>
                                        <p:tgtEl>
                                          <p:spTgt spid="13318"/>
                                        </p:tgtEl>
                                        <p:attrNameLst>
                                          <p:attrName>ppt_x</p:attrName>
                                        </p:attrNameLst>
                                      </p:cBhvr>
                                      <p:tavLst>
                                        <p:tav tm="0">
                                          <p:val>
                                            <p:strVal val="#ppt_x"/>
                                          </p:val>
                                        </p:tav>
                                        <p:tav tm="100000">
                                          <p:val>
                                            <p:strVal val="#ppt_x"/>
                                          </p:val>
                                        </p:tav>
                                      </p:tavLst>
                                    </p:anim>
                                    <p:anim calcmode="lin" valueType="num">
                                      <p:cBhvr>
                                        <p:cTn id="22"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fade">
                                      <p:cBhvr>
                                        <p:cTn id="27" dur="1000"/>
                                        <p:tgtEl>
                                          <p:spTgt spid="13317"/>
                                        </p:tgtEl>
                                      </p:cBhvr>
                                    </p:animEffect>
                                    <p:anim calcmode="lin" valueType="num">
                                      <p:cBhvr>
                                        <p:cTn id="28" dur="1000" fill="hold"/>
                                        <p:tgtEl>
                                          <p:spTgt spid="13317"/>
                                        </p:tgtEl>
                                        <p:attrNameLst>
                                          <p:attrName>ppt_x</p:attrName>
                                        </p:attrNameLst>
                                      </p:cBhvr>
                                      <p:tavLst>
                                        <p:tav tm="0">
                                          <p:val>
                                            <p:strVal val="#ppt_x"/>
                                          </p:val>
                                        </p:tav>
                                        <p:tav tm="100000">
                                          <p:val>
                                            <p:strVal val="#ppt_x"/>
                                          </p:val>
                                        </p:tav>
                                      </p:tavLst>
                                    </p:anim>
                                    <p:anim calcmode="lin" valueType="num">
                                      <p:cBhvr>
                                        <p:cTn id="29"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7" grpId="0"/>
      <p:bldP spid="13318" grpId="0"/>
      <p:bldP spid="133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endParaRPr lang="en-US" smtClean="0"/>
          </a:p>
        </p:txBody>
      </p:sp>
      <p:sp>
        <p:nvSpPr>
          <p:cNvPr id="47107" name="Rectangle 3"/>
          <p:cNvSpPr>
            <a:spLocks noGrp="1" noChangeArrowheads="1"/>
          </p:cNvSpPr>
          <p:nvPr>
            <p:ph type="body" idx="1"/>
          </p:nvPr>
        </p:nvSpPr>
        <p:spPr>
          <a:xfrm>
            <a:off x="468313" y="1557338"/>
            <a:ext cx="8229600" cy="3773487"/>
          </a:xfrm>
        </p:spPr>
        <p:txBody>
          <a:bodyPr/>
          <a:lstStyle/>
          <a:p>
            <a:pPr>
              <a:defRPr/>
            </a:pPr>
            <a:r>
              <a:rPr lang="ru-RU" sz="2200" b="1" kern="1200" dirty="0" smtClean="0">
                <a:solidFill>
                  <a:srgbClr val="006600"/>
                </a:solidFill>
                <a:latin typeface="Palatino Linotype" pitchFamily="18" charset="0"/>
              </a:rPr>
              <a:t>Числата на Фибоначи безспорно са част от естествената хармония, която е приятно да се усеща, приятно изглежда и даже приятно звучи.</a:t>
            </a:r>
          </a:p>
          <a:p>
            <a:pPr>
              <a:defRPr/>
            </a:pPr>
            <a:r>
              <a:rPr lang="ru-RU" sz="2200" b="1" kern="1200" dirty="0" smtClean="0">
                <a:solidFill>
                  <a:srgbClr val="006600"/>
                </a:solidFill>
                <a:latin typeface="Palatino Linotype" pitchFamily="18" charset="0"/>
              </a:rPr>
              <a:t>Музиката е основана на 8-степенна октава, като 1, 3, и 5-та нота създават основата на всички акорди. </a:t>
            </a:r>
          </a:p>
          <a:p>
            <a:pPr>
              <a:defRPr/>
            </a:pPr>
            <a:r>
              <a:rPr lang="ru-RU" sz="2200" b="1" kern="1200" dirty="0" smtClean="0">
                <a:solidFill>
                  <a:srgbClr val="006600"/>
                </a:solidFill>
                <a:latin typeface="Palatino Linotype" pitchFamily="18" charset="0"/>
              </a:rPr>
              <a:t>На пианото, октавата е представена от 8 бели клавиши и 5 черни – всичко 13. Не е случайно, че музикалната хармония, която, като че ли, носи най-голямо удоволствие, е мажорното шестзвучие. </a:t>
            </a:r>
          </a:p>
          <a:p>
            <a:pPr>
              <a:defRPr/>
            </a:pPr>
            <a:r>
              <a:rPr lang="ru-RU" sz="2200" b="1" kern="1200" dirty="0" smtClean="0">
                <a:solidFill>
                  <a:srgbClr val="006600"/>
                </a:solidFill>
                <a:latin typeface="Palatino Linotype" pitchFamily="18" charset="0"/>
              </a:rPr>
              <a:t>Само на 0.006966 повече от точното Златно сечение, съотношенията на мажорното шестзвучие предизвикват приятни колебания в охлюва на вътрешното ухо – орган, който едва ли случайно има форма на логаритмична спирала.</a:t>
            </a:r>
            <a:endParaRPr lang="bg-BG" sz="2200" b="1" kern="1200" dirty="0" smtClean="0">
              <a:solidFill>
                <a:srgbClr val="006600"/>
              </a:solidFill>
              <a:latin typeface="Palatino Linotype" pitchFamily="18" charset="0"/>
            </a:endParaRPr>
          </a:p>
        </p:txBody>
      </p:sp>
      <p:grpSp>
        <p:nvGrpSpPr>
          <p:cNvPr id="46083" name="Group 8"/>
          <p:cNvGrpSpPr>
            <a:grpSpLocks/>
          </p:cNvGrpSpPr>
          <p:nvPr/>
        </p:nvGrpSpPr>
        <p:grpSpPr bwMode="auto">
          <a:xfrm>
            <a:off x="0" y="0"/>
            <a:ext cx="9144000" cy="1428750"/>
            <a:chOff x="0" y="0"/>
            <a:chExt cx="5760" cy="900"/>
          </a:xfrm>
        </p:grpSpPr>
        <p:pic>
          <p:nvPicPr>
            <p:cNvPr id="46085" name="Picture 9"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46086" name="Picture 10"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46087" name="Picture 11"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46088" name="Picture 12"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46089" name="Picture 13"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46090" name="Picture 14"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46091" name="Picture 15"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47116" name="Text Box 12"/>
          <p:cNvSpPr txBox="1">
            <a:spLocks noChangeArrowheads="1"/>
          </p:cNvSpPr>
          <p:nvPr/>
        </p:nvSpPr>
        <p:spPr bwMode="auto">
          <a:xfrm>
            <a:off x="179388" y="260350"/>
            <a:ext cx="8964612" cy="762000"/>
          </a:xfrm>
          <a:prstGeom prst="rect">
            <a:avLst/>
          </a:prstGeom>
          <a:noFill/>
          <a:ln w="9525">
            <a:noFill/>
            <a:miter lim="800000"/>
            <a:headEnd/>
            <a:tailEnd/>
          </a:ln>
        </p:spPr>
        <p:txBody>
          <a:bodyPr>
            <a:spAutoFit/>
          </a:bodyPr>
          <a:lstStyle/>
          <a:p>
            <a:pPr algn="ctr">
              <a:spcBef>
                <a:spcPct val="50000"/>
              </a:spcBef>
            </a:pPr>
            <a:r>
              <a:rPr lang="bg-BG" sz="4400">
                <a:solidFill>
                  <a:srgbClr val="800000"/>
                </a:solidFill>
                <a:latin typeface="Monotype Corsiva" pitchFamily="66" charset="0"/>
              </a:rPr>
              <a:t>Числата на Фибоначи в музиката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16">
                                            <p:txEl>
                                              <p:pRg st="0" end="0"/>
                                            </p:txEl>
                                          </p:spTgt>
                                        </p:tgtEl>
                                        <p:attrNameLst>
                                          <p:attrName>style.visibility</p:attrName>
                                        </p:attrNameLst>
                                      </p:cBhvr>
                                      <p:to>
                                        <p:strVal val="visible"/>
                                      </p:to>
                                    </p:set>
                                    <p:animEffect transition="in" filter="fade">
                                      <p:cBhvr>
                                        <p:cTn id="7" dur="2000"/>
                                        <p:tgtEl>
                                          <p:spTgt spid="47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1000"/>
                                        <p:tgtEl>
                                          <p:spTgt spid="47107">
                                            <p:txEl>
                                              <p:pRg st="0" end="0"/>
                                            </p:txEl>
                                          </p:spTgt>
                                        </p:tgtEl>
                                      </p:cBhvr>
                                    </p:animEffect>
                                    <p:anim calcmode="lin" valueType="num">
                                      <p:cBhvr>
                                        <p:cTn id="13"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107">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fade">
                                      <p:cBhvr>
                                        <p:cTn id="17" dur="1000"/>
                                        <p:tgtEl>
                                          <p:spTgt spid="47107">
                                            <p:txEl>
                                              <p:pRg st="1" end="1"/>
                                            </p:txEl>
                                          </p:spTgt>
                                        </p:tgtEl>
                                      </p:cBhvr>
                                    </p:animEffect>
                                    <p:anim calcmode="lin" valueType="num">
                                      <p:cBhvr>
                                        <p:cTn id="18"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7107">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fade">
                                      <p:cBhvr>
                                        <p:cTn id="22" dur="1000"/>
                                        <p:tgtEl>
                                          <p:spTgt spid="47107">
                                            <p:txEl>
                                              <p:pRg st="2" end="2"/>
                                            </p:txEl>
                                          </p:spTgt>
                                        </p:tgtEl>
                                      </p:cBhvr>
                                    </p:animEffect>
                                    <p:anim calcmode="lin" valueType="num">
                                      <p:cBhvr>
                                        <p:cTn id="23"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7107">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animEffect transition="in" filter="fade">
                                      <p:cBhvr>
                                        <p:cTn id="27" dur="1000"/>
                                        <p:tgtEl>
                                          <p:spTgt spid="47107">
                                            <p:txEl>
                                              <p:pRg st="3" end="3"/>
                                            </p:txEl>
                                          </p:spTgt>
                                        </p:tgtEl>
                                      </p:cBhvr>
                                    </p:animEffect>
                                    <p:anim calcmode="lin" valueType="num">
                                      <p:cBhvr>
                                        <p:cTn id="28"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71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endParaRPr lang="en-US" smtClean="0"/>
          </a:p>
        </p:txBody>
      </p:sp>
      <p:sp>
        <p:nvSpPr>
          <p:cNvPr id="48131" name="Rectangle 3"/>
          <p:cNvSpPr>
            <a:spLocks noGrp="1" noChangeArrowheads="1"/>
          </p:cNvSpPr>
          <p:nvPr>
            <p:ph type="body" idx="1"/>
          </p:nvPr>
        </p:nvSpPr>
        <p:spPr>
          <a:xfrm>
            <a:off x="-180975" y="1484313"/>
            <a:ext cx="6265863" cy="4924425"/>
          </a:xfrm>
        </p:spPr>
        <p:txBody>
          <a:bodyPr/>
          <a:lstStyle/>
          <a:p>
            <a:pPr>
              <a:lnSpc>
                <a:spcPct val="90000"/>
              </a:lnSpc>
              <a:buFontTx/>
              <a:buNone/>
              <a:defRPr/>
            </a:pPr>
            <a:r>
              <a:rPr lang="bg-BG" sz="2000" dirty="0" smtClean="0"/>
              <a:t>	</a:t>
            </a:r>
            <a:r>
              <a:rPr lang="ru-RU" sz="2200" b="1" kern="1200" dirty="0" smtClean="0">
                <a:solidFill>
                  <a:srgbClr val="006600"/>
                </a:solidFill>
                <a:latin typeface="Palatino Linotype" pitchFamily="18" charset="0"/>
              </a:rPr>
              <a:t>Льо Корбюзие</a:t>
            </a:r>
            <a:r>
              <a:rPr lang="en-US" sz="2200" b="1" kern="1200" dirty="0" smtClean="0">
                <a:solidFill>
                  <a:srgbClr val="006600"/>
                </a:solidFill>
                <a:latin typeface="Palatino Linotype" pitchFamily="18" charset="0"/>
              </a:rPr>
              <a:t> </a:t>
            </a:r>
            <a:r>
              <a:rPr lang="ru-RU" sz="2200" b="1" kern="1200" dirty="0" smtClean="0">
                <a:solidFill>
                  <a:srgbClr val="006600"/>
                </a:solidFill>
                <a:latin typeface="Palatino Linotype" pitchFamily="18" charset="0"/>
              </a:rPr>
              <a:t>разработва скала от пропорции, която нарекъл</a:t>
            </a:r>
            <a:r>
              <a:rPr lang="en-US" sz="2200" b="1" kern="1200" dirty="0" smtClean="0">
                <a:solidFill>
                  <a:srgbClr val="006600"/>
                </a:solidFill>
                <a:latin typeface="Palatino Linotype" pitchFamily="18" charset="0"/>
              </a:rPr>
              <a:t> </a:t>
            </a:r>
            <a:r>
              <a:rPr lang="en-US" sz="2200" b="1" kern="1200" dirty="0" err="1" smtClean="0">
                <a:solidFill>
                  <a:srgbClr val="006600"/>
                </a:solidFill>
                <a:latin typeface="Palatino Linotype" pitchFamily="18" charset="0"/>
              </a:rPr>
              <a:t>Modulor</a:t>
            </a:r>
            <a:r>
              <a:rPr lang="en-US" sz="2200" b="1" kern="1200" dirty="0" smtClean="0">
                <a:solidFill>
                  <a:srgbClr val="006600"/>
                </a:solidFill>
                <a:latin typeface="Palatino Linotype" pitchFamily="18" charset="0"/>
              </a:rPr>
              <a:t>.</a:t>
            </a:r>
            <a:r>
              <a:rPr lang="bg-BG" sz="2200" b="1" kern="1200" dirty="0" smtClean="0">
                <a:solidFill>
                  <a:srgbClr val="006600"/>
                </a:solidFill>
                <a:latin typeface="Palatino Linotype" pitchFamily="18" charset="0"/>
              </a:rPr>
              <a:t> </a:t>
            </a:r>
          </a:p>
          <a:p>
            <a:pPr>
              <a:lnSpc>
                <a:spcPct val="90000"/>
              </a:lnSpc>
              <a:buFontTx/>
              <a:buNone/>
              <a:defRPr/>
            </a:pPr>
            <a:r>
              <a:rPr lang="bg-BG" sz="2200" b="1" kern="1200" dirty="0" smtClean="0">
                <a:solidFill>
                  <a:srgbClr val="006600"/>
                </a:solidFill>
                <a:latin typeface="Palatino Linotype" pitchFamily="18" charset="0"/>
              </a:rPr>
              <a:t>	</a:t>
            </a:r>
            <a:r>
              <a:rPr lang="ru-RU" sz="2200" b="1" kern="1200" dirty="0" smtClean="0">
                <a:solidFill>
                  <a:srgbClr val="006600"/>
                </a:solidFill>
                <a:latin typeface="Palatino Linotype" pitchFamily="18" charset="0"/>
              </a:rPr>
              <a:t>Тази скала е разработена за архитектурни форми, но скоро е намерила приложение и в други сфери, </a:t>
            </a:r>
          </a:p>
          <a:p>
            <a:pPr>
              <a:lnSpc>
                <a:spcPct val="90000"/>
              </a:lnSpc>
              <a:buFontTx/>
              <a:buNone/>
              <a:defRPr/>
            </a:pPr>
            <a:r>
              <a:rPr lang="ru-RU" sz="2200" b="1" kern="1200" dirty="0" smtClean="0">
                <a:solidFill>
                  <a:srgbClr val="006600"/>
                </a:solidFill>
                <a:latin typeface="Palatino Linotype" pitchFamily="18" charset="0"/>
              </a:rPr>
              <a:t>	в това число в конструирането на печатната страница.</a:t>
            </a:r>
          </a:p>
          <a:p>
            <a:pPr>
              <a:lnSpc>
                <a:spcPct val="90000"/>
              </a:lnSpc>
              <a:buFontTx/>
              <a:buNone/>
              <a:defRPr/>
            </a:pPr>
            <a:r>
              <a:rPr lang="ru-RU" sz="2200" b="1" kern="1200" dirty="0" smtClean="0">
                <a:solidFill>
                  <a:srgbClr val="006600"/>
                </a:solidFill>
                <a:latin typeface="Palatino Linotype" pitchFamily="18" charset="0"/>
              </a:rPr>
              <a:t>	 Опирайки се на принципа на златното сечение, като главни точки, Льо</a:t>
            </a:r>
            <a:r>
              <a:rPr lang="bg-BG" sz="2200" b="1" kern="1200" dirty="0" smtClean="0">
                <a:solidFill>
                  <a:srgbClr val="006600"/>
                </a:solidFill>
                <a:latin typeface="Palatino Linotype" pitchFamily="18" charset="0"/>
              </a:rPr>
              <a:t> </a:t>
            </a:r>
            <a:r>
              <a:rPr lang="ru-RU" sz="2200" b="1" kern="1200" dirty="0" smtClean="0">
                <a:solidFill>
                  <a:srgbClr val="006600"/>
                </a:solidFill>
                <a:latin typeface="Palatino Linotype" pitchFamily="18" charset="0"/>
              </a:rPr>
              <a:t>Корбюзие избрал слънчевия сплит, </a:t>
            </a:r>
          </a:p>
          <a:p>
            <a:pPr>
              <a:lnSpc>
                <a:spcPct val="90000"/>
              </a:lnSpc>
              <a:buFontTx/>
              <a:buNone/>
              <a:defRPr/>
            </a:pPr>
            <a:r>
              <a:rPr lang="ru-RU" sz="2200" b="1" kern="1200" dirty="0" smtClean="0">
                <a:solidFill>
                  <a:srgbClr val="006600"/>
                </a:solidFill>
                <a:latin typeface="Palatino Linotype" pitchFamily="18" charset="0"/>
              </a:rPr>
              <a:t>	върха на главата и края на пръстите на вдигната ръка. </a:t>
            </a:r>
          </a:p>
          <a:p>
            <a:pPr>
              <a:lnSpc>
                <a:spcPct val="90000"/>
              </a:lnSpc>
              <a:buFontTx/>
              <a:buNone/>
              <a:defRPr/>
            </a:pPr>
            <a:r>
              <a:rPr lang="ru-RU" sz="2200" b="1" kern="1200" dirty="0" smtClean="0">
                <a:solidFill>
                  <a:srgbClr val="006600"/>
                </a:solidFill>
                <a:latin typeface="Palatino Linotype" pitchFamily="18" charset="0"/>
              </a:rPr>
              <a:t>	На тази основа Льо Корбюзие получил безкраен ред математически отношения, които широко се използвали в архитектурната практика.</a:t>
            </a:r>
            <a:endParaRPr lang="bg-BG" sz="2200" b="1" kern="1200" dirty="0" smtClean="0">
              <a:solidFill>
                <a:srgbClr val="006600"/>
              </a:solidFill>
              <a:latin typeface="Palatino Linotype" pitchFamily="18" charset="0"/>
            </a:endParaRPr>
          </a:p>
        </p:txBody>
      </p:sp>
      <p:grpSp>
        <p:nvGrpSpPr>
          <p:cNvPr id="47107" name="Group 8"/>
          <p:cNvGrpSpPr>
            <a:grpSpLocks/>
          </p:cNvGrpSpPr>
          <p:nvPr/>
        </p:nvGrpSpPr>
        <p:grpSpPr bwMode="auto">
          <a:xfrm>
            <a:off x="0" y="0"/>
            <a:ext cx="9144000" cy="1428750"/>
            <a:chOff x="0" y="0"/>
            <a:chExt cx="5760" cy="900"/>
          </a:xfrm>
        </p:grpSpPr>
        <p:pic>
          <p:nvPicPr>
            <p:cNvPr id="47110" name="Picture 9"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47111" name="Picture 10"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47112" name="Picture 11"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47113" name="Picture 12"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47114" name="Picture 13"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47115" name="Picture 14"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47116" name="Picture 15"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pic>
        <p:nvPicPr>
          <p:cNvPr id="47108" name="Picture 12" descr="modulor"/>
          <p:cNvPicPr>
            <a:picLocks noChangeAspect="1" noChangeArrowheads="1"/>
          </p:cNvPicPr>
          <p:nvPr/>
        </p:nvPicPr>
        <p:blipFill>
          <a:blip r:embed="rId3"/>
          <a:srcRect/>
          <a:stretch>
            <a:fillRect/>
          </a:stretch>
        </p:blipFill>
        <p:spPr bwMode="auto">
          <a:xfrm>
            <a:off x="6011863" y="1557338"/>
            <a:ext cx="2925762" cy="3240087"/>
          </a:xfrm>
          <a:prstGeom prst="rect">
            <a:avLst/>
          </a:prstGeom>
          <a:noFill/>
          <a:ln w="9525">
            <a:noFill/>
            <a:miter lim="800000"/>
            <a:headEnd/>
            <a:tailEnd/>
          </a:ln>
        </p:spPr>
      </p:pic>
      <p:sp>
        <p:nvSpPr>
          <p:cNvPr id="13" name="Text Box 12"/>
          <p:cNvSpPr txBox="1">
            <a:spLocks noChangeArrowheads="1"/>
          </p:cNvSpPr>
          <p:nvPr/>
        </p:nvSpPr>
        <p:spPr bwMode="auto">
          <a:xfrm>
            <a:off x="179388" y="260350"/>
            <a:ext cx="8964612" cy="762000"/>
          </a:xfrm>
          <a:prstGeom prst="rect">
            <a:avLst/>
          </a:prstGeom>
          <a:noFill/>
          <a:ln w="9525">
            <a:noFill/>
            <a:miter lim="800000"/>
            <a:headEnd/>
            <a:tailEnd/>
          </a:ln>
        </p:spPr>
        <p:txBody>
          <a:bodyPr>
            <a:spAutoFit/>
          </a:bodyPr>
          <a:lstStyle/>
          <a:p>
            <a:pPr algn="ctr">
              <a:spcBef>
                <a:spcPct val="50000"/>
              </a:spcBef>
            </a:pPr>
            <a:r>
              <a:rPr lang="bg-BG" sz="4400">
                <a:solidFill>
                  <a:srgbClr val="800000"/>
                </a:solidFill>
                <a:latin typeface="Monotype Corsiva" pitchFamily="66" charset="0"/>
              </a:rPr>
              <a:t>Числата на Фибоначи в музиката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1000"/>
                                        <p:tgtEl>
                                          <p:spTgt spid="48131">
                                            <p:txEl>
                                              <p:pRg st="1" end="1"/>
                                            </p:txEl>
                                          </p:spTgt>
                                        </p:tgtEl>
                                      </p:cBhvr>
                                    </p:animEffect>
                                    <p:anim calcmode="lin" valueType="num">
                                      <p:cBhvr>
                                        <p:cTn id="13"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813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1000"/>
                                        <p:tgtEl>
                                          <p:spTgt spid="48131">
                                            <p:txEl>
                                              <p:pRg st="2" end="2"/>
                                            </p:txEl>
                                          </p:spTgt>
                                        </p:tgtEl>
                                      </p:cBhvr>
                                    </p:animEffect>
                                    <p:anim calcmode="lin" valueType="num">
                                      <p:cBhvr>
                                        <p:cTn id="18" dur="1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813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1000"/>
                                        <p:tgtEl>
                                          <p:spTgt spid="48131">
                                            <p:txEl>
                                              <p:pRg st="3" end="3"/>
                                            </p:txEl>
                                          </p:spTgt>
                                        </p:tgtEl>
                                      </p:cBhvr>
                                    </p:animEffect>
                                    <p:anim calcmode="lin" valueType="num">
                                      <p:cBhvr>
                                        <p:cTn id="23" dur="10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813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1000"/>
                                        <p:tgtEl>
                                          <p:spTgt spid="48131">
                                            <p:txEl>
                                              <p:pRg st="4" end="4"/>
                                            </p:txEl>
                                          </p:spTgt>
                                        </p:tgtEl>
                                      </p:cBhvr>
                                    </p:animEffect>
                                    <p:anim calcmode="lin" valueType="num">
                                      <p:cBhvr>
                                        <p:cTn id="28" dur="10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8131">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fade">
                                      <p:cBhvr>
                                        <p:cTn id="32" dur="1000"/>
                                        <p:tgtEl>
                                          <p:spTgt spid="48131">
                                            <p:txEl>
                                              <p:pRg st="5" end="5"/>
                                            </p:txEl>
                                          </p:spTgt>
                                        </p:tgtEl>
                                      </p:cBhvr>
                                    </p:animEffect>
                                    <p:anim calcmode="lin" valueType="num">
                                      <p:cBhvr>
                                        <p:cTn id="33" dur="10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8131">
                                            <p:txEl>
                                              <p:pRg st="5" end="5"/>
                                            </p:txEl>
                                          </p:spTgt>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endParaRPr lang="en-US" smtClean="0"/>
          </a:p>
        </p:txBody>
      </p:sp>
      <p:grpSp>
        <p:nvGrpSpPr>
          <p:cNvPr id="50180" name="Group 8"/>
          <p:cNvGrpSpPr>
            <a:grpSpLocks/>
          </p:cNvGrpSpPr>
          <p:nvPr/>
        </p:nvGrpSpPr>
        <p:grpSpPr bwMode="auto">
          <a:xfrm>
            <a:off x="0" y="0"/>
            <a:ext cx="9144000" cy="1428750"/>
            <a:chOff x="0" y="0"/>
            <a:chExt cx="5760" cy="900"/>
          </a:xfrm>
        </p:grpSpPr>
        <p:pic>
          <p:nvPicPr>
            <p:cNvPr id="50181" name="Picture 9"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50182" name="Picture 10"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50183" name="Picture 11"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50184" name="Picture 12"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50185" name="Picture 13"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50186" name="Picture 14"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50187" name="Picture 15"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13" name="Text Box 12"/>
          <p:cNvSpPr txBox="1">
            <a:spLocks noChangeArrowheads="1"/>
          </p:cNvSpPr>
          <p:nvPr/>
        </p:nvSpPr>
        <p:spPr bwMode="auto">
          <a:xfrm>
            <a:off x="179388" y="260350"/>
            <a:ext cx="8964612" cy="762000"/>
          </a:xfrm>
          <a:prstGeom prst="rect">
            <a:avLst/>
          </a:prstGeom>
          <a:noFill/>
          <a:ln w="9525">
            <a:noFill/>
            <a:miter lim="800000"/>
            <a:headEnd/>
            <a:tailEnd/>
          </a:ln>
        </p:spPr>
        <p:txBody>
          <a:bodyPr>
            <a:spAutoFit/>
          </a:bodyPr>
          <a:lstStyle/>
          <a:p>
            <a:pPr algn="ctr">
              <a:spcBef>
                <a:spcPct val="50000"/>
              </a:spcBef>
            </a:pPr>
            <a:r>
              <a:rPr lang="bg-BG" sz="4400">
                <a:solidFill>
                  <a:srgbClr val="800000"/>
                </a:solidFill>
                <a:latin typeface="Monotype Corsiva" pitchFamily="66" charset="0"/>
              </a:rPr>
              <a:t>Числата на Фибоначи</a:t>
            </a:r>
          </a:p>
        </p:txBody>
      </p:sp>
      <p:sp>
        <p:nvSpPr>
          <p:cNvPr id="50190" name="Text Box 14"/>
          <p:cNvSpPr txBox="1">
            <a:spLocks noChangeArrowheads="1"/>
          </p:cNvSpPr>
          <p:nvPr/>
        </p:nvSpPr>
        <p:spPr bwMode="auto">
          <a:xfrm>
            <a:off x="395288" y="1628775"/>
            <a:ext cx="8569325" cy="396875"/>
          </a:xfrm>
          <a:prstGeom prst="rect">
            <a:avLst/>
          </a:prstGeom>
          <a:noFill/>
          <a:ln w="9525">
            <a:noFill/>
            <a:miter lim="800000"/>
            <a:headEnd/>
            <a:tailEnd/>
          </a:ln>
          <a:effectLst/>
        </p:spPr>
        <p:txBody>
          <a:bodyPr>
            <a:spAutoFit/>
          </a:bodyPr>
          <a:lstStyle/>
          <a:p>
            <a:pPr>
              <a:spcBef>
                <a:spcPct val="50000"/>
              </a:spcBef>
            </a:pPr>
            <a:endParaRPr lang="bg-BG"/>
          </a:p>
        </p:txBody>
      </p:sp>
      <p:sp>
        <p:nvSpPr>
          <p:cNvPr id="50192" name="Rectangle 16"/>
          <p:cNvSpPr>
            <a:spLocks noChangeArrowheads="1"/>
          </p:cNvSpPr>
          <p:nvPr/>
        </p:nvSpPr>
        <p:spPr bwMode="auto">
          <a:xfrm>
            <a:off x="539750" y="1628775"/>
            <a:ext cx="8064500" cy="5421313"/>
          </a:xfrm>
          <a:prstGeom prst="rect">
            <a:avLst/>
          </a:prstGeom>
          <a:noFill/>
          <a:ln w="9525">
            <a:noFill/>
            <a:miter lim="800000"/>
            <a:headEnd/>
            <a:tailEnd/>
          </a:ln>
          <a:effectLst/>
        </p:spPr>
        <p:txBody>
          <a:bodyPr anchor="ctr">
            <a:spAutoFit/>
          </a:bodyPr>
          <a:lstStyle/>
          <a:p>
            <a:pPr algn="ctr"/>
            <a:r>
              <a:rPr lang="bg-BG"/>
              <a:t>	</a:t>
            </a:r>
            <a:r>
              <a:rPr lang="bg-BG" sz="2200" b="1">
                <a:solidFill>
                  <a:srgbClr val="006600"/>
                </a:solidFill>
                <a:latin typeface="Palatino Linotype" pitchFamily="18" charset="0"/>
              </a:rPr>
              <a:t>Числата на Фибоначи безспорно са част от естествената хармония, която е приятно да се усеща, приятно изглежда и даже приятно звучи. Многобройните прояви на числата на Фибоначи и златното сечение в природата обясняват защо пропорцията 1:1.618... е така привлекателна и в изкуството. </a:t>
            </a:r>
            <a:endParaRPr lang="bg-BG" sz="2200" b="1">
              <a:solidFill>
                <a:srgbClr val="006600"/>
              </a:solidFill>
            </a:endParaRPr>
          </a:p>
          <a:p>
            <a:pPr algn="ctr"/>
            <a:r>
              <a:rPr lang="bg-BG" sz="2200" b="1">
                <a:solidFill>
                  <a:srgbClr val="006600"/>
                </a:solidFill>
                <a:latin typeface="Palatino Linotype" pitchFamily="18" charset="0"/>
              </a:rPr>
              <a:t>Ние просто виждаме отражението на живота в изкуството. Затова възприемаме околната среда не като набор от линии и плоскости, а като хармония и красота на природата. </a:t>
            </a:r>
            <a:endParaRPr lang="en-US" sz="2200" b="1">
              <a:solidFill>
                <a:srgbClr val="006600"/>
              </a:solidFill>
              <a:latin typeface="Palatino Linotype" pitchFamily="18" charset="0"/>
            </a:endParaRPr>
          </a:p>
          <a:p>
            <a:pPr algn="ctr"/>
            <a:r>
              <a:rPr lang="bg-BG" sz="2200" b="1">
                <a:solidFill>
                  <a:srgbClr val="006600"/>
                </a:solidFill>
                <a:latin typeface="Palatino Linotype" pitchFamily="18" charset="0"/>
              </a:rPr>
              <a:t>	Стремежът на хората да опознаят необятната вселена и себе си е движил човешкото познание напред.</a:t>
            </a:r>
          </a:p>
          <a:p>
            <a:endParaRPr lang="bg-BG" sz="2200" b="1">
              <a:solidFill>
                <a:srgbClr val="006600"/>
              </a:solidFill>
              <a:latin typeface="Palatino Linotype" pitchFamily="18" charset="0"/>
            </a:endParaRPr>
          </a:p>
          <a:p>
            <a:r>
              <a:rPr lang="bg-BG"/>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0192"/>
                                        </p:tgtEl>
                                        <p:attrNameLst>
                                          <p:attrName>style.visibility</p:attrName>
                                        </p:attrNameLst>
                                      </p:cBhvr>
                                      <p:to>
                                        <p:strVal val="visible"/>
                                      </p:to>
                                    </p:set>
                                    <p:anim calcmode="lin" valueType="num">
                                      <p:cBhvr>
                                        <p:cTn id="12" dur="500" fill="hold"/>
                                        <p:tgtEl>
                                          <p:spTgt spid="50192"/>
                                        </p:tgtEl>
                                        <p:attrNameLst>
                                          <p:attrName>ppt_w</p:attrName>
                                        </p:attrNameLst>
                                      </p:cBhvr>
                                      <p:tavLst>
                                        <p:tav tm="0">
                                          <p:val>
                                            <p:fltVal val="0"/>
                                          </p:val>
                                        </p:tav>
                                        <p:tav tm="100000">
                                          <p:val>
                                            <p:strVal val="#ppt_w"/>
                                          </p:val>
                                        </p:tav>
                                      </p:tavLst>
                                    </p:anim>
                                    <p:anim calcmode="lin" valueType="num">
                                      <p:cBhvr>
                                        <p:cTn id="13" dur="500" fill="hold"/>
                                        <p:tgtEl>
                                          <p:spTgt spid="50192"/>
                                        </p:tgtEl>
                                        <p:attrNameLst>
                                          <p:attrName>ppt_h</p:attrName>
                                        </p:attrNameLst>
                                      </p:cBhvr>
                                      <p:tavLst>
                                        <p:tav tm="0">
                                          <p:val>
                                            <p:fltVal val="0"/>
                                          </p:val>
                                        </p:tav>
                                        <p:tav tm="100000">
                                          <p:val>
                                            <p:strVal val="#ppt_h"/>
                                          </p:val>
                                        </p:tav>
                                      </p:tavLst>
                                    </p:anim>
                                    <p:animEffect transition="in" filter="fade">
                                      <p:cBhvr>
                                        <p:cTn id="14" dur="5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4213" y="1125538"/>
            <a:ext cx="7775575" cy="3001962"/>
          </a:xfrm>
        </p:spPr>
        <p:txBody>
          <a:bodyPr/>
          <a:lstStyle/>
          <a:p>
            <a:r>
              <a:rPr lang="bg-BG" sz="4800" smtClean="0">
                <a:solidFill>
                  <a:schemeClr val="tx1"/>
                </a:solidFill>
              </a:rPr>
              <a:t/>
            </a:r>
            <a:br>
              <a:rPr lang="bg-BG" sz="4800" smtClean="0">
                <a:solidFill>
                  <a:schemeClr val="tx1"/>
                </a:solidFill>
              </a:rPr>
            </a:br>
            <a:r>
              <a:rPr lang="bg-BG" sz="4800" smtClean="0">
                <a:solidFill>
                  <a:schemeClr val="tx1"/>
                </a:solidFill>
              </a:rPr>
              <a:t/>
            </a:r>
            <a:br>
              <a:rPr lang="bg-BG" sz="4800" smtClean="0">
                <a:solidFill>
                  <a:schemeClr val="tx1"/>
                </a:solidFill>
              </a:rPr>
            </a:br>
            <a:r>
              <a:rPr lang="bg-BG" sz="4800" smtClean="0">
                <a:solidFill>
                  <a:schemeClr val="tx1"/>
                </a:solidFill>
              </a:rPr>
              <a:t/>
            </a:r>
            <a:br>
              <a:rPr lang="bg-BG" sz="4800" smtClean="0">
                <a:solidFill>
                  <a:schemeClr val="tx1"/>
                </a:solidFill>
              </a:rPr>
            </a:br>
            <a:r>
              <a:rPr lang="bg-BG" sz="4800" b="1" smtClean="0">
                <a:solidFill>
                  <a:srgbClr val="006600"/>
                </a:solidFill>
                <a:latin typeface="Palatino Linotype" pitchFamily="18" charset="0"/>
              </a:rPr>
              <a:t>А какво по-велико приключение от това да откриваш законите на света, който ни заобикаля?</a:t>
            </a:r>
            <a:br>
              <a:rPr lang="bg-BG" sz="4800" b="1" smtClean="0">
                <a:solidFill>
                  <a:srgbClr val="006600"/>
                </a:solidFill>
                <a:latin typeface="Palatino Linotype" pitchFamily="18" charset="0"/>
              </a:rPr>
            </a:br>
            <a:endParaRPr lang="bg-BG" sz="4800" b="1" smtClean="0">
              <a:solidFill>
                <a:srgbClr val="006600"/>
              </a:solidFill>
              <a:latin typeface="Palatino Linotype" pitchFamily="18" charset="0"/>
            </a:endParaRPr>
          </a:p>
        </p:txBody>
      </p:sp>
      <p:grpSp>
        <p:nvGrpSpPr>
          <p:cNvPr id="51204" name="Group 8"/>
          <p:cNvGrpSpPr>
            <a:grpSpLocks/>
          </p:cNvGrpSpPr>
          <p:nvPr/>
        </p:nvGrpSpPr>
        <p:grpSpPr bwMode="auto">
          <a:xfrm>
            <a:off x="0" y="0"/>
            <a:ext cx="9144000" cy="1428750"/>
            <a:chOff x="0" y="0"/>
            <a:chExt cx="5760" cy="900"/>
          </a:xfrm>
        </p:grpSpPr>
        <p:pic>
          <p:nvPicPr>
            <p:cNvPr id="51205" name="Picture 9"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51206" name="Picture 10"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51207" name="Picture 11"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51208" name="Picture 12"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51209" name="Picture 13"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51210" name="Picture 14"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51211" name="Picture 15"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grpSp>
        <p:nvGrpSpPr>
          <p:cNvPr id="51212" name="Group 8"/>
          <p:cNvGrpSpPr>
            <a:grpSpLocks/>
          </p:cNvGrpSpPr>
          <p:nvPr/>
        </p:nvGrpSpPr>
        <p:grpSpPr bwMode="auto">
          <a:xfrm rot="10800000">
            <a:off x="0" y="5429250"/>
            <a:ext cx="9144000" cy="1428750"/>
            <a:chOff x="0" y="0"/>
            <a:chExt cx="5760" cy="900"/>
          </a:xfrm>
        </p:grpSpPr>
        <p:pic>
          <p:nvPicPr>
            <p:cNvPr id="51213" name="Picture 9"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51214" name="Picture 10"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51215" name="Picture 11"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51216" name="Picture 12"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51217" name="Picture 13"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51218" name="Picture 14"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51219" name="Picture 15"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13"/>
          <p:cNvGrpSpPr>
            <a:grpSpLocks/>
          </p:cNvGrpSpPr>
          <p:nvPr/>
        </p:nvGrpSpPr>
        <p:grpSpPr bwMode="auto">
          <a:xfrm>
            <a:off x="0" y="0"/>
            <a:ext cx="9144000" cy="1428750"/>
            <a:chOff x="0" y="0"/>
            <a:chExt cx="5760" cy="900"/>
          </a:xfrm>
        </p:grpSpPr>
        <p:pic>
          <p:nvPicPr>
            <p:cNvPr id="18466" name="Picture 114"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18467" name="Picture 115"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18468" name="Picture 116"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18469" name="Picture 117"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18470" name="Picture 118"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18471" name="Picture 119"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18472" name="Picture 120"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4098" name="Rectangle 2"/>
          <p:cNvSpPr>
            <a:spLocks noGrp="1" noChangeArrowheads="1"/>
          </p:cNvSpPr>
          <p:nvPr>
            <p:ph type="title"/>
          </p:nvPr>
        </p:nvSpPr>
        <p:spPr>
          <a:xfrm>
            <a:off x="468313" y="0"/>
            <a:ext cx="8229600" cy="1143000"/>
          </a:xfrm>
        </p:spPr>
        <p:txBody>
          <a:bodyPr/>
          <a:lstStyle/>
          <a:p>
            <a:pPr eaLnBrk="1" hangingPunct="1"/>
            <a:r>
              <a:rPr lang="en-US" sz="5400" smtClean="0">
                <a:solidFill>
                  <a:srgbClr val="800000"/>
                </a:solidFill>
                <a:latin typeface="Monotype Corsiva" pitchFamily="66" charset="0"/>
              </a:rPr>
              <a:t>Опит за зайцевъдство</a:t>
            </a:r>
            <a:r>
              <a:rPr lang="bg-BG" smtClean="0">
                <a:latin typeface="Monotype Corsiva" pitchFamily="66" charset="0"/>
              </a:rPr>
              <a:t> </a:t>
            </a:r>
          </a:p>
        </p:txBody>
      </p:sp>
      <p:graphicFrame>
        <p:nvGraphicFramePr>
          <p:cNvPr id="4271" name="Group 175"/>
          <p:cNvGraphicFramePr>
            <a:graphicFrameLocks noGrp="1"/>
          </p:cNvGraphicFramePr>
          <p:nvPr>
            <p:ph sz="half" idx="2"/>
          </p:nvPr>
        </p:nvGraphicFramePr>
        <p:xfrm>
          <a:off x="179388" y="1484313"/>
          <a:ext cx="8785225" cy="5230812"/>
        </p:xfrm>
        <a:graphic>
          <a:graphicData uri="http://schemas.openxmlformats.org/drawingml/2006/table">
            <a:tbl>
              <a:tblPr/>
              <a:tblGrid>
                <a:gridCol w="5688012"/>
                <a:gridCol w="3097213"/>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Palatino Linotyp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Palatino Linotype" pitchFamily="18" charset="0"/>
                        </a:rPr>
                        <a:t>Първи месец</a:t>
                      </a:r>
                      <a:r>
                        <a:rPr kumimoji="0" lang="bg-BG" sz="1600" b="0" i="0" u="none" strike="noStrike" cap="none" normalizeH="0" baseline="0" smtClean="0">
                          <a:ln>
                            <a:noFill/>
                          </a:ln>
                          <a:solidFill>
                            <a:srgbClr val="006600"/>
                          </a:solidFill>
                          <a:effectLst/>
                          <a:latin typeface="Palatino Linotype" pitchFamily="18" charset="0"/>
                        </a:rPr>
                        <a:t> – </a:t>
                      </a:r>
                      <a:r>
                        <a:rPr kumimoji="0" lang="en-US" sz="1600" b="0" i="0" u="none" strike="noStrike" cap="none" normalizeH="0" baseline="0" smtClean="0">
                          <a:ln>
                            <a:noFill/>
                          </a:ln>
                          <a:solidFill>
                            <a:srgbClr val="006600"/>
                          </a:solidFill>
                          <a:effectLst/>
                          <a:latin typeface="Palatino Linotype" pitchFamily="18" charset="0"/>
                        </a:rPr>
                        <a:t>1 двойка новородени</a:t>
                      </a:r>
                      <a:endParaRPr kumimoji="0" lang="bg-BG" sz="1600" b="0" i="0" u="none" strike="noStrike" cap="none" normalizeH="0" baseline="0" smtClean="0">
                        <a:ln>
                          <a:noFill/>
                        </a:ln>
                        <a:solidFill>
                          <a:srgbClr val="006600"/>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Palatino Linotyp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rgbClr val="006600"/>
                          </a:solidFill>
                          <a:effectLst/>
                          <a:latin typeface="Palatino Linotype" pitchFamily="18" charset="0"/>
                        </a:rPr>
                        <a:t>Втори месец – 1 двойка</a:t>
                      </a:r>
                      <a:br>
                        <a:rPr kumimoji="0" lang="ru-RU" sz="1600" b="0" i="0" u="none" strike="noStrike" cap="none" normalizeH="0" baseline="0" smtClean="0">
                          <a:ln>
                            <a:noFill/>
                          </a:ln>
                          <a:solidFill>
                            <a:srgbClr val="006600"/>
                          </a:solidFill>
                          <a:effectLst/>
                          <a:latin typeface="Palatino Linotype" pitchFamily="18" charset="0"/>
                        </a:rPr>
                      </a:br>
                      <a:r>
                        <a:rPr kumimoji="0" lang="ru-RU" sz="1600" b="0" i="0" u="none" strike="noStrike" cap="none" normalizeH="0" baseline="0" smtClean="0">
                          <a:ln>
                            <a:noFill/>
                          </a:ln>
                          <a:solidFill>
                            <a:srgbClr val="006600"/>
                          </a:solidFill>
                          <a:effectLst/>
                          <a:latin typeface="Palatino Linotype" pitchFamily="18" charset="0"/>
                        </a:rPr>
                        <a:t>(не се размножават - млади са)</a:t>
                      </a:r>
                      <a:r>
                        <a:rPr kumimoji="0" lang="bg-BG" sz="1600" b="0" i="0" u="none" strike="noStrike" cap="none" normalizeH="0" baseline="0" smtClean="0">
                          <a:ln>
                            <a:noFill/>
                          </a:ln>
                          <a:solidFill>
                            <a:srgbClr val="006600"/>
                          </a:solidFill>
                          <a:effectLst/>
                          <a:latin typeface="Palatino Linotype"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Palatino Linotyp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6600"/>
                          </a:solidFill>
                          <a:effectLst/>
                          <a:latin typeface="Palatino Linotype" pitchFamily="18" charset="0"/>
                        </a:rPr>
                        <a:t>Трети месец</a:t>
                      </a:r>
                      <a:r>
                        <a:rPr kumimoji="0" lang="ru-RU" sz="1600" b="0" i="0" u="none" strike="noStrike" cap="none" normalizeH="0" baseline="0" smtClean="0">
                          <a:ln>
                            <a:noFill/>
                          </a:ln>
                          <a:solidFill>
                            <a:srgbClr val="006600"/>
                          </a:solidFill>
                          <a:effectLst/>
                          <a:latin typeface="Palatino Linotype" pitchFamily="18" charset="0"/>
                        </a:rPr>
                        <a:t> – </a:t>
                      </a:r>
                      <a:r>
                        <a:rPr kumimoji="0" lang="en-US" sz="1600" b="0" i="0" u="none" strike="noStrike" cap="none" normalizeH="0" baseline="0" smtClean="0">
                          <a:ln>
                            <a:noFill/>
                          </a:ln>
                          <a:solidFill>
                            <a:srgbClr val="006600"/>
                          </a:solidFill>
                          <a:effectLst/>
                          <a:latin typeface="Palatino Linotype" pitchFamily="18" charset="0"/>
                        </a:rPr>
                        <a:t>1+1=2 двойки</a:t>
                      </a:r>
                      <a:endParaRPr kumimoji="0" lang="bg-BG" sz="1600" b="0" i="0" u="none" strike="noStrike" cap="none" normalizeH="0" baseline="0" smtClean="0">
                        <a:ln>
                          <a:noFill/>
                        </a:ln>
                        <a:solidFill>
                          <a:srgbClr val="006600"/>
                        </a:solidFill>
                        <a:effectLst/>
                        <a:latin typeface="Palatino Linotype"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bg-BG" sz="1600" b="0" i="0" u="none" strike="noStrike" cap="none" normalizeH="0" baseline="0" smtClean="0">
                        <a:ln>
                          <a:noFill/>
                        </a:ln>
                        <a:solidFill>
                          <a:srgbClr val="006600"/>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Palatino Linotyp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rgbClr val="006600"/>
                          </a:solidFill>
                          <a:effectLst/>
                          <a:latin typeface="Palatino Linotype" pitchFamily="18" charset="0"/>
                        </a:rPr>
                        <a:t>Четвърти месец – 2+1=3 двойки (потомство може да даде само старата двойка)</a:t>
                      </a:r>
                      <a:endParaRPr kumimoji="0" lang="bg-BG" sz="1600" b="0" i="0" u="none" strike="noStrike" cap="none" normalizeH="0" baseline="0" smtClean="0">
                        <a:ln>
                          <a:noFill/>
                        </a:ln>
                        <a:solidFill>
                          <a:srgbClr val="006600"/>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Palatino Linotyp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rgbClr val="006600"/>
                          </a:solidFill>
                          <a:effectLst/>
                          <a:latin typeface="Palatino Linotype" pitchFamily="18" charset="0"/>
                        </a:rPr>
                        <a:t>Пети месец – 3+2=5 двойки (само 2 от родилите се на третия месец двойки ще дадат потомство на петия месец)</a:t>
                      </a:r>
                      <a:endParaRPr kumimoji="0" lang="bg-BG" sz="1600" b="0" i="0" u="none" strike="noStrike" cap="none" normalizeH="0" baseline="0" smtClean="0">
                        <a:ln>
                          <a:noFill/>
                        </a:ln>
                        <a:solidFill>
                          <a:srgbClr val="006600"/>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Palatino Linotype"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bg-BG" sz="1600" b="0" i="0" u="none" strike="noStrike" cap="none" normalizeH="0" baseline="0" smtClean="0">
                          <a:ln>
                            <a:noFill/>
                          </a:ln>
                          <a:solidFill>
                            <a:srgbClr val="006600"/>
                          </a:solidFill>
                          <a:effectLst/>
                          <a:latin typeface="Palatino Linotype" pitchFamily="18" charset="0"/>
                        </a:rPr>
                        <a:t>На шестия месец— 5+3=8 двойки (защото потомство дават само тези двойки, които са родени на четвъртия месец) и т.н.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224" name="Picture 128" descr="http://elrid.cult.bg/f/images/F/Rabb/1.gif"/>
          <p:cNvPicPr preferRelativeResize="0">
            <a:picLocks noChangeAspect="1" noChangeArrowheads="1"/>
          </p:cNvPicPr>
          <p:nvPr/>
        </p:nvPicPr>
        <p:blipFill>
          <a:blip r:embed="rId3" r:link="rId4"/>
          <a:srcRect l="19124" t="-378" r="56920"/>
          <a:stretch>
            <a:fillRect/>
          </a:stretch>
        </p:blipFill>
        <p:spPr bwMode="auto">
          <a:xfrm>
            <a:off x="2700338" y="1519238"/>
            <a:ext cx="574675" cy="481012"/>
          </a:xfrm>
          <a:prstGeom prst="rect">
            <a:avLst/>
          </a:prstGeom>
          <a:noFill/>
          <a:ln w="9525">
            <a:noFill/>
            <a:miter lim="800000"/>
            <a:headEnd/>
            <a:tailEnd/>
          </a:ln>
        </p:spPr>
      </p:pic>
      <p:pic>
        <p:nvPicPr>
          <p:cNvPr id="4225" name="Picture 129" descr="Трети месец"/>
          <p:cNvPicPr preferRelativeResize="0">
            <a:picLocks noChangeAspect="1" noChangeArrowheads="1"/>
          </p:cNvPicPr>
          <p:nvPr/>
        </p:nvPicPr>
        <p:blipFill>
          <a:blip r:embed="rId5" r:link="rId6"/>
          <a:srcRect l="20712" t="-4158" r="18520"/>
          <a:stretch>
            <a:fillRect/>
          </a:stretch>
        </p:blipFill>
        <p:spPr bwMode="auto">
          <a:xfrm>
            <a:off x="2124075" y="2924175"/>
            <a:ext cx="1655763" cy="566738"/>
          </a:xfrm>
          <a:prstGeom prst="rect">
            <a:avLst/>
          </a:prstGeom>
          <a:noFill/>
          <a:ln w="9525">
            <a:noFill/>
            <a:miter lim="800000"/>
            <a:headEnd/>
            <a:tailEnd/>
          </a:ln>
        </p:spPr>
      </p:pic>
      <p:pic>
        <p:nvPicPr>
          <p:cNvPr id="4227" name="Picture 131" descr="Четвърти месец">
            <a:hlinkClick r:id="rId7"/>
          </p:cNvPr>
          <p:cNvPicPr>
            <a:picLocks noChangeAspect="1" noChangeArrowheads="1"/>
          </p:cNvPicPr>
          <p:nvPr/>
        </p:nvPicPr>
        <p:blipFill>
          <a:blip r:embed="rId8" r:link="rId9"/>
          <a:srcRect t="1889" r="18445"/>
          <a:stretch>
            <a:fillRect/>
          </a:stretch>
        </p:blipFill>
        <p:spPr bwMode="auto">
          <a:xfrm>
            <a:off x="1619250" y="3573463"/>
            <a:ext cx="2638425" cy="633412"/>
          </a:xfrm>
          <a:prstGeom prst="rect">
            <a:avLst/>
          </a:prstGeom>
          <a:noFill/>
          <a:ln w="9525">
            <a:noFill/>
            <a:miter lim="800000"/>
            <a:headEnd/>
            <a:tailEnd/>
          </a:ln>
        </p:spPr>
      </p:pic>
      <p:pic>
        <p:nvPicPr>
          <p:cNvPr id="4228" name="Picture 132" descr="Пети месец"/>
          <p:cNvPicPr>
            <a:picLocks noChangeAspect="1" noChangeArrowheads="1"/>
          </p:cNvPicPr>
          <p:nvPr/>
        </p:nvPicPr>
        <p:blipFill>
          <a:blip r:embed="rId10" r:link="rId11"/>
          <a:srcRect/>
          <a:stretch>
            <a:fillRect/>
          </a:stretch>
        </p:blipFill>
        <p:spPr bwMode="auto">
          <a:xfrm>
            <a:off x="1403350" y="4508500"/>
            <a:ext cx="3167063" cy="633413"/>
          </a:xfrm>
          <a:prstGeom prst="rect">
            <a:avLst/>
          </a:prstGeom>
          <a:noFill/>
          <a:ln w="9525">
            <a:noFill/>
            <a:miter lim="800000"/>
            <a:headEnd/>
            <a:tailEnd/>
          </a:ln>
        </p:spPr>
      </p:pic>
      <p:grpSp>
        <p:nvGrpSpPr>
          <p:cNvPr id="3" name="Group 145"/>
          <p:cNvGrpSpPr>
            <a:grpSpLocks/>
          </p:cNvGrpSpPr>
          <p:nvPr/>
        </p:nvGrpSpPr>
        <p:grpSpPr bwMode="auto">
          <a:xfrm>
            <a:off x="466725" y="5516563"/>
            <a:ext cx="5184775" cy="790575"/>
            <a:chOff x="176" y="3612"/>
            <a:chExt cx="3190" cy="399"/>
          </a:xfrm>
        </p:grpSpPr>
        <p:pic>
          <p:nvPicPr>
            <p:cNvPr id="18464" name="Picture 134" descr="Пети месец">
              <a:hlinkClick r:id="rId7"/>
            </p:cNvPr>
            <p:cNvPicPr>
              <a:picLocks noChangeAspect="1" noChangeArrowheads="1"/>
            </p:cNvPicPr>
            <p:nvPr/>
          </p:nvPicPr>
          <p:blipFill>
            <a:blip r:embed="rId10" r:link="rId11"/>
            <a:srcRect/>
            <a:stretch>
              <a:fillRect/>
            </a:stretch>
          </p:blipFill>
          <p:spPr bwMode="auto">
            <a:xfrm>
              <a:off x="1371" y="3612"/>
              <a:ext cx="1995" cy="399"/>
            </a:xfrm>
            <a:prstGeom prst="rect">
              <a:avLst/>
            </a:prstGeom>
            <a:noFill/>
            <a:ln w="9525">
              <a:noFill/>
              <a:miter lim="800000"/>
              <a:headEnd/>
              <a:tailEnd/>
            </a:ln>
          </p:spPr>
        </p:pic>
        <p:pic>
          <p:nvPicPr>
            <p:cNvPr id="18465" name="Picture 137" descr="Пети месец">
              <a:hlinkClick r:id="rId7"/>
            </p:cNvPr>
            <p:cNvPicPr>
              <a:picLocks noChangeAspect="1" noChangeArrowheads="1"/>
            </p:cNvPicPr>
            <p:nvPr/>
          </p:nvPicPr>
          <p:blipFill>
            <a:blip r:embed="rId10" r:link="rId11"/>
            <a:srcRect r="39500"/>
            <a:stretch>
              <a:fillRect/>
            </a:stretch>
          </p:blipFill>
          <p:spPr bwMode="auto">
            <a:xfrm>
              <a:off x="176" y="3612"/>
              <a:ext cx="1207" cy="399"/>
            </a:xfrm>
            <a:prstGeom prst="rect">
              <a:avLst/>
            </a:prstGeom>
            <a:noFill/>
            <a:ln w="9525">
              <a:noFill/>
              <a:miter lim="800000"/>
              <a:headEnd/>
              <a:tailEnd/>
            </a:ln>
          </p:spPr>
        </p:pic>
      </p:grpSp>
      <p:pic>
        <p:nvPicPr>
          <p:cNvPr id="4272" name="Picture 176" descr="http://elrid.cult.bg/f/images/F/Rabb/1.gif"/>
          <p:cNvPicPr preferRelativeResize="0">
            <a:picLocks noChangeAspect="1" noChangeArrowheads="1"/>
          </p:cNvPicPr>
          <p:nvPr/>
        </p:nvPicPr>
        <p:blipFill>
          <a:blip r:embed="rId3" r:link="rId4"/>
          <a:srcRect l="19124" t="-378" r="56920"/>
          <a:stretch>
            <a:fillRect/>
          </a:stretch>
        </p:blipFill>
        <p:spPr bwMode="auto">
          <a:xfrm>
            <a:off x="2555875" y="2133600"/>
            <a:ext cx="792163" cy="661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1"/>
                                        </p:tgtEl>
                                        <p:attrNameLst>
                                          <p:attrName>style.visibility</p:attrName>
                                        </p:attrNameLst>
                                      </p:cBhvr>
                                      <p:to>
                                        <p:strVal val="visible"/>
                                      </p:to>
                                    </p:set>
                                    <p:animEffect transition="in" filter="fade">
                                      <p:cBhvr>
                                        <p:cTn id="12" dur="2000"/>
                                        <p:tgtEl>
                                          <p:spTgt spid="4271"/>
                                        </p:tgtEl>
                                      </p:cBhvr>
                                    </p:animEffect>
                                  </p:childTnLst>
                                </p:cTn>
                              </p:par>
                              <p:par>
                                <p:cTn id="13" presetID="23" presetClass="entr" presetSubtype="16" fill="hold" nodeType="withEffect">
                                  <p:stCondLst>
                                    <p:cond delay="0"/>
                                  </p:stCondLst>
                                  <p:childTnLst>
                                    <p:set>
                                      <p:cBhvr>
                                        <p:cTn id="14" dur="1" fill="hold">
                                          <p:stCondLst>
                                            <p:cond delay="0"/>
                                          </p:stCondLst>
                                        </p:cTn>
                                        <p:tgtEl>
                                          <p:spTgt spid="4224"/>
                                        </p:tgtEl>
                                        <p:attrNameLst>
                                          <p:attrName>style.visibility</p:attrName>
                                        </p:attrNameLst>
                                      </p:cBhvr>
                                      <p:to>
                                        <p:strVal val="visible"/>
                                      </p:to>
                                    </p:set>
                                    <p:anim calcmode="lin" valueType="num">
                                      <p:cBhvr>
                                        <p:cTn id="15" dur="2000" fill="hold"/>
                                        <p:tgtEl>
                                          <p:spTgt spid="4224"/>
                                        </p:tgtEl>
                                        <p:attrNameLst>
                                          <p:attrName>ppt_w</p:attrName>
                                        </p:attrNameLst>
                                      </p:cBhvr>
                                      <p:tavLst>
                                        <p:tav tm="0">
                                          <p:val>
                                            <p:fltVal val="0"/>
                                          </p:val>
                                        </p:tav>
                                        <p:tav tm="100000">
                                          <p:val>
                                            <p:strVal val="#ppt_w"/>
                                          </p:val>
                                        </p:tav>
                                      </p:tavLst>
                                    </p:anim>
                                    <p:anim calcmode="lin" valueType="num">
                                      <p:cBhvr>
                                        <p:cTn id="16" dur="2000" fill="hold"/>
                                        <p:tgtEl>
                                          <p:spTgt spid="422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272"/>
                                        </p:tgtEl>
                                        <p:attrNameLst>
                                          <p:attrName>style.visibility</p:attrName>
                                        </p:attrNameLst>
                                      </p:cBhvr>
                                      <p:to>
                                        <p:strVal val="visible"/>
                                      </p:to>
                                    </p:set>
                                    <p:anim calcmode="lin" valueType="num">
                                      <p:cBhvr>
                                        <p:cTn id="19" dur="2000" fill="hold"/>
                                        <p:tgtEl>
                                          <p:spTgt spid="4272"/>
                                        </p:tgtEl>
                                        <p:attrNameLst>
                                          <p:attrName>ppt_w</p:attrName>
                                        </p:attrNameLst>
                                      </p:cBhvr>
                                      <p:tavLst>
                                        <p:tav tm="0">
                                          <p:val>
                                            <p:fltVal val="0"/>
                                          </p:val>
                                        </p:tav>
                                        <p:tav tm="100000">
                                          <p:val>
                                            <p:strVal val="#ppt_w"/>
                                          </p:val>
                                        </p:tav>
                                      </p:tavLst>
                                    </p:anim>
                                    <p:anim calcmode="lin" valueType="num">
                                      <p:cBhvr>
                                        <p:cTn id="20" dur="2000" fill="hold"/>
                                        <p:tgtEl>
                                          <p:spTgt spid="427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225"/>
                                        </p:tgtEl>
                                        <p:attrNameLst>
                                          <p:attrName>style.visibility</p:attrName>
                                        </p:attrNameLst>
                                      </p:cBhvr>
                                      <p:to>
                                        <p:strVal val="visible"/>
                                      </p:to>
                                    </p:set>
                                    <p:anim calcmode="lin" valueType="num">
                                      <p:cBhvr>
                                        <p:cTn id="23" dur="2000" fill="hold"/>
                                        <p:tgtEl>
                                          <p:spTgt spid="4225"/>
                                        </p:tgtEl>
                                        <p:attrNameLst>
                                          <p:attrName>ppt_w</p:attrName>
                                        </p:attrNameLst>
                                      </p:cBhvr>
                                      <p:tavLst>
                                        <p:tav tm="0">
                                          <p:val>
                                            <p:fltVal val="0"/>
                                          </p:val>
                                        </p:tav>
                                        <p:tav tm="100000">
                                          <p:val>
                                            <p:strVal val="#ppt_w"/>
                                          </p:val>
                                        </p:tav>
                                      </p:tavLst>
                                    </p:anim>
                                    <p:anim calcmode="lin" valueType="num">
                                      <p:cBhvr>
                                        <p:cTn id="24" dur="2000" fill="hold"/>
                                        <p:tgtEl>
                                          <p:spTgt spid="422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227"/>
                                        </p:tgtEl>
                                        <p:attrNameLst>
                                          <p:attrName>style.visibility</p:attrName>
                                        </p:attrNameLst>
                                      </p:cBhvr>
                                      <p:to>
                                        <p:strVal val="visible"/>
                                      </p:to>
                                    </p:set>
                                    <p:anim calcmode="lin" valueType="num">
                                      <p:cBhvr>
                                        <p:cTn id="27" dur="2000" fill="hold"/>
                                        <p:tgtEl>
                                          <p:spTgt spid="4227"/>
                                        </p:tgtEl>
                                        <p:attrNameLst>
                                          <p:attrName>ppt_w</p:attrName>
                                        </p:attrNameLst>
                                      </p:cBhvr>
                                      <p:tavLst>
                                        <p:tav tm="0">
                                          <p:val>
                                            <p:fltVal val="0"/>
                                          </p:val>
                                        </p:tav>
                                        <p:tav tm="100000">
                                          <p:val>
                                            <p:strVal val="#ppt_w"/>
                                          </p:val>
                                        </p:tav>
                                      </p:tavLst>
                                    </p:anim>
                                    <p:anim calcmode="lin" valueType="num">
                                      <p:cBhvr>
                                        <p:cTn id="28" dur="2000" fill="hold"/>
                                        <p:tgtEl>
                                          <p:spTgt spid="422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228"/>
                                        </p:tgtEl>
                                        <p:attrNameLst>
                                          <p:attrName>style.visibility</p:attrName>
                                        </p:attrNameLst>
                                      </p:cBhvr>
                                      <p:to>
                                        <p:strVal val="visible"/>
                                      </p:to>
                                    </p:set>
                                    <p:anim calcmode="lin" valueType="num">
                                      <p:cBhvr>
                                        <p:cTn id="31" dur="2000" fill="hold"/>
                                        <p:tgtEl>
                                          <p:spTgt spid="4228"/>
                                        </p:tgtEl>
                                        <p:attrNameLst>
                                          <p:attrName>ppt_w</p:attrName>
                                        </p:attrNameLst>
                                      </p:cBhvr>
                                      <p:tavLst>
                                        <p:tav tm="0">
                                          <p:val>
                                            <p:fltVal val="0"/>
                                          </p:val>
                                        </p:tav>
                                        <p:tav tm="100000">
                                          <p:val>
                                            <p:strVal val="#ppt_w"/>
                                          </p:val>
                                        </p:tav>
                                      </p:tavLst>
                                    </p:anim>
                                    <p:anim calcmode="lin" valueType="num">
                                      <p:cBhvr>
                                        <p:cTn id="32" dur="2000" fill="hold"/>
                                        <p:tgtEl>
                                          <p:spTgt spid="422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000" fill="hold"/>
                                        <p:tgtEl>
                                          <p:spTgt spid="3"/>
                                        </p:tgtEl>
                                        <p:attrNameLst>
                                          <p:attrName>ppt_w</p:attrName>
                                        </p:attrNameLst>
                                      </p:cBhvr>
                                      <p:tavLst>
                                        <p:tav tm="0">
                                          <p:val>
                                            <p:fltVal val="0"/>
                                          </p:val>
                                        </p:tav>
                                        <p:tav tm="100000">
                                          <p:val>
                                            <p:strVal val="#ppt_w"/>
                                          </p:val>
                                        </p:tav>
                                      </p:tavLst>
                                    </p:anim>
                                    <p:anim calcmode="lin" valueType="num">
                                      <p:cBhvr>
                                        <p:cTn id="36" dur="2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xit" presetSubtype="32" fill="hold" nodeType="clickEffect">
                                  <p:stCondLst>
                                    <p:cond delay="0"/>
                                  </p:stCondLst>
                                  <p:childTnLst>
                                    <p:anim calcmode="lin" valueType="num">
                                      <p:cBhvr>
                                        <p:cTn id="40" dur="2000"/>
                                        <p:tgtEl>
                                          <p:spTgt spid="4224"/>
                                        </p:tgtEl>
                                        <p:attrNameLst>
                                          <p:attrName>ppt_w</p:attrName>
                                        </p:attrNameLst>
                                      </p:cBhvr>
                                      <p:tavLst>
                                        <p:tav tm="0">
                                          <p:val>
                                            <p:strVal val="ppt_w"/>
                                          </p:val>
                                        </p:tav>
                                        <p:tav tm="100000">
                                          <p:val>
                                            <p:fltVal val="0"/>
                                          </p:val>
                                        </p:tav>
                                      </p:tavLst>
                                    </p:anim>
                                    <p:anim calcmode="lin" valueType="num">
                                      <p:cBhvr>
                                        <p:cTn id="41" dur="2000"/>
                                        <p:tgtEl>
                                          <p:spTgt spid="4224"/>
                                        </p:tgtEl>
                                        <p:attrNameLst>
                                          <p:attrName>ppt_h</p:attrName>
                                        </p:attrNameLst>
                                      </p:cBhvr>
                                      <p:tavLst>
                                        <p:tav tm="0">
                                          <p:val>
                                            <p:strVal val="ppt_h"/>
                                          </p:val>
                                        </p:tav>
                                        <p:tav tm="100000">
                                          <p:val>
                                            <p:fltVal val="0"/>
                                          </p:val>
                                        </p:tav>
                                      </p:tavLst>
                                    </p:anim>
                                    <p:set>
                                      <p:cBhvr>
                                        <p:cTn id="42" dur="1" fill="hold">
                                          <p:stCondLst>
                                            <p:cond delay="1999"/>
                                          </p:stCondLst>
                                        </p:cTn>
                                        <p:tgtEl>
                                          <p:spTgt spid="4224"/>
                                        </p:tgtEl>
                                        <p:attrNameLst>
                                          <p:attrName>style.visibility</p:attrName>
                                        </p:attrNameLst>
                                      </p:cBhvr>
                                      <p:to>
                                        <p:strVal val="hidden"/>
                                      </p:to>
                                    </p:set>
                                  </p:childTnLst>
                                </p:cTn>
                              </p:par>
                              <p:par>
                                <p:cTn id="43" presetID="23" presetClass="exit" presetSubtype="32" fill="hold" nodeType="withEffect">
                                  <p:stCondLst>
                                    <p:cond delay="0"/>
                                  </p:stCondLst>
                                  <p:childTnLst>
                                    <p:anim calcmode="lin" valueType="num">
                                      <p:cBhvr>
                                        <p:cTn id="44" dur="2000"/>
                                        <p:tgtEl>
                                          <p:spTgt spid="4272"/>
                                        </p:tgtEl>
                                        <p:attrNameLst>
                                          <p:attrName>ppt_w</p:attrName>
                                        </p:attrNameLst>
                                      </p:cBhvr>
                                      <p:tavLst>
                                        <p:tav tm="0">
                                          <p:val>
                                            <p:strVal val="ppt_w"/>
                                          </p:val>
                                        </p:tav>
                                        <p:tav tm="100000">
                                          <p:val>
                                            <p:fltVal val="0"/>
                                          </p:val>
                                        </p:tav>
                                      </p:tavLst>
                                    </p:anim>
                                    <p:anim calcmode="lin" valueType="num">
                                      <p:cBhvr>
                                        <p:cTn id="45" dur="2000"/>
                                        <p:tgtEl>
                                          <p:spTgt spid="4272"/>
                                        </p:tgtEl>
                                        <p:attrNameLst>
                                          <p:attrName>ppt_h</p:attrName>
                                        </p:attrNameLst>
                                      </p:cBhvr>
                                      <p:tavLst>
                                        <p:tav tm="0">
                                          <p:val>
                                            <p:strVal val="ppt_h"/>
                                          </p:val>
                                        </p:tav>
                                        <p:tav tm="100000">
                                          <p:val>
                                            <p:fltVal val="0"/>
                                          </p:val>
                                        </p:tav>
                                      </p:tavLst>
                                    </p:anim>
                                    <p:set>
                                      <p:cBhvr>
                                        <p:cTn id="46" dur="1" fill="hold">
                                          <p:stCondLst>
                                            <p:cond delay="1999"/>
                                          </p:stCondLst>
                                        </p:cTn>
                                        <p:tgtEl>
                                          <p:spTgt spid="4272"/>
                                        </p:tgtEl>
                                        <p:attrNameLst>
                                          <p:attrName>style.visibility</p:attrName>
                                        </p:attrNameLst>
                                      </p:cBhvr>
                                      <p:to>
                                        <p:strVal val="hidden"/>
                                      </p:to>
                                    </p:set>
                                  </p:childTnLst>
                                </p:cTn>
                              </p:par>
                              <p:par>
                                <p:cTn id="47" presetID="23" presetClass="exit" presetSubtype="32" fill="hold" nodeType="withEffect">
                                  <p:stCondLst>
                                    <p:cond delay="0"/>
                                  </p:stCondLst>
                                  <p:childTnLst>
                                    <p:anim calcmode="lin" valueType="num">
                                      <p:cBhvr>
                                        <p:cTn id="48" dur="2000"/>
                                        <p:tgtEl>
                                          <p:spTgt spid="4225"/>
                                        </p:tgtEl>
                                        <p:attrNameLst>
                                          <p:attrName>ppt_w</p:attrName>
                                        </p:attrNameLst>
                                      </p:cBhvr>
                                      <p:tavLst>
                                        <p:tav tm="0">
                                          <p:val>
                                            <p:strVal val="ppt_w"/>
                                          </p:val>
                                        </p:tav>
                                        <p:tav tm="100000">
                                          <p:val>
                                            <p:fltVal val="0"/>
                                          </p:val>
                                        </p:tav>
                                      </p:tavLst>
                                    </p:anim>
                                    <p:anim calcmode="lin" valueType="num">
                                      <p:cBhvr>
                                        <p:cTn id="49" dur="2000"/>
                                        <p:tgtEl>
                                          <p:spTgt spid="4225"/>
                                        </p:tgtEl>
                                        <p:attrNameLst>
                                          <p:attrName>ppt_h</p:attrName>
                                        </p:attrNameLst>
                                      </p:cBhvr>
                                      <p:tavLst>
                                        <p:tav tm="0">
                                          <p:val>
                                            <p:strVal val="ppt_h"/>
                                          </p:val>
                                        </p:tav>
                                        <p:tav tm="100000">
                                          <p:val>
                                            <p:fltVal val="0"/>
                                          </p:val>
                                        </p:tav>
                                      </p:tavLst>
                                    </p:anim>
                                    <p:set>
                                      <p:cBhvr>
                                        <p:cTn id="50" dur="1" fill="hold">
                                          <p:stCondLst>
                                            <p:cond delay="1999"/>
                                          </p:stCondLst>
                                        </p:cTn>
                                        <p:tgtEl>
                                          <p:spTgt spid="4225"/>
                                        </p:tgtEl>
                                        <p:attrNameLst>
                                          <p:attrName>style.visibility</p:attrName>
                                        </p:attrNameLst>
                                      </p:cBhvr>
                                      <p:to>
                                        <p:strVal val="hidden"/>
                                      </p:to>
                                    </p:set>
                                  </p:childTnLst>
                                </p:cTn>
                              </p:par>
                              <p:par>
                                <p:cTn id="51" presetID="23" presetClass="exit" presetSubtype="32" fill="hold" nodeType="withEffect">
                                  <p:stCondLst>
                                    <p:cond delay="0"/>
                                  </p:stCondLst>
                                  <p:childTnLst>
                                    <p:anim calcmode="lin" valueType="num">
                                      <p:cBhvr>
                                        <p:cTn id="52" dur="2000"/>
                                        <p:tgtEl>
                                          <p:spTgt spid="4227"/>
                                        </p:tgtEl>
                                        <p:attrNameLst>
                                          <p:attrName>ppt_w</p:attrName>
                                        </p:attrNameLst>
                                      </p:cBhvr>
                                      <p:tavLst>
                                        <p:tav tm="0">
                                          <p:val>
                                            <p:strVal val="ppt_w"/>
                                          </p:val>
                                        </p:tav>
                                        <p:tav tm="100000">
                                          <p:val>
                                            <p:fltVal val="0"/>
                                          </p:val>
                                        </p:tav>
                                      </p:tavLst>
                                    </p:anim>
                                    <p:anim calcmode="lin" valueType="num">
                                      <p:cBhvr>
                                        <p:cTn id="53" dur="2000"/>
                                        <p:tgtEl>
                                          <p:spTgt spid="4227"/>
                                        </p:tgtEl>
                                        <p:attrNameLst>
                                          <p:attrName>ppt_h</p:attrName>
                                        </p:attrNameLst>
                                      </p:cBhvr>
                                      <p:tavLst>
                                        <p:tav tm="0">
                                          <p:val>
                                            <p:strVal val="ppt_h"/>
                                          </p:val>
                                        </p:tav>
                                        <p:tav tm="100000">
                                          <p:val>
                                            <p:fltVal val="0"/>
                                          </p:val>
                                        </p:tav>
                                      </p:tavLst>
                                    </p:anim>
                                    <p:set>
                                      <p:cBhvr>
                                        <p:cTn id="54" dur="1" fill="hold">
                                          <p:stCondLst>
                                            <p:cond delay="1999"/>
                                          </p:stCondLst>
                                        </p:cTn>
                                        <p:tgtEl>
                                          <p:spTgt spid="4227"/>
                                        </p:tgtEl>
                                        <p:attrNameLst>
                                          <p:attrName>style.visibility</p:attrName>
                                        </p:attrNameLst>
                                      </p:cBhvr>
                                      <p:to>
                                        <p:strVal val="hidden"/>
                                      </p:to>
                                    </p:set>
                                  </p:childTnLst>
                                </p:cTn>
                              </p:par>
                              <p:par>
                                <p:cTn id="55" presetID="23" presetClass="exit" presetSubtype="32" fill="hold" nodeType="withEffect">
                                  <p:stCondLst>
                                    <p:cond delay="0"/>
                                  </p:stCondLst>
                                  <p:childTnLst>
                                    <p:anim calcmode="lin" valueType="num">
                                      <p:cBhvr>
                                        <p:cTn id="56" dur="2000"/>
                                        <p:tgtEl>
                                          <p:spTgt spid="4228"/>
                                        </p:tgtEl>
                                        <p:attrNameLst>
                                          <p:attrName>ppt_w</p:attrName>
                                        </p:attrNameLst>
                                      </p:cBhvr>
                                      <p:tavLst>
                                        <p:tav tm="0">
                                          <p:val>
                                            <p:strVal val="ppt_w"/>
                                          </p:val>
                                        </p:tav>
                                        <p:tav tm="100000">
                                          <p:val>
                                            <p:fltVal val="0"/>
                                          </p:val>
                                        </p:tav>
                                      </p:tavLst>
                                    </p:anim>
                                    <p:anim calcmode="lin" valueType="num">
                                      <p:cBhvr>
                                        <p:cTn id="57" dur="2000"/>
                                        <p:tgtEl>
                                          <p:spTgt spid="4228"/>
                                        </p:tgtEl>
                                        <p:attrNameLst>
                                          <p:attrName>ppt_h</p:attrName>
                                        </p:attrNameLst>
                                      </p:cBhvr>
                                      <p:tavLst>
                                        <p:tav tm="0">
                                          <p:val>
                                            <p:strVal val="ppt_h"/>
                                          </p:val>
                                        </p:tav>
                                        <p:tav tm="100000">
                                          <p:val>
                                            <p:fltVal val="0"/>
                                          </p:val>
                                        </p:tav>
                                      </p:tavLst>
                                    </p:anim>
                                    <p:set>
                                      <p:cBhvr>
                                        <p:cTn id="58" dur="1" fill="hold">
                                          <p:stCondLst>
                                            <p:cond delay="1999"/>
                                          </p:stCondLst>
                                        </p:cTn>
                                        <p:tgtEl>
                                          <p:spTgt spid="4228"/>
                                        </p:tgtEl>
                                        <p:attrNameLst>
                                          <p:attrName>style.visibility</p:attrName>
                                        </p:attrNameLst>
                                      </p:cBhvr>
                                      <p:to>
                                        <p:strVal val="hidden"/>
                                      </p:to>
                                    </p:set>
                                  </p:childTnLst>
                                </p:cTn>
                              </p:par>
                              <p:par>
                                <p:cTn id="59" presetID="23" presetClass="exit" presetSubtype="32" fill="hold" nodeType="withEffect">
                                  <p:stCondLst>
                                    <p:cond delay="0"/>
                                  </p:stCondLst>
                                  <p:childTnLst>
                                    <p:anim calcmode="lin" valueType="num">
                                      <p:cBhvr>
                                        <p:cTn id="60" dur="2000"/>
                                        <p:tgtEl>
                                          <p:spTgt spid="3"/>
                                        </p:tgtEl>
                                        <p:attrNameLst>
                                          <p:attrName>ppt_w</p:attrName>
                                        </p:attrNameLst>
                                      </p:cBhvr>
                                      <p:tavLst>
                                        <p:tav tm="0">
                                          <p:val>
                                            <p:strVal val="ppt_w"/>
                                          </p:val>
                                        </p:tav>
                                        <p:tav tm="100000">
                                          <p:val>
                                            <p:fltVal val="0"/>
                                          </p:val>
                                        </p:tav>
                                      </p:tavLst>
                                    </p:anim>
                                    <p:anim calcmode="lin" valueType="num">
                                      <p:cBhvr>
                                        <p:cTn id="61" dur="2000"/>
                                        <p:tgtEl>
                                          <p:spTgt spid="3"/>
                                        </p:tgtEl>
                                        <p:attrNameLst>
                                          <p:attrName>ppt_h</p:attrName>
                                        </p:attrNameLst>
                                      </p:cBhvr>
                                      <p:tavLst>
                                        <p:tav tm="0">
                                          <p:val>
                                            <p:strVal val="ppt_h"/>
                                          </p:val>
                                        </p:tav>
                                        <p:tav tm="100000">
                                          <p:val>
                                            <p:fltVal val="0"/>
                                          </p:val>
                                        </p:tav>
                                      </p:tavLst>
                                    </p:anim>
                                    <p:set>
                                      <p:cBhvr>
                                        <p:cTn id="62" dur="1" fill="hold">
                                          <p:stCondLst>
                                            <p:cond delay="1999"/>
                                          </p:stCondLst>
                                        </p:cTn>
                                        <p:tgtEl>
                                          <p:spTgt spid="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4224"/>
                                        </p:tgtEl>
                                        <p:attrNameLst>
                                          <p:attrName>style.visibility</p:attrName>
                                        </p:attrNameLst>
                                      </p:cBhvr>
                                      <p:to>
                                        <p:strVal val="visible"/>
                                      </p:to>
                                    </p:set>
                                    <p:animEffect transition="in" filter="fade">
                                      <p:cBhvr>
                                        <p:cTn id="67" dur="1000"/>
                                        <p:tgtEl>
                                          <p:spTgt spid="4224"/>
                                        </p:tgtEl>
                                      </p:cBhvr>
                                    </p:animEffect>
                                    <p:anim calcmode="lin" valueType="num">
                                      <p:cBhvr>
                                        <p:cTn id="68" dur="1000" fill="hold"/>
                                        <p:tgtEl>
                                          <p:spTgt spid="4224"/>
                                        </p:tgtEl>
                                        <p:attrNameLst>
                                          <p:attrName>ppt_x</p:attrName>
                                        </p:attrNameLst>
                                      </p:cBhvr>
                                      <p:tavLst>
                                        <p:tav tm="0">
                                          <p:val>
                                            <p:strVal val="#ppt_x"/>
                                          </p:val>
                                        </p:tav>
                                        <p:tav tm="100000">
                                          <p:val>
                                            <p:strVal val="#ppt_x"/>
                                          </p:val>
                                        </p:tav>
                                      </p:tavLst>
                                    </p:anim>
                                    <p:anim calcmode="lin" valueType="num">
                                      <p:cBhvr>
                                        <p:cTn id="69" dur="1000" fill="hold"/>
                                        <p:tgtEl>
                                          <p:spTgt spid="422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nodeType="clickEffect">
                                  <p:stCondLst>
                                    <p:cond delay="0"/>
                                  </p:stCondLst>
                                  <p:childTnLst>
                                    <p:set>
                                      <p:cBhvr>
                                        <p:cTn id="73" dur="1" fill="hold">
                                          <p:stCondLst>
                                            <p:cond delay="0"/>
                                          </p:stCondLst>
                                        </p:cTn>
                                        <p:tgtEl>
                                          <p:spTgt spid="4272"/>
                                        </p:tgtEl>
                                        <p:attrNameLst>
                                          <p:attrName>style.visibility</p:attrName>
                                        </p:attrNameLst>
                                      </p:cBhvr>
                                      <p:to>
                                        <p:strVal val="visible"/>
                                      </p:to>
                                    </p:set>
                                    <p:animEffect transition="in" filter="fade">
                                      <p:cBhvr>
                                        <p:cTn id="74" dur="1000"/>
                                        <p:tgtEl>
                                          <p:spTgt spid="4272"/>
                                        </p:tgtEl>
                                      </p:cBhvr>
                                    </p:animEffect>
                                    <p:anim calcmode="lin" valueType="num">
                                      <p:cBhvr>
                                        <p:cTn id="75" dur="1000" fill="hold"/>
                                        <p:tgtEl>
                                          <p:spTgt spid="4272"/>
                                        </p:tgtEl>
                                        <p:attrNameLst>
                                          <p:attrName>ppt_x</p:attrName>
                                        </p:attrNameLst>
                                      </p:cBhvr>
                                      <p:tavLst>
                                        <p:tav tm="0">
                                          <p:val>
                                            <p:strVal val="#ppt_x"/>
                                          </p:val>
                                        </p:tav>
                                        <p:tav tm="100000">
                                          <p:val>
                                            <p:strVal val="#ppt_x"/>
                                          </p:val>
                                        </p:tav>
                                      </p:tavLst>
                                    </p:anim>
                                    <p:anim calcmode="lin" valueType="num">
                                      <p:cBhvr>
                                        <p:cTn id="76" dur="1000" fill="hold"/>
                                        <p:tgtEl>
                                          <p:spTgt spid="427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nodeType="clickEffect">
                                  <p:stCondLst>
                                    <p:cond delay="0"/>
                                  </p:stCondLst>
                                  <p:childTnLst>
                                    <p:set>
                                      <p:cBhvr>
                                        <p:cTn id="80" dur="1" fill="hold">
                                          <p:stCondLst>
                                            <p:cond delay="0"/>
                                          </p:stCondLst>
                                        </p:cTn>
                                        <p:tgtEl>
                                          <p:spTgt spid="4225"/>
                                        </p:tgtEl>
                                        <p:attrNameLst>
                                          <p:attrName>style.visibility</p:attrName>
                                        </p:attrNameLst>
                                      </p:cBhvr>
                                      <p:to>
                                        <p:strVal val="visible"/>
                                      </p:to>
                                    </p:set>
                                    <p:animEffect transition="in" filter="fade">
                                      <p:cBhvr>
                                        <p:cTn id="81" dur="1000"/>
                                        <p:tgtEl>
                                          <p:spTgt spid="4225"/>
                                        </p:tgtEl>
                                      </p:cBhvr>
                                    </p:animEffect>
                                    <p:anim calcmode="lin" valueType="num">
                                      <p:cBhvr>
                                        <p:cTn id="82" dur="1000" fill="hold"/>
                                        <p:tgtEl>
                                          <p:spTgt spid="4225"/>
                                        </p:tgtEl>
                                        <p:attrNameLst>
                                          <p:attrName>ppt_x</p:attrName>
                                        </p:attrNameLst>
                                      </p:cBhvr>
                                      <p:tavLst>
                                        <p:tav tm="0">
                                          <p:val>
                                            <p:strVal val="#ppt_x"/>
                                          </p:val>
                                        </p:tav>
                                        <p:tav tm="100000">
                                          <p:val>
                                            <p:strVal val="#ppt_x"/>
                                          </p:val>
                                        </p:tav>
                                      </p:tavLst>
                                    </p:anim>
                                    <p:anim calcmode="lin" valueType="num">
                                      <p:cBhvr>
                                        <p:cTn id="83" dur="1000" fill="hold"/>
                                        <p:tgtEl>
                                          <p:spTgt spid="422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4227"/>
                                        </p:tgtEl>
                                        <p:attrNameLst>
                                          <p:attrName>style.visibility</p:attrName>
                                        </p:attrNameLst>
                                      </p:cBhvr>
                                      <p:to>
                                        <p:strVal val="visible"/>
                                      </p:to>
                                    </p:set>
                                    <p:animEffect transition="in" filter="fade">
                                      <p:cBhvr>
                                        <p:cTn id="88" dur="1000"/>
                                        <p:tgtEl>
                                          <p:spTgt spid="4227"/>
                                        </p:tgtEl>
                                      </p:cBhvr>
                                    </p:animEffect>
                                    <p:anim calcmode="lin" valueType="num">
                                      <p:cBhvr>
                                        <p:cTn id="89" dur="1000" fill="hold"/>
                                        <p:tgtEl>
                                          <p:spTgt spid="4227"/>
                                        </p:tgtEl>
                                        <p:attrNameLst>
                                          <p:attrName>ppt_x</p:attrName>
                                        </p:attrNameLst>
                                      </p:cBhvr>
                                      <p:tavLst>
                                        <p:tav tm="0">
                                          <p:val>
                                            <p:strVal val="#ppt_x"/>
                                          </p:val>
                                        </p:tav>
                                        <p:tav tm="100000">
                                          <p:val>
                                            <p:strVal val="#ppt_x"/>
                                          </p:val>
                                        </p:tav>
                                      </p:tavLst>
                                    </p:anim>
                                    <p:anim calcmode="lin" valueType="num">
                                      <p:cBhvr>
                                        <p:cTn id="90" dur="1000" fill="hold"/>
                                        <p:tgtEl>
                                          <p:spTgt spid="422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nodeType="clickEffect">
                                  <p:stCondLst>
                                    <p:cond delay="0"/>
                                  </p:stCondLst>
                                  <p:childTnLst>
                                    <p:set>
                                      <p:cBhvr>
                                        <p:cTn id="94" dur="1" fill="hold">
                                          <p:stCondLst>
                                            <p:cond delay="0"/>
                                          </p:stCondLst>
                                        </p:cTn>
                                        <p:tgtEl>
                                          <p:spTgt spid="4228"/>
                                        </p:tgtEl>
                                        <p:attrNameLst>
                                          <p:attrName>style.visibility</p:attrName>
                                        </p:attrNameLst>
                                      </p:cBhvr>
                                      <p:to>
                                        <p:strVal val="visible"/>
                                      </p:to>
                                    </p:set>
                                    <p:animEffect transition="in" filter="fade">
                                      <p:cBhvr>
                                        <p:cTn id="95" dur="1000"/>
                                        <p:tgtEl>
                                          <p:spTgt spid="4228"/>
                                        </p:tgtEl>
                                      </p:cBhvr>
                                    </p:animEffect>
                                    <p:anim calcmode="lin" valueType="num">
                                      <p:cBhvr>
                                        <p:cTn id="96" dur="1000" fill="hold"/>
                                        <p:tgtEl>
                                          <p:spTgt spid="4228"/>
                                        </p:tgtEl>
                                        <p:attrNameLst>
                                          <p:attrName>ppt_x</p:attrName>
                                        </p:attrNameLst>
                                      </p:cBhvr>
                                      <p:tavLst>
                                        <p:tav tm="0">
                                          <p:val>
                                            <p:strVal val="#ppt_x"/>
                                          </p:val>
                                        </p:tav>
                                        <p:tav tm="100000">
                                          <p:val>
                                            <p:strVal val="#ppt_x"/>
                                          </p:val>
                                        </p:tav>
                                      </p:tavLst>
                                    </p:anim>
                                    <p:anim calcmode="lin" valueType="num">
                                      <p:cBhvr>
                                        <p:cTn id="97" dur="1000" fill="hold"/>
                                        <p:tgtEl>
                                          <p:spTgt spid="422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fade">
                                      <p:cBhvr>
                                        <p:cTn id="102" dur="1000"/>
                                        <p:tgtEl>
                                          <p:spTgt spid="3"/>
                                        </p:tgtEl>
                                      </p:cBhvr>
                                    </p:animEffect>
                                    <p:anim calcmode="lin" valueType="num">
                                      <p:cBhvr>
                                        <p:cTn id="103" dur="1000" fill="hold"/>
                                        <p:tgtEl>
                                          <p:spTgt spid="3"/>
                                        </p:tgtEl>
                                        <p:attrNameLst>
                                          <p:attrName>ppt_x</p:attrName>
                                        </p:attrNameLst>
                                      </p:cBhvr>
                                      <p:tavLst>
                                        <p:tav tm="0">
                                          <p:val>
                                            <p:strVal val="#ppt_x"/>
                                          </p:val>
                                        </p:tav>
                                        <p:tav tm="100000">
                                          <p:val>
                                            <p:strVal val="#ppt_x"/>
                                          </p:val>
                                        </p:tav>
                                      </p:tavLst>
                                    </p:anim>
                                    <p:anim calcmode="lin" valueType="num">
                                      <p:cBhvr>
                                        <p:cTn id="10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4"/>
          <p:cNvGrpSpPr>
            <a:grpSpLocks/>
          </p:cNvGrpSpPr>
          <p:nvPr/>
        </p:nvGrpSpPr>
        <p:grpSpPr bwMode="auto">
          <a:xfrm>
            <a:off x="0" y="0"/>
            <a:ext cx="9144000" cy="1428750"/>
            <a:chOff x="0" y="0"/>
            <a:chExt cx="5760" cy="900"/>
          </a:xfrm>
        </p:grpSpPr>
        <p:pic>
          <p:nvPicPr>
            <p:cNvPr id="19463" name="Picture 5"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19464" name="Picture 6"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19465" name="Picture 7"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19466" name="Picture 8"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19467" name="Picture 9"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19468" name="Picture 10"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19469" name="Picture 11"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17410" name="Rectangle 2"/>
          <p:cNvSpPr>
            <a:spLocks noGrp="1" noChangeArrowheads="1"/>
          </p:cNvSpPr>
          <p:nvPr>
            <p:ph type="title"/>
          </p:nvPr>
        </p:nvSpPr>
        <p:spPr>
          <a:xfrm>
            <a:off x="468313" y="0"/>
            <a:ext cx="8229600" cy="1143000"/>
          </a:xfrm>
        </p:spPr>
        <p:txBody>
          <a:bodyPr/>
          <a:lstStyle/>
          <a:p>
            <a:pPr eaLnBrk="1" hangingPunct="1"/>
            <a:r>
              <a:rPr lang="en-US" sz="5400" smtClean="0">
                <a:solidFill>
                  <a:srgbClr val="800000"/>
                </a:solidFill>
                <a:latin typeface="Monotype Corsiva" pitchFamily="66" charset="0"/>
              </a:rPr>
              <a:t>Опит за зайцевъдство</a:t>
            </a:r>
            <a:endParaRPr lang="bg-BG" sz="5400" smtClean="0">
              <a:solidFill>
                <a:srgbClr val="800000"/>
              </a:solidFill>
              <a:latin typeface="Monotype Corsiva" pitchFamily="66" charset="0"/>
            </a:endParaRPr>
          </a:p>
        </p:txBody>
      </p:sp>
      <p:sp>
        <p:nvSpPr>
          <p:cNvPr id="17411" name="Rectangle 3"/>
          <p:cNvSpPr>
            <a:spLocks noGrp="1" noChangeArrowheads="1"/>
          </p:cNvSpPr>
          <p:nvPr>
            <p:ph type="body" idx="1"/>
          </p:nvPr>
        </p:nvSpPr>
        <p:spPr>
          <a:xfrm>
            <a:off x="0" y="1844675"/>
            <a:ext cx="9144000" cy="2320925"/>
          </a:xfrm>
        </p:spPr>
        <p:txBody>
          <a:bodyPr/>
          <a:lstStyle/>
          <a:p>
            <a:pPr algn="ctr" eaLnBrk="1" hangingPunct="1">
              <a:buFontTx/>
              <a:buNone/>
            </a:pPr>
            <a:r>
              <a:rPr lang="bg-BG" sz="2800" b="1" smtClean="0">
                <a:latin typeface="Palatino Linotype" pitchFamily="18" charset="0"/>
              </a:rPr>
              <a:t>	</a:t>
            </a:r>
            <a:r>
              <a:rPr lang="en-US" sz="2800" b="1" smtClean="0">
                <a:solidFill>
                  <a:srgbClr val="006600"/>
                </a:solidFill>
                <a:latin typeface="Palatino Linotype" pitchFamily="18" charset="0"/>
              </a:rPr>
              <a:t>Числата, образуващи </a:t>
            </a:r>
            <a:r>
              <a:rPr lang="bg-BG" sz="2800" b="1" smtClean="0">
                <a:solidFill>
                  <a:srgbClr val="006600"/>
                </a:solidFill>
                <a:latin typeface="Palatino Linotype" pitchFamily="18" charset="0"/>
              </a:rPr>
              <a:t>п</a:t>
            </a:r>
            <a:r>
              <a:rPr lang="en-US" sz="2800" b="1" smtClean="0">
                <a:solidFill>
                  <a:srgbClr val="006600"/>
                </a:solidFill>
                <a:latin typeface="Palatino Linotype" pitchFamily="18" charset="0"/>
              </a:rPr>
              <a:t>оследователността </a:t>
            </a:r>
            <a:endParaRPr lang="bg-BG" sz="2800" b="1" smtClean="0">
              <a:solidFill>
                <a:srgbClr val="006600"/>
              </a:solidFill>
              <a:latin typeface="Palatino Linotype" pitchFamily="18" charset="0"/>
            </a:endParaRPr>
          </a:p>
          <a:p>
            <a:pPr algn="ctr" eaLnBrk="1" hangingPunct="1">
              <a:buFontTx/>
              <a:buNone/>
            </a:pPr>
            <a:r>
              <a:rPr lang="en-US" sz="2800" b="1" smtClean="0">
                <a:solidFill>
                  <a:srgbClr val="006600"/>
                </a:solidFill>
                <a:latin typeface="Palatino Linotype" pitchFamily="18" charset="0"/>
              </a:rPr>
              <a:t>1, 1, 2, 3, 5, 8, 13, 21, 34, 55, 89, 144, 233, ... </a:t>
            </a:r>
            <a:endParaRPr lang="bg-BG" sz="2800" b="1" smtClean="0">
              <a:solidFill>
                <a:srgbClr val="006600"/>
              </a:solidFill>
              <a:latin typeface="Palatino Linotype" pitchFamily="18" charset="0"/>
            </a:endParaRPr>
          </a:p>
          <a:p>
            <a:pPr algn="ctr" eaLnBrk="1" hangingPunct="1">
              <a:buFontTx/>
              <a:buNone/>
            </a:pPr>
            <a:r>
              <a:rPr lang="en-US" sz="2800" b="1" smtClean="0">
                <a:solidFill>
                  <a:srgbClr val="006600"/>
                </a:solidFill>
                <a:latin typeface="Palatino Linotype" pitchFamily="18" charset="0"/>
              </a:rPr>
              <a:t>се наричат "</a:t>
            </a:r>
            <a:r>
              <a:rPr lang="en-US" sz="2800" b="1" u="sng" smtClean="0">
                <a:solidFill>
                  <a:srgbClr val="006600"/>
                </a:solidFill>
                <a:latin typeface="Palatino Linotype" pitchFamily="18" charset="0"/>
              </a:rPr>
              <a:t>числа на Фибоначи</a:t>
            </a:r>
            <a:r>
              <a:rPr lang="en-US" sz="2800" b="1" smtClean="0">
                <a:solidFill>
                  <a:srgbClr val="006600"/>
                </a:solidFill>
                <a:latin typeface="Palatino Linotype" pitchFamily="18" charset="0"/>
              </a:rPr>
              <a:t>", </a:t>
            </a:r>
            <a:endParaRPr lang="bg-BG" sz="2800" b="1" smtClean="0">
              <a:solidFill>
                <a:srgbClr val="006600"/>
              </a:solidFill>
              <a:latin typeface="Palatino Linotype" pitchFamily="18" charset="0"/>
            </a:endParaRPr>
          </a:p>
          <a:p>
            <a:pPr algn="ctr" eaLnBrk="1" hangingPunct="1">
              <a:buFontTx/>
              <a:buNone/>
            </a:pPr>
            <a:r>
              <a:rPr lang="en-US" sz="2800" b="1" smtClean="0">
                <a:solidFill>
                  <a:srgbClr val="006600"/>
                </a:solidFill>
                <a:latin typeface="Palatino Linotype" pitchFamily="18" charset="0"/>
              </a:rPr>
              <a:t>а самата последователност —</a:t>
            </a:r>
            <a:r>
              <a:rPr lang="bg-BG" sz="2800" b="1" smtClean="0">
                <a:solidFill>
                  <a:srgbClr val="006600"/>
                </a:solidFill>
                <a:latin typeface="Palatino Linotype" pitchFamily="18" charset="0"/>
              </a:rPr>
              <a:t> </a:t>
            </a:r>
            <a:r>
              <a:rPr lang="en-US" sz="2800" b="1" smtClean="0">
                <a:solidFill>
                  <a:srgbClr val="006600"/>
                </a:solidFill>
                <a:latin typeface="Palatino Linotype" pitchFamily="18" charset="0"/>
              </a:rPr>
              <a:t> </a:t>
            </a:r>
            <a:r>
              <a:rPr lang="en-US" sz="2800" b="1" u="sng" smtClean="0">
                <a:solidFill>
                  <a:srgbClr val="006600"/>
                </a:solidFill>
                <a:latin typeface="Palatino Linotype" pitchFamily="18" charset="0"/>
              </a:rPr>
              <a:t>ред на Фибоначи</a:t>
            </a:r>
            <a:r>
              <a:rPr lang="en-US" sz="2800" b="1" smtClean="0">
                <a:solidFill>
                  <a:srgbClr val="006600"/>
                </a:solidFill>
                <a:latin typeface="Palatino Linotype" pitchFamily="18" charset="0"/>
              </a:rPr>
              <a:t>. </a:t>
            </a:r>
            <a:endParaRPr lang="bg-BG" sz="2800" b="1" smtClean="0">
              <a:solidFill>
                <a:srgbClr val="006600"/>
              </a:solidFill>
              <a:latin typeface="Palatino Linotype" pitchFamily="18" charset="0"/>
            </a:endParaRPr>
          </a:p>
        </p:txBody>
      </p:sp>
      <p:pic>
        <p:nvPicPr>
          <p:cNvPr id="17420" name="Picture 12" descr="image48"/>
          <p:cNvPicPr>
            <a:picLocks noChangeAspect="1" noChangeArrowheads="1"/>
          </p:cNvPicPr>
          <p:nvPr/>
        </p:nvPicPr>
        <p:blipFill>
          <a:blip r:embed="rId3"/>
          <a:srcRect/>
          <a:stretch>
            <a:fillRect/>
          </a:stretch>
        </p:blipFill>
        <p:spPr bwMode="auto">
          <a:xfrm>
            <a:off x="7153275" y="4292600"/>
            <a:ext cx="1522413" cy="2014538"/>
          </a:xfrm>
          <a:prstGeom prst="rect">
            <a:avLst/>
          </a:prstGeom>
          <a:noFill/>
          <a:ln w="9525">
            <a:noFill/>
            <a:miter lim="800000"/>
            <a:headEnd/>
            <a:tailEnd/>
          </a:ln>
        </p:spPr>
      </p:pic>
      <p:pic>
        <p:nvPicPr>
          <p:cNvPr id="17421" name="Picture 13" descr="images6"/>
          <p:cNvPicPr>
            <a:picLocks noChangeAspect="1" noChangeArrowheads="1"/>
          </p:cNvPicPr>
          <p:nvPr/>
        </p:nvPicPr>
        <p:blipFill>
          <a:blip r:embed="rId4"/>
          <a:srcRect/>
          <a:stretch>
            <a:fillRect/>
          </a:stretch>
        </p:blipFill>
        <p:spPr bwMode="auto">
          <a:xfrm>
            <a:off x="395288" y="4365625"/>
            <a:ext cx="2592387" cy="1939925"/>
          </a:xfrm>
          <a:prstGeom prst="rect">
            <a:avLst/>
          </a:prstGeom>
          <a:noFill/>
          <a:ln w="9525">
            <a:noFill/>
            <a:miter lim="800000"/>
            <a:headEnd/>
            <a:tailEnd/>
          </a:ln>
        </p:spPr>
      </p:pic>
      <p:pic>
        <p:nvPicPr>
          <p:cNvPr id="17422" name="Picture 14" descr="Pyramid"/>
          <p:cNvPicPr>
            <a:picLocks noChangeAspect="1" noChangeArrowheads="1"/>
          </p:cNvPicPr>
          <p:nvPr/>
        </p:nvPicPr>
        <p:blipFill>
          <a:blip r:embed="rId5"/>
          <a:srcRect/>
          <a:stretch>
            <a:fillRect/>
          </a:stretch>
        </p:blipFill>
        <p:spPr bwMode="auto">
          <a:xfrm>
            <a:off x="3635375" y="4365625"/>
            <a:ext cx="2952750" cy="1973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1000"/>
                                        <p:tgtEl>
                                          <p:spTgt spid="17411">
                                            <p:txEl>
                                              <p:pRg st="0" end="0"/>
                                            </p:txEl>
                                          </p:spTgt>
                                        </p:tgtEl>
                                      </p:cBhvr>
                                    </p:animEffect>
                                    <p:anim calcmode="lin" valueType="num">
                                      <p:cBhvr>
                                        <p:cTn id="13"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1000"/>
                                        <p:tgtEl>
                                          <p:spTgt spid="17411">
                                            <p:txEl>
                                              <p:pRg st="1" end="1"/>
                                            </p:txEl>
                                          </p:spTgt>
                                        </p:tgtEl>
                                      </p:cBhvr>
                                    </p:animEffect>
                                    <p:anim calcmode="lin" valueType="num">
                                      <p:cBhvr>
                                        <p:cTn id="20"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Effect transition="in" filter="fade">
                                      <p:cBhvr>
                                        <p:cTn id="26" dur="1000"/>
                                        <p:tgtEl>
                                          <p:spTgt spid="17411">
                                            <p:txEl>
                                              <p:pRg st="2" end="2"/>
                                            </p:txEl>
                                          </p:spTgt>
                                        </p:tgtEl>
                                      </p:cBhvr>
                                    </p:animEffect>
                                    <p:anim calcmode="lin" valueType="num">
                                      <p:cBhvr>
                                        <p:cTn id="27"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7411">
                                            <p:txEl>
                                              <p:pRg st="3" end="3"/>
                                            </p:txEl>
                                          </p:spTgt>
                                        </p:tgtEl>
                                        <p:attrNameLst>
                                          <p:attrName>style.visibility</p:attrName>
                                        </p:attrNameLst>
                                      </p:cBhvr>
                                      <p:to>
                                        <p:strVal val="visible"/>
                                      </p:to>
                                    </p:set>
                                    <p:animEffect transition="in" filter="fade">
                                      <p:cBhvr>
                                        <p:cTn id="33" dur="1000"/>
                                        <p:tgtEl>
                                          <p:spTgt spid="17411">
                                            <p:txEl>
                                              <p:pRg st="3" end="3"/>
                                            </p:txEl>
                                          </p:spTgt>
                                        </p:tgtEl>
                                      </p:cBhvr>
                                    </p:animEffect>
                                    <p:anim calcmode="lin" valueType="num">
                                      <p:cBhvr>
                                        <p:cTn id="34"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17421"/>
                                        </p:tgtEl>
                                        <p:attrNameLst>
                                          <p:attrName>style.visibility</p:attrName>
                                        </p:attrNameLst>
                                      </p:cBhvr>
                                      <p:to>
                                        <p:strVal val="visible"/>
                                      </p:to>
                                    </p:set>
                                    <p:animEffect transition="in" filter="wedge">
                                      <p:cBhvr>
                                        <p:cTn id="40" dur="2000"/>
                                        <p:tgtEl>
                                          <p:spTgt spid="17421"/>
                                        </p:tgtEl>
                                      </p:cBhvr>
                                    </p:animEffect>
                                  </p:childTnLst>
                                </p:cTn>
                              </p:par>
                              <p:par>
                                <p:cTn id="41" presetID="20" presetClass="entr" presetSubtype="0" fill="hold" nodeType="withEffect">
                                  <p:stCondLst>
                                    <p:cond delay="0"/>
                                  </p:stCondLst>
                                  <p:childTnLst>
                                    <p:set>
                                      <p:cBhvr>
                                        <p:cTn id="42" dur="1" fill="hold">
                                          <p:stCondLst>
                                            <p:cond delay="0"/>
                                          </p:stCondLst>
                                        </p:cTn>
                                        <p:tgtEl>
                                          <p:spTgt spid="17422"/>
                                        </p:tgtEl>
                                        <p:attrNameLst>
                                          <p:attrName>style.visibility</p:attrName>
                                        </p:attrNameLst>
                                      </p:cBhvr>
                                      <p:to>
                                        <p:strVal val="visible"/>
                                      </p:to>
                                    </p:set>
                                    <p:animEffect transition="in" filter="wedge">
                                      <p:cBhvr>
                                        <p:cTn id="43" dur="2000"/>
                                        <p:tgtEl>
                                          <p:spTgt spid="17422"/>
                                        </p:tgtEl>
                                      </p:cBhvr>
                                    </p:animEffect>
                                  </p:childTnLst>
                                </p:cTn>
                              </p:par>
                              <p:par>
                                <p:cTn id="44" presetID="20" presetClass="entr" presetSubtype="0" fill="hold" nodeType="withEffect">
                                  <p:stCondLst>
                                    <p:cond delay="0"/>
                                  </p:stCondLst>
                                  <p:childTnLst>
                                    <p:set>
                                      <p:cBhvr>
                                        <p:cTn id="45" dur="1" fill="hold">
                                          <p:stCondLst>
                                            <p:cond delay="0"/>
                                          </p:stCondLst>
                                        </p:cTn>
                                        <p:tgtEl>
                                          <p:spTgt spid="17420"/>
                                        </p:tgtEl>
                                        <p:attrNameLst>
                                          <p:attrName>style.visibility</p:attrName>
                                        </p:attrNameLst>
                                      </p:cBhvr>
                                      <p:to>
                                        <p:strVal val="visible"/>
                                      </p:to>
                                    </p:set>
                                    <p:animEffect transition="in" filter="wedge">
                                      <p:cBhvr>
                                        <p:cTn id="46" dur="20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36"/>
          <p:cNvGrpSpPr>
            <a:grpSpLocks/>
          </p:cNvGrpSpPr>
          <p:nvPr/>
        </p:nvGrpSpPr>
        <p:grpSpPr bwMode="auto">
          <a:xfrm>
            <a:off x="0" y="0"/>
            <a:ext cx="9144000" cy="1428750"/>
            <a:chOff x="0" y="0"/>
            <a:chExt cx="5760" cy="900"/>
          </a:xfrm>
        </p:grpSpPr>
        <p:pic>
          <p:nvPicPr>
            <p:cNvPr id="20493" name="Picture 37"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20494" name="Picture 38"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20495" name="Picture 39"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20496" name="Picture 40"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20497" name="Picture 41"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20498" name="Picture 42"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20499" name="Picture 43"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6146" name="Rectangle 2"/>
          <p:cNvSpPr>
            <a:spLocks noGrp="1" noChangeArrowheads="1"/>
          </p:cNvSpPr>
          <p:nvPr>
            <p:ph type="title"/>
          </p:nvPr>
        </p:nvSpPr>
        <p:spPr>
          <a:xfrm>
            <a:off x="503238" y="188913"/>
            <a:ext cx="8101012" cy="1143000"/>
          </a:xfrm>
        </p:spPr>
        <p:txBody>
          <a:bodyPr wrap="none"/>
          <a:lstStyle/>
          <a:p>
            <a:pPr eaLnBrk="1" hangingPunct="1"/>
            <a:r>
              <a:rPr lang="ru-RU" smtClean="0">
                <a:solidFill>
                  <a:srgbClr val="800000"/>
                </a:solidFill>
                <a:latin typeface="Monotype Corsiva" pitchFamily="66" charset="0"/>
              </a:rPr>
              <a:t>Числата на Фибоначи при растенията</a:t>
            </a:r>
            <a:r>
              <a:rPr lang="bg-BG" smtClean="0">
                <a:latin typeface="Monotype Corsiva" pitchFamily="66" charset="0"/>
              </a:rPr>
              <a:t> </a:t>
            </a:r>
          </a:p>
        </p:txBody>
      </p:sp>
      <p:sp>
        <p:nvSpPr>
          <p:cNvPr id="6147" name="Rectangle 3"/>
          <p:cNvSpPr>
            <a:spLocks noGrp="1" noChangeArrowheads="1"/>
          </p:cNvSpPr>
          <p:nvPr>
            <p:ph type="body" idx="1"/>
          </p:nvPr>
        </p:nvSpPr>
        <p:spPr>
          <a:xfrm>
            <a:off x="2195513" y="1341438"/>
            <a:ext cx="4392612" cy="358775"/>
          </a:xfrm>
        </p:spPr>
        <p:txBody>
          <a:bodyPr/>
          <a:lstStyle/>
          <a:p>
            <a:pPr algn="ctr" eaLnBrk="1" hangingPunct="1">
              <a:buFontTx/>
              <a:buNone/>
            </a:pPr>
            <a:r>
              <a:rPr lang="en-US" sz="2800" b="1" smtClean="0">
                <a:solidFill>
                  <a:srgbClr val="006600"/>
                </a:solidFill>
                <a:latin typeface="Palatino Linotype" pitchFamily="18" charset="0"/>
              </a:rPr>
              <a:t>Растеж по Фибоначи</a:t>
            </a:r>
          </a:p>
        </p:txBody>
      </p:sp>
      <p:sp>
        <p:nvSpPr>
          <p:cNvPr id="20484" name="Rectangle 5"/>
          <p:cNvSpPr>
            <a:spLocks noChangeArrowheads="1"/>
          </p:cNvSpPr>
          <p:nvPr/>
        </p:nvSpPr>
        <p:spPr bwMode="auto">
          <a:xfrm>
            <a:off x="3106738" y="1785938"/>
            <a:ext cx="9144000" cy="0"/>
          </a:xfrm>
          <a:prstGeom prst="rect">
            <a:avLst/>
          </a:prstGeom>
          <a:noFill/>
          <a:ln w="9525">
            <a:noFill/>
            <a:miter lim="800000"/>
            <a:headEnd/>
            <a:tailEnd/>
          </a:ln>
        </p:spPr>
        <p:txBody>
          <a:bodyPr wrap="none" anchor="ctr">
            <a:spAutoFit/>
          </a:bodyPr>
          <a:lstStyle/>
          <a:p>
            <a:endParaRPr lang="en-US"/>
          </a:p>
        </p:txBody>
      </p:sp>
      <p:pic>
        <p:nvPicPr>
          <p:cNvPr id="6148" name="Picture 4" descr="http://audio-spirit.com/%7Ewania/Fractals/images/F/grass.gif"/>
          <p:cNvPicPr>
            <a:picLocks noChangeAspect="1" noChangeArrowheads="1"/>
          </p:cNvPicPr>
          <p:nvPr/>
        </p:nvPicPr>
        <p:blipFill>
          <a:blip r:embed="rId3" r:link="rId4"/>
          <a:srcRect/>
          <a:stretch>
            <a:fillRect/>
          </a:stretch>
        </p:blipFill>
        <p:spPr bwMode="auto">
          <a:xfrm>
            <a:off x="827088" y="1844675"/>
            <a:ext cx="2736850" cy="3097213"/>
          </a:xfrm>
          <a:prstGeom prst="rect">
            <a:avLst/>
          </a:prstGeom>
          <a:noFill/>
          <a:ln w="9525">
            <a:noFill/>
            <a:miter lim="800000"/>
            <a:headEnd/>
            <a:tailEnd/>
          </a:ln>
        </p:spPr>
      </p:pic>
      <p:sp>
        <p:nvSpPr>
          <p:cNvPr id="20486" name="Rectangle 7"/>
          <p:cNvSpPr>
            <a:spLocks noChangeArrowheads="1"/>
          </p:cNvSpPr>
          <p:nvPr/>
        </p:nvSpPr>
        <p:spPr bwMode="auto">
          <a:xfrm>
            <a:off x="6705600" y="1958975"/>
            <a:ext cx="9144000" cy="0"/>
          </a:xfrm>
          <a:prstGeom prst="rect">
            <a:avLst/>
          </a:prstGeom>
          <a:noFill/>
          <a:ln w="9525">
            <a:noFill/>
            <a:miter lim="800000"/>
            <a:headEnd/>
            <a:tailEnd/>
          </a:ln>
        </p:spPr>
        <p:txBody>
          <a:bodyPr wrap="none" anchor="ctr">
            <a:spAutoFit/>
          </a:bodyPr>
          <a:lstStyle/>
          <a:p>
            <a:endParaRPr lang="en-US"/>
          </a:p>
        </p:txBody>
      </p:sp>
      <p:pic>
        <p:nvPicPr>
          <p:cNvPr id="6150" name="Picture 6" descr="http://audio-spirit.com/%7Ewania/Fractals/images/F/sapin.jpg"/>
          <p:cNvPicPr>
            <a:picLocks noChangeAspect="1" noChangeArrowheads="1"/>
          </p:cNvPicPr>
          <p:nvPr/>
        </p:nvPicPr>
        <p:blipFill>
          <a:blip r:embed="rId5" r:link="rId6"/>
          <a:srcRect/>
          <a:stretch>
            <a:fillRect/>
          </a:stretch>
        </p:blipFill>
        <p:spPr bwMode="auto">
          <a:xfrm>
            <a:off x="4427538" y="1862138"/>
            <a:ext cx="4105275" cy="3076575"/>
          </a:xfrm>
          <a:prstGeom prst="rect">
            <a:avLst/>
          </a:prstGeom>
          <a:noFill/>
          <a:ln w="9525">
            <a:noFill/>
            <a:miter lim="800000"/>
            <a:headEnd/>
            <a:tailEnd/>
          </a:ln>
        </p:spPr>
      </p:pic>
      <p:sp>
        <p:nvSpPr>
          <p:cNvPr id="20488" name="Rectangle 11"/>
          <p:cNvSpPr>
            <a:spLocks noChangeArrowheads="1"/>
          </p:cNvSpPr>
          <p:nvPr/>
        </p:nvSpPr>
        <p:spPr bwMode="auto">
          <a:xfrm>
            <a:off x="4252913" y="2974975"/>
            <a:ext cx="3228975" cy="0"/>
          </a:xfrm>
          <a:prstGeom prst="rect">
            <a:avLst/>
          </a:prstGeom>
          <a:noFill/>
          <a:ln w="9525">
            <a:noFill/>
            <a:miter lim="800000"/>
            <a:headEnd/>
            <a:tailEnd/>
          </a:ln>
        </p:spPr>
        <p:txBody>
          <a:bodyPr wrap="none" anchor="ctr">
            <a:spAutoFit/>
          </a:bodyPr>
          <a:lstStyle/>
          <a:p>
            <a:endParaRPr lang="en-US"/>
          </a:p>
        </p:txBody>
      </p:sp>
      <p:sp>
        <p:nvSpPr>
          <p:cNvPr id="20489" name="Rectangle 13"/>
          <p:cNvSpPr>
            <a:spLocks noChangeArrowheads="1"/>
          </p:cNvSpPr>
          <p:nvPr/>
        </p:nvSpPr>
        <p:spPr bwMode="auto">
          <a:xfrm>
            <a:off x="4252913" y="2974975"/>
            <a:ext cx="3228975" cy="0"/>
          </a:xfrm>
          <a:prstGeom prst="rect">
            <a:avLst/>
          </a:prstGeom>
          <a:noFill/>
          <a:ln w="9525">
            <a:noFill/>
            <a:miter lim="800000"/>
            <a:headEnd/>
            <a:tailEnd/>
          </a:ln>
        </p:spPr>
        <p:txBody>
          <a:bodyPr wrap="none" anchor="ctr">
            <a:spAutoFit/>
          </a:bodyPr>
          <a:lstStyle/>
          <a:p>
            <a:endParaRPr lang="en-US"/>
          </a:p>
        </p:txBody>
      </p:sp>
      <p:sp>
        <p:nvSpPr>
          <p:cNvPr id="20490" name="Rectangle 15"/>
          <p:cNvSpPr>
            <a:spLocks noChangeArrowheads="1"/>
          </p:cNvSpPr>
          <p:nvPr/>
        </p:nvSpPr>
        <p:spPr bwMode="auto">
          <a:xfrm>
            <a:off x="4284663" y="2997200"/>
            <a:ext cx="3228975" cy="0"/>
          </a:xfrm>
          <a:prstGeom prst="rect">
            <a:avLst/>
          </a:prstGeom>
          <a:noFill/>
          <a:ln w="9525">
            <a:noFill/>
            <a:miter lim="800000"/>
            <a:headEnd/>
            <a:tailEnd/>
          </a:ln>
        </p:spPr>
        <p:txBody>
          <a:bodyPr wrap="none" anchor="ctr">
            <a:spAutoFit/>
          </a:bodyPr>
          <a:lstStyle/>
          <a:p>
            <a:endParaRPr lang="en-US"/>
          </a:p>
        </p:txBody>
      </p:sp>
      <p:sp>
        <p:nvSpPr>
          <p:cNvPr id="20491" name="Rectangle 31"/>
          <p:cNvSpPr>
            <a:spLocks noChangeArrowheads="1"/>
          </p:cNvSpPr>
          <p:nvPr/>
        </p:nvSpPr>
        <p:spPr bwMode="auto">
          <a:xfrm>
            <a:off x="2843213" y="2133600"/>
            <a:ext cx="9144000" cy="0"/>
          </a:xfrm>
          <a:prstGeom prst="rect">
            <a:avLst/>
          </a:prstGeom>
          <a:noFill/>
          <a:ln w="9525">
            <a:noFill/>
            <a:miter lim="800000"/>
            <a:headEnd/>
            <a:tailEnd/>
          </a:ln>
        </p:spPr>
        <p:txBody>
          <a:bodyPr wrap="none" anchor="ctr">
            <a:spAutoFit/>
          </a:bodyPr>
          <a:lstStyle/>
          <a:p>
            <a:endParaRPr lang="en-US"/>
          </a:p>
        </p:txBody>
      </p:sp>
      <p:sp>
        <p:nvSpPr>
          <p:cNvPr id="6179" name="Text Box 35"/>
          <p:cNvSpPr txBox="1">
            <a:spLocks noChangeArrowheads="1"/>
          </p:cNvSpPr>
          <p:nvPr/>
        </p:nvSpPr>
        <p:spPr bwMode="auto">
          <a:xfrm>
            <a:off x="0" y="5026025"/>
            <a:ext cx="9144000" cy="1514475"/>
          </a:xfrm>
          <a:prstGeom prst="rect">
            <a:avLst/>
          </a:prstGeom>
          <a:noFill/>
          <a:ln w="9525">
            <a:noFill/>
            <a:miter lim="800000"/>
            <a:headEnd/>
            <a:tailEnd/>
          </a:ln>
        </p:spPr>
        <p:txBody>
          <a:bodyPr>
            <a:spAutoFit/>
          </a:bodyPr>
          <a:lstStyle/>
          <a:p>
            <a:pPr indent="354013">
              <a:spcBef>
                <a:spcPct val="20000"/>
              </a:spcBef>
            </a:pPr>
            <a:r>
              <a:rPr lang="bg-BG" sz="2200" b="1">
                <a:solidFill>
                  <a:srgbClr val="006600"/>
                </a:solidFill>
                <a:latin typeface="Palatino Linotype" pitchFamily="18" charset="0"/>
              </a:rPr>
              <a:t>Растението вляво конкретно илюстрира </a:t>
            </a:r>
            <a:r>
              <a:rPr lang="bg-BG" sz="2200" b="1" u="sng">
                <a:solidFill>
                  <a:srgbClr val="006600"/>
                </a:solidFill>
                <a:latin typeface="Palatino Linotype" pitchFamily="18" charset="0"/>
              </a:rPr>
              <a:t>числата на Фибоначи</a:t>
            </a:r>
            <a:r>
              <a:rPr lang="bg-BG" sz="2200" b="1">
                <a:solidFill>
                  <a:srgbClr val="006600"/>
                </a:solidFill>
                <a:latin typeface="Palatino Linotype" pitchFamily="18" charset="0"/>
              </a:rPr>
              <a:t>, като начинът му на нарастване повтаря точно родословното дърво на зайците на Фибоначи. </a:t>
            </a:r>
          </a:p>
          <a:p>
            <a:pPr indent="354013">
              <a:spcBef>
                <a:spcPct val="20000"/>
              </a:spcBef>
            </a:pPr>
            <a:r>
              <a:rPr lang="bg-BG" sz="2200" b="1">
                <a:solidFill>
                  <a:srgbClr val="006600"/>
                </a:solidFill>
                <a:latin typeface="Palatino Linotype" pitchFamily="18" charset="0"/>
              </a:rPr>
              <a:t>Този модел на растеж се среща при много треви и дървета.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1000"/>
                                        <p:tgtEl>
                                          <p:spTgt spid="6147">
                                            <p:txEl>
                                              <p:pRg st="0" end="0"/>
                                            </p:txEl>
                                          </p:spTgt>
                                        </p:tgtEl>
                                      </p:cBhvr>
                                    </p:animEffect>
                                    <p:anim calcmode="lin" valueType="num">
                                      <p:cBhvr>
                                        <p:cTn id="13"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wedge">
                                      <p:cBhvr>
                                        <p:cTn id="19" dur="2000"/>
                                        <p:tgtEl>
                                          <p:spTgt spid="6148"/>
                                        </p:tgtEl>
                                      </p:cBhvr>
                                    </p:animEffect>
                                  </p:childTnLst>
                                </p:cTn>
                              </p:par>
                              <p:par>
                                <p:cTn id="20" presetID="20" presetClass="entr" presetSubtype="0" fill="hold" nodeType="with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wedge">
                                      <p:cBhvr>
                                        <p:cTn id="22" dur="20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179"/>
                                        </p:tgtEl>
                                        <p:attrNameLst>
                                          <p:attrName>style.visibility</p:attrName>
                                        </p:attrNameLst>
                                      </p:cBhvr>
                                      <p:to>
                                        <p:strVal val="visible"/>
                                      </p:to>
                                    </p:set>
                                    <p:animEffect transition="in" filter="fade">
                                      <p:cBhvr>
                                        <p:cTn id="27" dur="1000"/>
                                        <p:tgtEl>
                                          <p:spTgt spid="6179"/>
                                        </p:tgtEl>
                                      </p:cBhvr>
                                    </p:animEffect>
                                    <p:anim calcmode="lin" valueType="num">
                                      <p:cBhvr>
                                        <p:cTn id="28" dur="1000" fill="hold"/>
                                        <p:tgtEl>
                                          <p:spTgt spid="6179"/>
                                        </p:tgtEl>
                                        <p:attrNameLst>
                                          <p:attrName>ppt_x</p:attrName>
                                        </p:attrNameLst>
                                      </p:cBhvr>
                                      <p:tavLst>
                                        <p:tav tm="0">
                                          <p:val>
                                            <p:strVal val="#ppt_x"/>
                                          </p:val>
                                        </p:tav>
                                        <p:tav tm="100000">
                                          <p:val>
                                            <p:strVal val="#ppt_x"/>
                                          </p:val>
                                        </p:tav>
                                      </p:tavLst>
                                    </p:anim>
                                    <p:anim calcmode="lin" valueType="num">
                                      <p:cBhvr>
                                        <p:cTn id="29" dur="1000" fill="hold"/>
                                        <p:tgtEl>
                                          <p:spTgt spid="6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10"/>
          <p:cNvGrpSpPr>
            <a:grpSpLocks/>
          </p:cNvGrpSpPr>
          <p:nvPr/>
        </p:nvGrpSpPr>
        <p:grpSpPr bwMode="auto">
          <a:xfrm>
            <a:off x="0" y="0"/>
            <a:ext cx="9144000" cy="1428750"/>
            <a:chOff x="0" y="0"/>
            <a:chExt cx="5760" cy="900"/>
          </a:xfrm>
        </p:grpSpPr>
        <p:pic>
          <p:nvPicPr>
            <p:cNvPr id="21513" name="Picture 11"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21514" name="Picture 12"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21515" name="Picture 13"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21516" name="Picture 14"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21517" name="Picture 15"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21518" name="Picture 16"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21519" name="Picture 17"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19460" name="Rectangle 4"/>
          <p:cNvSpPr>
            <a:spLocks noChangeArrowheads="1"/>
          </p:cNvSpPr>
          <p:nvPr/>
        </p:nvSpPr>
        <p:spPr bwMode="auto">
          <a:xfrm>
            <a:off x="395288" y="2089150"/>
            <a:ext cx="3816350" cy="1631950"/>
          </a:xfrm>
          <a:prstGeom prst="rect">
            <a:avLst/>
          </a:prstGeom>
          <a:noFill/>
          <a:ln w="9525">
            <a:noFill/>
            <a:miter lim="800000"/>
            <a:headEnd/>
            <a:tailEnd/>
          </a:ln>
        </p:spPr>
        <p:txBody>
          <a:bodyPr anchor="ctr">
            <a:spAutoFit/>
          </a:bodyPr>
          <a:lstStyle/>
          <a:p>
            <a:pPr>
              <a:buFontTx/>
              <a:buChar char="•"/>
            </a:pPr>
            <a:r>
              <a:rPr lang="ru-RU" b="1">
                <a:solidFill>
                  <a:srgbClr val="006600"/>
                </a:solidFill>
                <a:latin typeface="Palatino Linotype" pitchFamily="18" charset="0"/>
              </a:rPr>
              <a:t>3 - трилистници, амарилис, кокиче, ирис (перуника), лале, трилиум, минзухари, нарциси и други луковични. </a:t>
            </a:r>
          </a:p>
        </p:txBody>
      </p:sp>
      <p:sp>
        <p:nvSpPr>
          <p:cNvPr id="19464" name="Rectangle 8"/>
          <p:cNvSpPr>
            <a:spLocks noChangeArrowheads="1"/>
          </p:cNvSpPr>
          <p:nvPr/>
        </p:nvSpPr>
        <p:spPr bwMode="auto">
          <a:xfrm>
            <a:off x="-107950" y="1382713"/>
            <a:ext cx="9513888" cy="830262"/>
          </a:xfrm>
          <a:prstGeom prst="rect">
            <a:avLst/>
          </a:prstGeom>
          <a:noFill/>
          <a:ln w="9525">
            <a:noFill/>
            <a:miter lim="800000"/>
            <a:headEnd/>
            <a:tailEnd/>
          </a:ln>
        </p:spPr>
        <p:txBody>
          <a:bodyPr>
            <a:spAutoFit/>
          </a:bodyPr>
          <a:lstStyle/>
          <a:p>
            <a:pPr algn="ctr"/>
            <a:r>
              <a:rPr lang="en-US" sz="2400" b="1">
                <a:solidFill>
                  <a:srgbClr val="006600"/>
                </a:solidFill>
                <a:latin typeface="Palatino Linotype" pitchFamily="18" charset="0"/>
              </a:rPr>
              <a:t>Много цветове имат брой на листчетата</a:t>
            </a:r>
            <a:r>
              <a:rPr lang="bg-BG" sz="2400" b="1">
                <a:solidFill>
                  <a:srgbClr val="006600"/>
                </a:solidFill>
                <a:latin typeface="Palatino Linotype" pitchFamily="18" charset="0"/>
              </a:rPr>
              <a:t>,</a:t>
            </a:r>
            <a:r>
              <a:rPr lang="en-US" sz="2400" b="1">
                <a:solidFill>
                  <a:srgbClr val="006600"/>
                </a:solidFill>
                <a:latin typeface="Palatino Linotype" pitchFamily="18" charset="0"/>
              </a:rPr>
              <a:t> равен на </a:t>
            </a:r>
          </a:p>
          <a:p>
            <a:pPr algn="ctr"/>
            <a:r>
              <a:rPr lang="en-US" sz="2400" b="1">
                <a:solidFill>
                  <a:srgbClr val="006600"/>
                </a:solidFill>
                <a:latin typeface="Palatino Linotype" pitchFamily="18" charset="0"/>
              </a:rPr>
              <a:t>числата на Фибоначи:</a:t>
            </a:r>
            <a:r>
              <a:rPr lang="bg-BG" sz="2400" b="1">
                <a:solidFill>
                  <a:srgbClr val="006600"/>
                </a:solidFill>
                <a:latin typeface="Palatino Linotype" pitchFamily="18" charset="0"/>
              </a:rPr>
              <a:t> </a:t>
            </a:r>
          </a:p>
        </p:txBody>
      </p:sp>
      <p:sp>
        <p:nvSpPr>
          <p:cNvPr id="19465" name="Rectangle 9"/>
          <p:cNvSpPr>
            <a:spLocks noChangeArrowheads="1"/>
          </p:cNvSpPr>
          <p:nvPr/>
        </p:nvSpPr>
        <p:spPr bwMode="auto">
          <a:xfrm>
            <a:off x="468313" y="4005263"/>
            <a:ext cx="4319587" cy="2554287"/>
          </a:xfrm>
          <a:prstGeom prst="rect">
            <a:avLst/>
          </a:prstGeom>
          <a:noFill/>
          <a:ln w="9525">
            <a:noFill/>
            <a:miter lim="800000"/>
            <a:headEnd/>
            <a:tailEnd/>
          </a:ln>
        </p:spPr>
        <p:txBody>
          <a:bodyPr>
            <a:spAutoFit/>
          </a:bodyPr>
          <a:lstStyle/>
          <a:p>
            <a:pPr>
              <a:buFontTx/>
              <a:buChar char="•"/>
            </a:pPr>
            <a:r>
              <a:rPr lang="ru-RU" b="1">
                <a:solidFill>
                  <a:srgbClr val="006600"/>
                </a:solidFill>
                <a:latin typeface="Palatino Linotype" pitchFamily="18" charset="0"/>
              </a:rPr>
              <a:t>5 - лютиче, шипка, слез, латинка, петунии, незабравки, теменуги и виолетки, диви карамфили, хибискус, азалия (рододендрон), люляк, камбанки, а също цветовете на домата, картофа и тиквата. Това е най-многобройния вид</a:t>
            </a:r>
            <a:r>
              <a:rPr lang="ru-RU" b="1">
                <a:solidFill>
                  <a:srgbClr val="006600"/>
                </a:solidFill>
              </a:rPr>
              <a:t>.</a:t>
            </a:r>
            <a:endParaRPr lang="bg-BG" b="1">
              <a:solidFill>
                <a:srgbClr val="006600"/>
              </a:solidFill>
            </a:endParaRPr>
          </a:p>
        </p:txBody>
      </p:sp>
      <p:sp>
        <p:nvSpPr>
          <p:cNvPr id="19475" name="Rectangle 19"/>
          <p:cNvSpPr>
            <a:spLocks noGrp="1" noChangeArrowheads="1"/>
          </p:cNvSpPr>
          <p:nvPr>
            <p:ph type="title"/>
          </p:nvPr>
        </p:nvSpPr>
        <p:spPr>
          <a:xfrm>
            <a:off x="574675" y="-26988"/>
            <a:ext cx="8101013" cy="1143001"/>
          </a:xfrm>
        </p:spPr>
        <p:txBody>
          <a:bodyPr wrap="none"/>
          <a:lstStyle/>
          <a:p>
            <a:pPr eaLnBrk="1" hangingPunct="1"/>
            <a:r>
              <a:rPr lang="ru-RU" smtClean="0">
                <a:solidFill>
                  <a:srgbClr val="800000"/>
                </a:solidFill>
                <a:latin typeface="Monotype Corsiva" pitchFamily="66" charset="0"/>
              </a:rPr>
              <a:t>Числата на Фибоначи при растенията</a:t>
            </a:r>
            <a:r>
              <a:rPr lang="bg-BG" smtClean="0"/>
              <a:t> </a:t>
            </a:r>
          </a:p>
        </p:txBody>
      </p:sp>
      <p:pic>
        <p:nvPicPr>
          <p:cNvPr id="19476" name="Picture 20" descr="Picture5"/>
          <p:cNvPicPr>
            <a:picLocks noChangeAspect="1" noChangeArrowheads="1"/>
          </p:cNvPicPr>
          <p:nvPr/>
        </p:nvPicPr>
        <p:blipFill>
          <a:blip r:embed="rId3"/>
          <a:srcRect/>
          <a:stretch>
            <a:fillRect/>
          </a:stretch>
        </p:blipFill>
        <p:spPr bwMode="auto">
          <a:xfrm>
            <a:off x="4284663" y="2174875"/>
            <a:ext cx="2190750" cy="2190750"/>
          </a:xfrm>
          <a:prstGeom prst="rect">
            <a:avLst/>
          </a:prstGeom>
          <a:noFill/>
          <a:ln w="9525">
            <a:noFill/>
            <a:miter lim="800000"/>
            <a:headEnd/>
            <a:tailEnd/>
          </a:ln>
        </p:spPr>
      </p:pic>
      <p:pic>
        <p:nvPicPr>
          <p:cNvPr id="19477" name="Picture 21" descr="Picture3"/>
          <p:cNvPicPr>
            <a:picLocks noChangeAspect="1" noChangeArrowheads="1"/>
          </p:cNvPicPr>
          <p:nvPr/>
        </p:nvPicPr>
        <p:blipFill>
          <a:blip r:embed="rId4"/>
          <a:srcRect/>
          <a:stretch>
            <a:fillRect/>
          </a:stretch>
        </p:blipFill>
        <p:spPr bwMode="auto">
          <a:xfrm>
            <a:off x="6588125" y="4478338"/>
            <a:ext cx="2190750" cy="2190750"/>
          </a:xfrm>
          <a:prstGeom prst="rect">
            <a:avLst/>
          </a:prstGeom>
          <a:noFill/>
          <a:ln w="9525">
            <a:noFill/>
            <a:miter lim="800000"/>
            <a:headEnd/>
            <a:tailEnd/>
          </a:ln>
        </p:spPr>
      </p:pic>
      <p:pic>
        <p:nvPicPr>
          <p:cNvPr id="19478" name="Picture 22" descr="Picture4"/>
          <p:cNvPicPr>
            <a:picLocks noChangeAspect="1" noChangeArrowheads="1"/>
          </p:cNvPicPr>
          <p:nvPr/>
        </p:nvPicPr>
        <p:blipFill>
          <a:blip r:embed="rId5"/>
          <a:srcRect/>
          <a:stretch>
            <a:fillRect/>
          </a:stretch>
        </p:blipFill>
        <p:spPr bwMode="auto">
          <a:xfrm>
            <a:off x="6588125" y="2174875"/>
            <a:ext cx="2190750" cy="219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75"/>
                                        </p:tgtEl>
                                        <p:attrNameLst>
                                          <p:attrName>style.visibility</p:attrName>
                                        </p:attrNameLst>
                                      </p:cBhvr>
                                      <p:to>
                                        <p:strVal val="visible"/>
                                      </p:to>
                                    </p:set>
                                    <p:animEffect transition="in" filter="fade">
                                      <p:cBhvr>
                                        <p:cTn id="7" dur="2000"/>
                                        <p:tgtEl>
                                          <p:spTgt spid="1947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fade">
                                      <p:cBhvr>
                                        <p:cTn id="12" dur="1000"/>
                                        <p:tgtEl>
                                          <p:spTgt spid="19464"/>
                                        </p:tgtEl>
                                      </p:cBhvr>
                                    </p:animEffect>
                                    <p:anim calcmode="lin" valueType="num">
                                      <p:cBhvr>
                                        <p:cTn id="13" dur="1000" fill="hold"/>
                                        <p:tgtEl>
                                          <p:spTgt spid="19464"/>
                                        </p:tgtEl>
                                        <p:attrNameLst>
                                          <p:attrName>ppt_x</p:attrName>
                                        </p:attrNameLst>
                                      </p:cBhvr>
                                      <p:tavLst>
                                        <p:tav tm="0">
                                          <p:val>
                                            <p:strVal val="#ppt_x"/>
                                          </p:val>
                                        </p:tav>
                                        <p:tav tm="100000">
                                          <p:val>
                                            <p:strVal val="#ppt_x"/>
                                          </p:val>
                                        </p:tav>
                                      </p:tavLst>
                                    </p:anim>
                                    <p:anim calcmode="lin" valueType="num">
                                      <p:cBhvr>
                                        <p:cTn id="14"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fade">
                                      <p:cBhvr>
                                        <p:cTn id="19" dur="1000"/>
                                        <p:tgtEl>
                                          <p:spTgt spid="19460"/>
                                        </p:tgtEl>
                                      </p:cBhvr>
                                    </p:animEffect>
                                    <p:anim calcmode="lin" valueType="num">
                                      <p:cBhvr>
                                        <p:cTn id="20" dur="1000" fill="hold"/>
                                        <p:tgtEl>
                                          <p:spTgt spid="19460"/>
                                        </p:tgtEl>
                                        <p:attrNameLst>
                                          <p:attrName>ppt_x</p:attrName>
                                        </p:attrNameLst>
                                      </p:cBhvr>
                                      <p:tavLst>
                                        <p:tav tm="0">
                                          <p:val>
                                            <p:strVal val="#ppt_x"/>
                                          </p:val>
                                        </p:tav>
                                        <p:tav tm="100000">
                                          <p:val>
                                            <p:strVal val="#ppt_x"/>
                                          </p:val>
                                        </p:tav>
                                      </p:tavLst>
                                    </p:anim>
                                    <p:anim calcmode="lin" valueType="num">
                                      <p:cBhvr>
                                        <p:cTn id="21"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9465"/>
                                        </p:tgtEl>
                                        <p:attrNameLst>
                                          <p:attrName>style.visibility</p:attrName>
                                        </p:attrNameLst>
                                      </p:cBhvr>
                                      <p:to>
                                        <p:strVal val="visible"/>
                                      </p:to>
                                    </p:set>
                                    <p:animEffect transition="in" filter="fade">
                                      <p:cBhvr>
                                        <p:cTn id="26" dur="1000"/>
                                        <p:tgtEl>
                                          <p:spTgt spid="19465"/>
                                        </p:tgtEl>
                                      </p:cBhvr>
                                    </p:animEffect>
                                    <p:anim calcmode="lin" valueType="num">
                                      <p:cBhvr>
                                        <p:cTn id="27" dur="1000" fill="hold"/>
                                        <p:tgtEl>
                                          <p:spTgt spid="19465"/>
                                        </p:tgtEl>
                                        <p:attrNameLst>
                                          <p:attrName>ppt_x</p:attrName>
                                        </p:attrNameLst>
                                      </p:cBhvr>
                                      <p:tavLst>
                                        <p:tav tm="0">
                                          <p:val>
                                            <p:strVal val="#ppt_x"/>
                                          </p:val>
                                        </p:tav>
                                        <p:tav tm="100000">
                                          <p:val>
                                            <p:strVal val="#ppt_x"/>
                                          </p:val>
                                        </p:tav>
                                      </p:tavLst>
                                    </p:anim>
                                    <p:anim calcmode="lin" valueType="num">
                                      <p:cBhvr>
                                        <p:cTn id="28" dur="1000" fill="hold"/>
                                        <p:tgtEl>
                                          <p:spTgt spid="19465"/>
                                        </p:tgtEl>
                                        <p:attrNameLst>
                                          <p:attrName>ppt_y</p:attrName>
                                        </p:attrNameLst>
                                      </p:cBhvr>
                                      <p:tavLst>
                                        <p:tav tm="0">
                                          <p:val>
                                            <p:strVal val="#ppt_y-.1"/>
                                          </p:val>
                                        </p:tav>
                                        <p:tav tm="100000">
                                          <p:val>
                                            <p:strVal val="#ppt_y"/>
                                          </p:val>
                                        </p:tav>
                                      </p:tavLst>
                                    </p:anim>
                                  </p:childTnLst>
                                </p:cTn>
                              </p:par>
                              <p:par>
                                <p:cTn id="29" presetID="20" presetClass="entr" presetSubtype="0" fill="hold" nodeType="withEffect">
                                  <p:stCondLst>
                                    <p:cond delay="0"/>
                                  </p:stCondLst>
                                  <p:childTnLst>
                                    <p:set>
                                      <p:cBhvr>
                                        <p:cTn id="30" dur="1" fill="hold">
                                          <p:stCondLst>
                                            <p:cond delay="0"/>
                                          </p:stCondLst>
                                        </p:cTn>
                                        <p:tgtEl>
                                          <p:spTgt spid="19476"/>
                                        </p:tgtEl>
                                        <p:attrNameLst>
                                          <p:attrName>style.visibility</p:attrName>
                                        </p:attrNameLst>
                                      </p:cBhvr>
                                      <p:to>
                                        <p:strVal val="visible"/>
                                      </p:to>
                                    </p:set>
                                    <p:animEffect transition="in" filter="wedge">
                                      <p:cBhvr>
                                        <p:cTn id="31" dur="2000"/>
                                        <p:tgtEl>
                                          <p:spTgt spid="19476"/>
                                        </p:tgtEl>
                                      </p:cBhvr>
                                    </p:animEffect>
                                  </p:childTnLst>
                                </p:cTn>
                              </p:par>
                              <p:par>
                                <p:cTn id="32" presetID="20" presetClass="entr" presetSubtype="0" fill="hold" nodeType="withEffect">
                                  <p:stCondLst>
                                    <p:cond delay="0"/>
                                  </p:stCondLst>
                                  <p:childTnLst>
                                    <p:set>
                                      <p:cBhvr>
                                        <p:cTn id="33" dur="1" fill="hold">
                                          <p:stCondLst>
                                            <p:cond delay="0"/>
                                          </p:stCondLst>
                                        </p:cTn>
                                        <p:tgtEl>
                                          <p:spTgt spid="19478"/>
                                        </p:tgtEl>
                                        <p:attrNameLst>
                                          <p:attrName>style.visibility</p:attrName>
                                        </p:attrNameLst>
                                      </p:cBhvr>
                                      <p:to>
                                        <p:strVal val="visible"/>
                                      </p:to>
                                    </p:set>
                                    <p:animEffect transition="in" filter="wedge">
                                      <p:cBhvr>
                                        <p:cTn id="34" dur="2000"/>
                                        <p:tgtEl>
                                          <p:spTgt spid="19478"/>
                                        </p:tgtEl>
                                      </p:cBhvr>
                                    </p:animEffect>
                                  </p:childTnLst>
                                </p:cTn>
                              </p:par>
                              <p:par>
                                <p:cTn id="35" presetID="20" presetClass="entr" presetSubtype="0" fill="hold" nodeType="withEffect">
                                  <p:stCondLst>
                                    <p:cond delay="0"/>
                                  </p:stCondLst>
                                  <p:childTnLst>
                                    <p:set>
                                      <p:cBhvr>
                                        <p:cTn id="36" dur="1" fill="hold">
                                          <p:stCondLst>
                                            <p:cond delay="0"/>
                                          </p:stCondLst>
                                        </p:cTn>
                                        <p:tgtEl>
                                          <p:spTgt spid="19477"/>
                                        </p:tgtEl>
                                        <p:attrNameLst>
                                          <p:attrName>style.visibility</p:attrName>
                                        </p:attrNameLst>
                                      </p:cBhvr>
                                      <p:to>
                                        <p:strVal val="visible"/>
                                      </p:to>
                                    </p:set>
                                    <p:animEffect transition="in" filter="wedge">
                                      <p:cBhvr>
                                        <p:cTn id="37" dur="20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4" grpId="0"/>
      <p:bldP spid="19465" grpId="0"/>
      <p:bldP spid="194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8"/>
          <p:cNvGrpSpPr>
            <a:grpSpLocks/>
          </p:cNvGrpSpPr>
          <p:nvPr/>
        </p:nvGrpSpPr>
        <p:grpSpPr bwMode="auto">
          <a:xfrm>
            <a:off x="0" y="0"/>
            <a:ext cx="9144000" cy="1428750"/>
            <a:chOff x="0" y="0"/>
            <a:chExt cx="5760" cy="900"/>
          </a:xfrm>
        </p:grpSpPr>
        <p:pic>
          <p:nvPicPr>
            <p:cNvPr id="22536" name="Picture 9"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22537" name="Picture 10"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22538" name="Picture 11"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22539" name="Picture 12"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22540" name="Picture 13"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22541" name="Picture 14"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22542" name="Picture 15"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sp>
        <p:nvSpPr>
          <p:cNvPr id="23554" name="Rectangle 2"/>
          <p:cNvSpPr>
            <a:spLocks noGrp="1" noChangeArrowheads="1"/>
          </p:cNvSpPr>
          <p:nvPr>
            <p:ph type="title"/>
          </p:nvPr>
        </p:nvSpPr>
        <p:spPr>
          <a:xfrm>
            <a:off x="468313" y="0"/>
            <a:ext cx="8229600" cy="1143000"/>
          </a:xfrm>
        </p:spPr>
        <p:txBody>
          <a:bodyPr/>
          <a:lstStyle/>
          <a:p>
            <a:pPr eaLnBrk="1" hangingPunct="1"/>
            <a:r>
              <a:rPr lang="en-US" sz="4800" smtClean="0">
                <a:solidFill>
                  <a:srgbClr val="800000"/>
                </a:solidFill>
                <a:latin typeface="Monotype Corsiva" pitchFamily="66" charset="0"/>
              </a:rPr>
              <a:t>Цветове по Фибоначи</a:t>
            </a:r>
            <a:endParaRPr lang="bg-BG" sz="4800" smtClean="0">
              <a:solidFill>
                <a:srgbClr val="800000"/>
              </a:solidFill>
              <a:latin typeface="Monotype Corsiva" pitchFamily="66" charset="0"/>
            </a:endParaRPr>
          </a:p>
        </p:txBody>
      </p:sp>
      <p:sp>
        <p:nvSpPr>
          <p:cNvPr id="23555" name="Rectangle 3"/>
          <p:cNvSpPr>
            <a:spLocks noGrp="1" noChangeArrowheads="1"/>
          </p:cNvSpPr>
          <p:nvPr>
            <p:ph type="body" idx="1"/>
          </p:nvPr>
        </p:nvSpPr>
        <p:spPr>
          <a:xfrm>
            <a:off x="323850" y="1743075"/>
            <a:ext cx="3600450" cy="4133850"/>
          </a:xfrm>
        </p:spPr>
        <p:txBody>
          <a:bodyPr/>
          <a:lstStyle/>
          <a:p>
            <a:pPr eaLnBrk="1" hangingPunct="1">
              <a:lnSpc>
                <a:spcPct val="80000"/>
              </a:lnSpc>
            </a:pPr>
            <a:r>
              <a:rPr lang="ru-RU" sz="2000" b="1" smtClean="0">
                <a:solidFill>
                  <a:srgbClr val="006600"/>
                </a:solidFill>
                <a:latin typeface="Palatino Linotype" pitchFamily="18" charset="0"/>
              </a:rPr>
              <a:t>8 - делфиниум (ралица), анемония (съсънка), далия и цвете, наречено космос (</a:t>
            </a:r>
            <a:r>
              <a:rPr lang="en-US" sz="2000" b="1" smtClean="0">
                <a:solidFill>
                  <a:srgbClr val="006600"/>
                </a:solidFill>
                <a:latin typeface="Palatino Linotype" pitchFamily="18" charset="0"/>
              </a:rPr>
              <a:t>Cosmos</a:t>
            </a:r>
            <a:r>
              <a:rPr lang="ru-RU" sz="2000" b="1" smtClean="0">
                <a:solidFill>
                  <a:srgbClr val="006600"/>
                </a:solidFill>
                <a:latin typeface="Palatino Linotype" pitchFamily="18" charset="0"/>
              </a:rPr>
              <a:t> </a:t>
            </a:r>
            <a:r>
              <a:rPr lang="en-US" sz="2000" b="1" smtClean="0">
                <a:solidFill>
                  <a:srgbClr val="006600"/>
                </a:solidFill>
                <a:latin typeface="Palatino Linotype" pitchFamily="18" charset="0"/>
              </a:rPr>
              <a:t>bipinnatus</a:t>
            </a:r>
            <a:r>
              <a:rPr lang="ru-RU" sz="2000" b="1" smtClean="0">
                <a:solidFill>
                  <a:srgbClr val="006600"/>
                </a:solidFill>
                <a:latin typeface="Palatino Linotype" pitchFamily="18" charset="0"/>
              </a:rPr>
              <a:t>).</a:t>
            </a:r>
            <a:endParaRPr lang="en-US" sz="2000" b="1" smtClean="0">
              <a:solidFill>
                <a:srgbClr val="006600"/>
              </a:solidFill>
              <a:latin typeface="Palatino Linotype" pitchFamily="18" charset="0"/>
            </a:endParaRPr>
          </a:p>
          <a:p>
            <a:pPr eaLnBrk="1" hangingPunct="1">
              <a:lnSpc>
                <a:spcPct val="80000"/>
              </a:lnSpc>
            </a:pPr>
            <a:r>
              <a:rPr lang="en-US" sz="2000" b="1" smtClean="0">
                <a:solidFill>
                  <a:srgbClr val="006600"/>
                </a:solidFill>
                <a:latin typeface="Palatino Linotype" pitchFamily="18" charset="0"/>
              </a:rPr>
              <a:t>13 - Senecio jacobaea, рудбекия.</a:t>
            </a:r>
          </a:p>
          <a:p>
            <a:pPr eaLnBrk="1" hangingPunct="1">
              <a:lnSpc>
                <a:spcPct val="80000"/>
              </a:lnSpc>
            </a:pPr>
            <a:r>
              <a:rPr lang="ru-RU" sz="2000" b="1" smtClean="0">
                <a:solidFill>
                  <a:srgbClr val="006600"/>
                </a:solidFill>
                <a:latin typeface="Palatino Linotype" pitchFamily="18" charset="0"/>
              </a:rPr>
              <a:t>21 - цикории, лайка, някои видове маргарити.</a:t>
            </a:r>
            <a:endParaRPr lang="en-US" sz="2000" b="1" smtClean="0">
              <a:solidFill>
                <a:srgbClr val="006600"/>
              </a:solidFill>
              <a:latin typeface="Palatino Linotype" pitchFamily="18" charset="0"/>
            </a:endParaRPr>
          </a:p>
          <a:p>
            <a:pPr eaLnBrk="1" hangingPunct="1">
              <a:lnSpc>
                <a:spcPct val="80000"/>
              </a:lnSpc>
            </a:pPr>
            <a:r>
              <a:rPr lang="ru-RU" sz="2000" b="1" smtClean="0">
                <a:solidFill>
                  <a:srgbClr val="006600"/>
                </a:solidFill>
                <a:latin typeface="Palatino Linotype" pitchFamily="18" charset="0"/>
              </a:rPr>
              <a:t>34 - невен (календула), маргарити, астри, гербери и слънчогледи имат и по 55 и 89 венчелистчета.</a:t>
            </a:r>
            <a:endParaRPr lang="bg-BG" sz="2000" b="1" smtClean="0">
              <a:solidFill>
                <a:srgbClr val="006600"/>
              </a:solidFill>
              <a:latin typeface="Palatino Linotype" pitchFamily="18" charset="0"/>
            </a:endParaRPr>
          </a:p>
        </p:txBody>
      </p:sp>
      <p:pic>
        <p:nvPicPr>
          <p:cNvPr id="23556" name="Picture 4" descr="168660197964"/>
          <p:cNvPicPr>
            <a:picLocks noChangeAspect="1" noChangeArrowheads="1"/>
          </p:cNvPicPr>
          <p:nvPr/>
        </p:nvPicPr>
        <p:blipFill>
          <a:blip r:embed="rId3"/>
          <a:srcRect/>
          <a:stretch>
            <a:fillRect/>
          </a:stretch>
        </p:blipFill>
        <p:spPr bwMode="auto">
          <a:xfrm>
            <a:off x="3924300" y="4078288"/>
            <a:ext cx="2524125" cy="2590800"/>
          </a:xfrm>
          <a:prstGeom prst="rect">
            <a:avLst/>
          </a:prstGeom>
          <a:noFill/>
          <a:ln w="9525">
            <a:noFill/>
            <a:miter lim="800000"/>
            <a:headEnd/>
            <a:tailEnd/>
          </a:ln>
        </p:spPr>
      </p:pic>
      <p:pic>
        <p:nvPicPr>
          <p:cNvPr id="23557" name="Picture 5" descr="7614"/>
          <p:cNvPicPr>
            <a:picLocks noChangeAspect="1" noChangeArrowheads="1"/>
          </p:cNvPicPr>
          <p:nvPr/>
        </p:nvPicPr>
        <p:blipFill>
          <a:blip r:embed="rId4"/>
          <a:srcRect/>
          <a:stretch>
            <a:fillRect/>
          </a:stretch>
        </p:blipFill>
        <p:spPr bwMode="auto">
          <a:xfrm>
            <a:off x="6673850" y="1700213"/>
            <a:ext cx="2219325" cy="2219325"/>
          </a:xfrm>
          <a:prstGeom prst="rect">
            <a:avLst/>
          </a:prstGeom>
          <a:noFill/>
          <a:ln w="9525">
            <a:noFill/>
            <a:miter lim="800000"/>
            <a:headEnd/>
            <a:tailEnd/>
          </a:ln>
        </p:spPr>
      </p:pic>
      <p:pic>
        <p:nvPicPr>
          <p:cNvPr id="23559" name="Picture 7" descr="55351342"/>
          <p:cNvPicPr>
            <a:picLocks noChangeAspect="1" noChangeArrowheads="1"/>
          </p:cNvPicPr>
          <p:nvPr/>
        </p:nvPicPr>
        <p:blipFill>
          <a:blip r:embed="rId5"/>
          <a:srcRect/>
          <a:stretch>
            <a:fillRect/>
          </a:stretch>
        </p:blipFill>
        <p:spPr bwMode="auto">
          <a:xfrm>
            <a:off x="3922713" y="1700213"/>
            <a:ext cx="2520950" cy="2211387"/>
          </a:xfrm>
          <a:prstGeom prst="rect">
            <a:avLst/>
          </a:prstGeom>
          <a:noFill/>
          <a:ln w="9525">
            <a:noFill/>
            <a:miter lim="800000"/>
            <a:headEnd/>
            <a:tailEnd/>
          </a:ln>
        </p:spPr>
      </p:pic>
      <p:pic>
        <p:nvPicPr>
          <p:cNvPr id="23569" name="Picture 17" descr="Sunflower field pic revised"/>
          <p:cNvPicPr>
            <a:picLocks noChangeAspect="1" noChangeArrowheads="1"/>
          </p:cNvPicPr>
          <p:nvPr/>
        </p:nvPicPr>
        <p:blipFill>
          <a:blip r:embed="rId6"/>
          <a:srcRect l="17920"/>
          <a:stretch>
            <a:fillRect/>
          </a:stretch>
        </p:blipFill>
        <p:spPr bwMode="auto">
          <a:xfrm>
            <a:off x="6659563" y="4076700"/>
            <a:ext cx="2305050" cy="2547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1000"/>
                                        <p:tgtEl>
                                          <p:spTgt spid="23555">
                                            <p:txEl>
                                              <p:pRg st="0" end="0"/>
                                            </p:txEl>
                                          </p:spTgt>
                                        </p:tgtEl>
                                      </p:cBhvr>
                                    </p:animEffect>
                                    <p:anim calcmode="lin" valueType="num">
                                      <p:cBhvr>
                                        <p:cTn id="13"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Effect transition="in" filter="fade">
                                      <p:cBhvr>
                                        <p:cTn id="19" dur="1000"/>
                                        <p:tgtEl>
                                          <p:spTgt spid="23555">
                                            <p:txEl>
                                              <p:pRg st="1" end="1"/>
                                            </p:txEl>
                                          </p:spTgt>
                                        </p:tgtEl>
                                      </p:cBhvr>
                                    </p:animEffect>
                                    <p:anim calcmode="lin" valueType="num">
                                      <p:cBhvr>
                                        <p:cTn id="20"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3555">
                                            <p:txEl>
                                              <p:pRg st="2" end="2"/>
                                            </p:txEl>
                                          </p:spTgt>
                                        </p:tgtEl>
                                        <p:attrNameLst>
                                          <p:attrName>style.visibility</p:attrName>
                                        </p:attrNameLst>
                                      </p:cBhvr>
                                      <p:to>
                                        <p:strVal val="visible"/>
                                      </p:to>
                                    </p:set>
                                    <p:animEffect transition="in" filter="fade">
                                      <p:cBhvr>
                                        <p:cTn id="26" dur="1000"/>
                                        <p:tgtEl>
                                          <p:spTgt spid="23555">
                                            <p:txEl>
                                              <p:pRg st="2" end="2"/>
                                            </p:txEl>
                                          </p:spTgt>
                                        </p:tgtEl>
                                      </p:cBhvr>
                                    </p:animEffect>
                                    <p:anim calcmode="lin" valueType="num">
                                      <p:cBhvr>
                                        <p:cTn id="27"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3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3555">
                                            <p:txEl>
                                              <p:pRg st="3" end="3"/>
                                            </p:txEl>
                                          </p:spTgt>
                                        </p:tgtEl>
                                        <p:attrNameLst>
                                          <p:attrName>style.visibility</p:attrName>
                                        </p:attrNameLst>
                                      </p:cBhvr>
                                      <p:to>
                                        <p:strVal val="visible"/>
                                      </p:to>
                                    </p:set>
                                    <p:animEffect transition="in" filter="fade">
                                      <p:cBhvr>
                                        <p:cTn id="33" dur="1000"/>
                                        <p:tgtEl>
                                          <p:spTgt spid="23555">
                                            <p:txEl>
                                              <p:pRg st="3" end="3"/>
                                            </p:txEl>
                                          </p:spTgt>
                                        </p:tgtEl>
                                      </p:cBhvr>
                                    </p:animEffect>
                                    <p:anim calcmode="lin" valueType="num">
                                      <p:cBhvr>
                                        <p:cTn id="34"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3555">
                                            <p:txEl>
                                              <p:pRg st="3" end="3"/>
                                            </p:txEl>
                                          </p:spTgt>
                                        </p:tgtEl>
                                        <p:attrNameLst>
                                          <p:attrName>ppt_y</p:attrName>
                                        </p:attrNameLst>
                                      </p:cBhvr>
                                      <p:tavLst>
                                        <p:tav tm="0">
                                          <p:val>
                                            <p:strVal val="#ppt_y-.1"/>
                                          </p:val>
                                        </p:tav>
                                        <p:tav tm="100000">
                                          <p:val>
                                            <p:strVal val="#ppt_y"/>
                                          </p:val>
                                        </p:tav>
                                      </p:tavLst>
                                    </p:anim>
                                  </p:childTnLst>
                                </p:cTn>
                              </p:par>
                              <p:par>
                                <p:cTn id="36" presetID="20" presetClass="entr" presetSubtype="0" fill="hold" nodeType="withEffect">
                                  <p:stCondLst>
                                    <p:cond delay="0"/>
                                  </p:stCondLst>
                                  <p:childTnLst>
                                    <p:set>
                                      <p:cBhvr>
                                        <p:cTn id="37" dur="1" fill="hold">
                                          <p:stCondLst>
                                            <p:cond delay="0"/>
                                          </p:stCondLst>
                                        </p:cTn>
                                        <p:tgtEl>
                                          <p:spTgt spid="23559"/>
                                        </p:tgtEl>
                                        <p:attrNameLst>
                                          <p:attrName>style.visibility</p:attrName>
                                        </p:attrNameLst>
                                      </p:cBhvr>
                                      <p:to>
                                        <p:strVal val="visible"/>
                                      </p:to>
                                    </p:set>
                                    <p:animEffect transition="in" filter="wedge">
                                      <p:cBhvr>
                                        <p:cTn id="38" dur="2000"/>
                                        <p:tgtEl>
                                          <p:spTgt spid="23559"/>
                                        </p:tgtEl>
                                      </p:cBhvr>
                                    </p:animEffect>
                                  </p:childTnLst>
                                </p:cTn>
                              </p:par>
                              <p:par>
                                <p:cTn id="39" presetID="20" presetClass="entr" presetSubtype="0" fill="hold" nodeType="withEffect">
                                  <p:stCondLst>
                                    <p:cond delay="0"/>
                                  </p:stCondLst>
                                  <p:childTnLst>
                                    <p:set>
                                      <p:cBhvr>
                                        <p:cTn id="40" dur="1" fill="hold">
                                          <p:stCondLst>
                                            <p:cond delay="0"/>
                                          </p:stCondLst>
                                        </p:cTn>
                                        <p:tgtEl>
                                          <p:spTgt spid="23557"/>
                                        </p:tgtEl>
                                        <p:attrNameLst>
                                          <p:attrName>style.visibility</p:attrName>
                                        </p:attrNameLst>
                                      </p:cBhvr>
                                      <p:to>
                                        <p:strVal val="visible"/>
                                      </p:to>
                                    </p:set>
                                    <p:animEffect transition="in" filter="wedge">
                                      <p:cBhvr>
                                        <p:cTn id="41" dur="2000"/>
                                        <p:tgtEl>
                                          <p:spTgt spid="23557"/>
                                        </p:tgtEl>
                                      </p:cBhvr>
                                    </p:animEffect>
                                  </p:childTnLst>
                                </p:cTn>
                              </p:par>
                              <p:par>
                                <p:cTn id="42" presetID="20" presetClass="entr" presetSubtype="0" fill="hold" nodeType="withEffect">
                                  <p:stCondLst>
                                    <p:cond delay="0"/>
                                  </p:stCondLst>
                                  <p:childTnLst>
                                    <p:set>
                                      <p:cBhvr>
                                        <p:cTn id="43" dur="1" fill="hold">
                                          <p:stCondLst>
                                            <p:cond delay="0"/>
                                          </p:stCondLst>
                                        </p:cTn>
                                        <p:tgtEl>
                                          <p:spTgt spid="23569"/>
                                        </p:tgtEl>
                                        <p:attrNameLst>
                                          <p:attrName>style.visibility</p:attrName>
                                        </p:attrNameLst>
                                      </p:cBhvr>
                                      <p:to>
                                        <p:strVal val="visible"/>
                                      </p:to>
                                    </p:set>
                                    <p:animEffect transition="in" filter="wedge">
                                      <p:cBhvr>
                                        <p:cTn id="44" dur="2000"/>
                                        <p:tgtEl>
                                          <p:spTgt spid="23569"/>
                                        </p:tgtEl>
                                      </p:cBhvr>
                                    </p:animEffect>
                                  </p:childTnLst>
                                </p:cTn>
                              </p:par>
                              <p:par>
                                <p:cTn id="45" presetID="20" presetClass="entr" presetSubtype="0" fill="hold" nodeType="withEffect">
                                  <p:stCondLst>
                                    <p:cond delay="0"/>
                                  </p:stCondLst>
                                  <p:childTnLst>
                                    <p:set>
                                      <p:cBhvr>
                                        <p:cTn id="46" dur="1" fill="hold">
                                          <p:stCondLst>
                                            <p:cond delay="0"/>
                                          </p:stCondLst>
                                        </p:cTn>
                                        <p:tgtEl>
                                          <p:spTgt spid="23556"/>
                                        </p:tgtEl>
                                        <p:attrNameLst>
                                          <p:attrName>style.visibility</p:attrName>
                                        </p:attrNameLst>
                                      </p:cBhvr>
                                      <p:to>
                                        <p:strVal val="visible"/>
                                      </p:to>
                                    </p:set>
                                    <p:animEffect transition="in" filter="wedge">
                                      <p:cBhvr>
                                        <p:cTn id="4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a:xfrm>
            <a:off x="323850" y="1600200"/>
            <a:ext cx="8496300" cy="1397000"/>
          </a:xfrm>
        </p:spPr>
        <p:txBody>
          <a:bodyPr/>
          <a:lstStyle/>
          <a:p>
            <a:pPr eaLnBrk="1" hangingPunct="1">
              <a:buFontTx/>
              <a:buNone/>
              <a:defRPr/>
            </a:pPr>
            <a:r>
              <a:rPr lang="bg-BG" sz="2000" b="1" kern="1200" dirty="0" smtClean="0">
                <a:solidFill>
                  <a:srgbClr val="006600"/>
                </a:solidFill>
                <a:latin typeface="Palatino Linotype" pitchFamily="18" charset="0"/>
              </a:rPr>
              <a:t>		Разбира се има растения, които имат по 4 листенца, което не е число на Фибоначи, например мака, но тези растения са двусемеделми и ако се вгледате, ще разбете, че това са всъщност 2 двойки листенца, а 2 вече е число на Фибоначи.</a:t>
            </a:r>
          </a:p>
        </p:txBody>
      </p:sp>
      <p:grpSp>
        <p:nvGrpSpPr>
          <p:cNvPr id="23555" name="Group 4"/>
          <p:cNvGrpSpPr>
            <a:grpSpLocks/>
          </p:cNvGrpSpPr>
          <p:nvPr/>
        </p:nvGrpSpPr>
        <p:grpSpPr bwMode="auto">
          <a:xfrm>
            <a:off x="0" y="0"/>
            <a:ext cx="9144000" cy="1428750"/>
            <a:chOff x="0" y="0"/>
            <a:chExt cx="5760" cy="900"/>
          </a:xfrm>
        </p:grpSpPr>
        <p:pic>
          <p:nvPicPr>
            <p:cNvPr id="23558" name="Picture 5" descr="vector-modern-background-3-09-by-dragonart-150x150"/>
            <p:cNvPicPr>
              <a:picLocks noChangeAspect="1" noChangeArrowheads="1"/>
            </p:cNvPicPr>
            <p:nvPr/>
          </p:nvPicPr>
          <p:blipFill>
            <a:blip r:embed="rId2"/>
            <a:srcRect/>
            <a:stretch>
              <a:fillRect/>
            </a:stretch>
          </p:blipFill>
          <p:spPr bwMode="auto">
            <a:xfrm>
              <a:off x="1746" y="0"/>
              <a:ext cx="900" cy="900"/>
            </a:xfrm>
            <a:prstGeom prst="rect">
              <a:avLst/>
            </a:prstGeom>
            <a:noFill/>
            <a:ln w="9525">
              <a:noFill/>
              <a:miter lim="800000"/>
              <a:headEnd/>
              <a:tailEnd/>
            </a:ln>
          </p:spPr>
        </p:pic>
        <p:pic>
          <p:nvPicPr>
            <p:cNvPr id="23559" name="Picture 6" descr="vector-modern-background-3-09-by-dragonart-150x150"/>
            <p:cNvPicPr>
              <a:picLocks noChangeAspect="1" noChangeArrowheads="1"/>
            </p:cNvPicPr>
            <p:nvPr/>
          </p:nvPicPr>
          <p:blipFill>
            <a:blip r:embed="rId2"/>
            <a:srcRect/>
            <a:stretch>
              <a:fillRect/>
            </a:stretch>
          </p:blipFill>
          <p:spPr bwMode="auto">
            <a:xfrm>
              <a:off x="884" y="0"/>
              <a:ext cx="900" cy="900"/>
            </a:xfrm>
            <a:prstGeom prst="rect">
              <a:avLst/>
            </a:prstGeom>
            <a:noFill/>
            <a:ln w="9525">
              <a:noFill/>
              <a:miter lim="800000"/>
              <a:headEnd/>
              <a:tailEnd/>
            </a:ln>
          </p:spPr>
        </p:pic>
        <p:pic>
          <p:nvPicPr>
            <p:cNvPr id="23560" name="Picture 7" descr="vector-modern-background-3-09-by-dragonart-150x150"/>
            <p:cNvPicPr>
              <a:picLocks noChangeAspect="1" noChangeArrowheads="1"/>
            </p:cNvPicPr>
            <p:nvPr/>
          </p:nvPicPr>
          <p:blipFill>
            <a:blip r:embed="rId2"/>
            <a:srcRect/>
            <a:stretch>
              <a:fillRect/>
            </a:stretch>
          </p:blipFill>
          <p:spPr bwMode="auto">
            <a:xfrm>
              <a:off x="4195" y="0"/>
              <a:ext cx="900" cy="900"/>
            </a:xfrm>
            <a:prstGeom prst="rect">
              <a:avLst/>
            </a:prstGeom>
            <a:noFill/>
            <a:ln w="9525">
              <a:noFill/>
              <a:miter lim="800000"/>
              <a:headEnd/>
              <a:tailEnd/>
            </a:ln>
          </p:spPr>
        </p:pic>
        <p:pic>
          <p:nvPicPr>
            <p:cNvPr id="23561" name="Picture 8" descr="vector-modern-background-3-09-by-dragonart-150x150"/>
            <p:cNvPicPr>
              <a:picLocks noChangeAspect="1" noChangeArrowheads="1"/>
            </p:cNvPicPr>
            <p:nvPr/>
          </p:nvPicPr>
          <p:blipFill>
            <a:blip r:embed="rId2"/>
            <a:srcRect/>
            <a:stretch>
              <a:fillRect/>
            </a:stretch>
          </p:blipFill>
          <p:spPr bwMode="auto">
            <a:xfrm>
              <a:off x="0" y="0"/>
              <a:ext cx="900" cy="900"/>
            </a:xfrm>
            <a:prstGeom prst="rect">
              <a:avLst/>
            </a:prstGeom>
            <a:noFill/>
            <a:ln w="9525">
              <a:noFill/>
              <a:miter lim="800000"/>
              <a:headEnd/>
              <a:tailEnd/>
            </a:ln>
          </p:spPr>
        </p:pic>
        <p:pic>
          <p:nvPicPr>
            <p:cNvPr id="23562" name="Picture 9" descr="vector-modern-background-3-09-by-dragonart-150x150"/>
            <p:cNvPicPr>
              <a:picLocks noChangeAspect="1" noChangeArrowheads="1"/>
            </p:cNvPicPr>
            <p:nvPr/>
          </p:nvPicPr>
          <p:blipFill>
            <a:blip r:embed="rId2"/>
            <a:srcRect/>
            <a:stretch>
              <a:fillRect/>
            </a:stretch>
          </p:blipFill>
          <p:spPr bwMode="auto">
            <a:xfrm>
              <a:off x="3334" y="0"/>
              <a:ext cx="900" cy="900"/>
            </a:xfrm>
            <a:prstGeom prst="rect">
              <a:avLst/>
            </a:prstGeom>
            <a:noFill/>
            <a:ln w="9525">
              <a:noFill/>
              <a:miter lim="800000"/>
              <a:headEnd/>
              <a:tailEnd/>
            </a:ln>
          </p:spPr>
        </p:pic>
        <p:pic>
          <p:nvPicPr>
            <p:cNvPr id="23563" name="Picture 10" descr="vector-modern-background-3-09-by-dragonart-150x150"/>
            <p:cNvPicPr>
              <a:picLocks noChangeAspect="1" noChangeArrowheads="1"/>
            </p:cNvPicPr>
            <p:nvPr/>
          </p:nvPicPr>
          <p:blipFill>
            <a:blip r:embed="rId2"/>
            <a:srcRect/>
            <a:stretch>
              <a:fillRect/>
            </a:stretch>
          </p:blipFill>
          <p:spPr bwMode="auto">
            <a:xfrm>
              <a:off x="2608" y="0"/>
              <a:ext cx="900" cy="900"/>
            </a:xfrm>
            <a:prstGeom prst="rect">
              <a:avLst/>
            </a:prstGeom>
            <a:noFill/>
            <a:ln w="9525">
              <a:noFill/>
              <a:miter lim="800000"/>
              <a:headEnd/>
              <a:tailEnd/>
            </a:ln>
          </p:spPr>
        </p:pic>
        <p:pic>
          <p:nvPicPr>
            <p:cNvPr id="23564" name="Picture 11" descr="vector-modern-background-3-09-by-dragonart-150x150"/>
            <p:cNvPicPr>
              <a:picLocks noChangeAspect="1" noChangeArrowheads="1"/>
            </p:cNvPicPr>
            <p:nvPr/>
          </p:nvPicPr>
          <p:blipFill>
            <a:blip r:embed="rId2"/>
            <a:srcRect/>
            <a:stretch>
              <a:fillRect/>
            </a:stretch>
          </p:blipFill>
          <p:spPr bwMode="auto">
            <a:xfrm>
              <a:off x="4860" y="0"/>
              <a:ext cx="900" cy="900"/>
            </a:xfrm>
            <a:prstGeom prst="rect">
              <a:avLst/>
            </a:prstGeom>
            <a:noFill/>
            <a:ln w="9525">
              <a:noFill/>
              <a:miter lim="800000"/>
              <a:headEnd/>
              <a:tailEnd/>
            </a:ln>
          </p:spPr>
        </p:pic>
      </p:grpSp>
      <p:pic>
        <p:nvPicPr>
          <p:cNvPr id="10245" name="Picture 13" descr="polny-mak"/>
          <p:cNvPicPr>
            <a:picLocks noChangeAspect="1" noChangeArrowheads="1"/>
          </p:cNvPicPr>
          <p:nvPr/>
        </p:nvPicPr>
        <p:blipFill>
          <a:blip r:embed="rId3"/>
          <a:srcRect/>
          <a:stretch>
            <a:fillRect/>
          </a:stretch>
        </p:blipFill>
        <p:spPr bwMode="auto">
          <a:xfrm>
            <a:off x="2771775" y="3213100"/>
            <a:ext cx="3816350" cy="3157538"/>
          </a:xfrm>
          <a:prstGeom prst="rect">
            <a:avLst/>
          </a:prstGeom>
          <a:noFill/>
          <a:ln w="9525">
            <a:noFill/>
            <a:miter lim="800000"/>
            <a:headEnd/>
            <a:tailEnd/>
          </a:ln>
        </p:spPr>
      </p:pic>
      <p:sp>
        <p:nvSpPr>
          <p:cNvPr id="10246" name="Rectangle 14"/>
          <p:cNvSpPr>
            <a:spLocks noChangeArrowheads="1"/>
          </p:cNvSpPr>
          <p:nvPr/>
        </p:nvSpPr>
        <p:spPr bwMode="auto">
          <a:xfrm rot="10800000" flipV="1">
            <a:off x="1042988" y="152400"/>
            <a:ext cx="7131050" cy="823913"/>
          </a:xfrm>
          <a:prstGeom prst="rect">
            <a:avLst/>
          </a:prstGeom>
          <a:noFill/>
          <a:ln w="9525">
            <a:noFill/>
            <a:miter lim="800000"/>
            <a:headEnd/>
            <a:tailEnd/>
          </a:ln>
        </p:spPr>
        <p:txBody>
          <a:bodyPr>
            <a:spAutoFit/>
          </a:bodyPr>
          <a:lstStyle/>
          <a:p>
            <a:pPr algn="ctr"/>
            <a:r>
              <a:rPr lang="en-US" sz="4800" i="1">
                <a:solidFill>
                  <a:srgbClr val="800000"/>
                </a:solidFill>
                <a:latin typeface="Monotype Corsiva" pitchFamily="66" charset="0"/>
              </a:rPr>
              <a:t>Цветове по Фибоначи</a:t>
            </a:r>
            <a:endParaRPr lang="bg-BG" sz="4800" i="1">
              <a:solidFill>
                <a:srgbClr val="800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diamond(in)">
                                      <p:cBhvr>
                                        <p:cTn id="7" dur="2000"/>
                                        <p:tgtEl>
                                          <p:spTgt spid="10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subTnLst>
                                    <p:animClr clrSpc="rgb" dir="cw">
                                      <p:cBhvr override="childStyle">
                                        <p:cTn dur="1" fill="hold" display="0" masterRel="nextClick" afterEffect="1"/>
                                        <p:tgtEl>
                                          <p:spTgt spid="10243">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wedge">
                                      <p:cBhvr>
                                        <p:cTn id="17"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1214</TotalTime>
  <Words>1943</Words>
  <Application>Microsoft Office PowerPoint</Application>
  <PresentationFormat>On-screen Show (4:3)</PresentationFormat>
  <Paragraphs>194</Paragraphs>
  <Slides>35</Slides>
  <Notes>0</Notes>
  <HiddenSlides>0</HiddenSlides>
  <MMClips>3</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35</vt:i4>
      </vt:variant>
    </vt:vector>
  </HeadingPairs>
  <TitlesOfParts>
    <vt:vector size="43" baseType="lpstr">
      <vt:lpstr>Arial</vt:lpstr>
      <vt:lpstr>Calibri</vt:lpstr>
      <vt:lpstr>Monotype Corsiva</vt:lpstr>
      <vt:lpstr>Palatino Linotype</vt:lpstr>
      <vt:lpstr>Times New Roman</vt:lpstr>
      <vt:lpstr>Arial Narrow</vt:lpstr>
      <vt:lpstr>Tahoma</vt:lpstr>
      <vt:lpstr>Default Design</vt:lpstr>
      <vt:lpstr>Slide 1</vt:lpstr>
      <vt:lpstr>Редица на Фибоначи</vt:lpstr>
      <vt:lpstr>Опит за зайцевъдство</vt:lpstr>
      <vt:lpstr>Опит за зайцевъдство </vt:lpstr>
      <vt:lpstr>Опит за зайцевъдство</vt:lpstr>
      <vt:lpstr>Числата на Фибоначи при растенията </vt:lpstr>
      <vt:lpstr>Числата на Фибоначи при растенията </vt:lpstr>
      <vt:lpstr>Цветове по Фибоначи</vt:lpstr>
      <vt:lpstr>Slide 9</vt:lpstr>
      <vt:lpstr>Плодове по Фибоначи </vt:lpstr>
      <vt:lpstr>Филотахия </vt:lpstr>
      <vt:lpstr>Още няколко примера</vt:lpstr>
      <vt:lpstr>Числата на Фибоначи при животните</vt:lpstr>
      <vt:lpstr>Числата на Фибоначи при животните</vt:lpstr>
      <vt:lpstr>Числата на Фибоначи при животните</vt:lpstr>
      <vt:lpstr>Числата на Фибоначи при животните</vt:lpstr>
      <vt:lpstr>Slide 17</vt:lpstr>
      <vt:lpstr>Правоъгълници и спирали на Фибоначи</vt:lpstr>
      <vt:lpstr>Правоъгълници и спирали на Фибоначи</vt:lpstr>
      <vt:lpstr>Спирала на Фибоначи</vt:lpstr>
      <vt:lpstr>Спирала на Фибоначи</vt:lpstr>
      <vt:lpstr>Спирала на Фибоначи</vt:lpstr>
      <vt:lpstr>Slide 23</vt:lpstr>
      <vt:lpstr>Slide 24</vt:lpstr>
      <vt:lpstr> Коефициенти на Фибоначи  </vt:lpstr>
      <vt:lpstr>в пропорциите на човешкото лице и тяло</vt:lpstr>
      <vt:lpstr>Slide 27</vt:lpstr>
      <vt:lpstr>Златно сечение</vt:lpstr>
      <vt:lpstr>  Спиралата на Фибоначи в Магурата </vt:lpstr>
      <vt:lpstr>Slide 30</vt:lpstr>
      <vt:lpstr>Финанси</vt:lpstr>
      <vt:lpstr>Slide 32</vt:lpstr>
      <vt:lpstr>Slide 33</vt:lpstr>
      <vt:lpstr>Slide 34</vt:lpstr>
      <vt:lpstr>   А какво по-велико приключение от това да откриваш законите на света, който ни заобикаля? </vt:lpstr>
    </vt:vector>
  </TitlesOfParts>
  <Compan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Редица на Фибоначи</dc:title>
  <dc:creator>User-1</dc:creator>
  <cp:lastModifiedBy>pmg</cp:lastModifiedBy>
  <cp:revision>99</cp:revision>
  <dcterms:created xsi:type="dcterms:W3CDTF">2008-06-09T01:12:34Z</dcterms:created>
  <dcterms:modified xsi:type="dcterms:W3CDTF">2012-05-03T10:45:13Z</dcterms:modified>
</cp:coreProperties>
</file>