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76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, без мрежа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ен сти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F6D3-3BBD-46A9-B82E-6C78C9F2DC6B}" type="datetimeFigureOut">
              <a:rPr lang="bg-BG" smtClean="0"/>
              <a:pPr/>
              <a:t>30.11.2018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B3E5-2B42-48D2-8D31-E2D9868D4D8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пирус"/>
          <p:cNvSpPr/>
          <p:nvPr/>
        </p:nvSpPr>
        <p:spPr>
          <a:xfrm>
            <a:off x="757410" y="260648"/>
            <a:ext cx="7704856" cy="2592288"/>
          </a:xfrm>
          <a:prstGeom prst="horizontalScroll">
            <a:avLst>
              <a:gd name="adj" fmla="val 15706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за басните"/>
          <p:cNvSpPr>
            <a:spLocks noGrp="1"/>
          </p:cNvSpPr>
          <p:nvPr>
            <p:ph type="title"/>
          </p:nvPr>
        </p:nvSpPr>
        <p:spPr>
          <a:xfrm>
            <a:off x="683568" y="-171400"/>
            <a:ext cx="8229600" cy="3730426"/>
          </a:xfrm>
          <a:ln>
            <a:noFill/>
          </a:ln>
        </p:spPr>
        <p:txBody>
          <a:bodyPr>
            <a:normAutofit/>
          </a:bodyPr>
          <a:lstStyle/>
          <a:p>
            <a:r>
              <a:rPr lang="bg-BG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басните</a:t>
            </a:r>
            <a:endParaRPr lang="bg-BG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19256" cy="26251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4400" b="1" dirty="0" smtClean="0"/>
              <a:t>       </a:t>
            </a:r>
            <a:r>
              <a:rPr lang="bg-BG" sz="4400" b="1" dirty="0" smtClean="0"/>
              <a:t> </a:t>
            </a:r>
            <a:endParaRPr lang="bg-BG" sz="4400" b="1" dirty="0" smtClean="0"/>
          </a:p>
          <a:p>
            <a:pPr>
              <a:buNone/>
            </a:pPr>
            <a:endParaRPr lang="bg-BG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9" t="4857" r="16825" b="5285"/>
          <a:stretch/>
        </p:blipFill>
        <p:spPr bwMode="auto">
          <a:xfrm rot="19981039">
            <a:off x="1624283" y="3594983"/>
            <a:ext cx="2020741" cy="272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115">
            <a:off x="6078690" y="3586564"/>
            <a:ext cx="1885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магар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2286" flipH="1">
            <a:off x="6555557" y="4578798"/>
            <a:ext cx="2532342" cy="20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-252536" y="0"/>
            <a:ext cx="7992888" cy="980728"/>
          </a:xfrm>
        </p:spPr>
        <p:txBody>
          <a:bodyPr/>
          <a:lstStyle/>
          <a:p>
            <a:r>
              <a:rPr lang="bg-BG" dirty="0" smtClean="0">
                <a:latin typeface="Arial Black" pitchFamily="34" charset="0"/>
              </a:rPr>
              <a:t>Магаре и камила</a:t>
            </a:r>
            <a:endParaRPr lang="bg-BG" dirty="0">
              <a:latin typeface="Arial Black" pitchFamily="34" charset="0"/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0" y="980728"/>
            <a:ext cx="7092280" cy="40324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600" dirty="0" smtClean="0"/>
              <a:t>   – </a:t>
            </a:r>
            <a:r>
              <a:rPr lang="bg-BG" sz="2600" dirty="0" smtClean="0">
                <a:latin typeface="Arial Black" pitchFamily="34" charset="0"/>
              </a:rPr>
              <a:t>Защо си се родила тъй гърбата? – </a:t>
            </a:r>
          </a:p>
          <a:p>
            <a:pPr>
              <a:buNone/>
            </a:pPr>
            <a:r>
              <a:rPr lang="bg-BG" sz="2600" dirty="0" smtClean="0">
                <a:latin typeface="Arial Black" pitchFamily="34" charset="0"/>
              </a:rPr>
              <a:t>запитало магарето една камила… - </a:t>
            </a:r>
          </a:p>
          <a:p>
            <a:pPr>
              <a:buNone/>
            </a:pPr>
            <a:r>
              <a:rPr lang="bg-BG" sz="2600" dirty="0" smtClean="0">
                <a:latin typeface="Arial Black" pitchFamily="34" charset="0"/>
              </a:rPr>
              <a:t>Със тази планина върху гърба си, </a:t>
            </a:r>
          </a:p>
          <a:p>
            <a:pPr>
              <a:buNone/>
            </a:pPr>
            <a:r>
              <a:rPr lang="bg-BG" sz="2600" dirty="0" smtClean="0">
                <a:latin typeface="Arial Black" pitchFamily="34" charset="0"/>
              </a:rPr>
              <a:t>                                        дружке мила,</a:t>
            </a:r>
          </a:p>
          <a:p>
            <a:pPr>
              <a:buNone/>
            </a:pPr>
            <a:r>
              <a:rPr lang="bg-BG" sz="2600" dirty="0" smtClean="0">
                <a:latin typeface="Arial Black" pitchFamily="34" charset="0"/>
              </a:rPr>
              <a:t>Ти си най-грозното животно на земята!</a:t>
            </a:r>
          </a:p>
          <a:p>
            <a:pPr>
              <a:buNone/>
            </a:pPr>
            <a:endParaRPr lang="bg-BG" sz="2600" dirty="0" smtClean="0">
              <a:latin typeface="Arial Black" pitchFamily="34" charset="0"/>
            </a:endParaRPr>
          </a:p>
          <a:p>
            <a:pPr>
              <a:buNone/>
            </a:pPr>
            <a:r>
              <a:rPr lang="bg-BG" sz="26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</a:t>
            </a:r>
            <a:endParaRPr lang="bg-BG" sz="2400" dirty="0"/>
          </a:p>
        </p:txBody>
      </p:sp>
      <p:pic>
        <p:nvPicPr>
          <p:cNvPr id="6" name="Picture 13" descr="Пеперуд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836712"/>
            <a:ext cx="2232025" cy="2089150"/>
          </a:xfrm>
          <a:prstGeom prst="rect">
            <a:avLst/>
          </a:prstGeom>
          <a:noFill/>
        </p:spPr>
      </p:pic>
      <p:sp>
        <p:nvSpPr>
          <p:cNvPr id="7" name="Правоъгълник 6"/>
          <p:cNvSpPr/>
          <p:nvPr/>
        </p:nvSpPr>
        <p:spPr>
          <a:xfrm>
            <a:off x="0" y="299695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– Да, грозна съм, това добре го зная аз! –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Отвърнала камилата </a:t>
            </a:r>
            <a:r>
              <a:rPr lang="bg-BG" sz="2400" dirty="0" err="1" smtClean="0">
                <a:latin typeface="Arial Black" pitchFamily="34" charset="0"/>
              </a:rPr>
              <a:t>тогаз</a:t>
            </a:r>
            <a:r>
              <a:rPr lang="bg-BG" sz="2400" dirty="0" smtClean="0">
                <a:latin typeface="Arial Black" pitchFamily="34" charset="0"/>
              </a:rPr>
              <a:t> … -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Иди да се огледаш, виж си хубаво ушите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 разбери таз истина: “Плашило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не трябва никога да се присмива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 страшило!”</a:t>
            </a:r>
            <a:r>
              <a:rPr lang="bg-BG" sz="2400" dirty="0" smtClean="0"/>
              <a:t> </a:t>
            </a:r>
            <a:endParaRPr lang="bg-BG" sz="2400" dirty="0"/>
          </a:p>
        </p:txBody>
      </p:sp>
      <p:pic>
        <p:nvPicPr>
          <p:cNvPr id="9" name="Picture 4" descr="camel-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869160"/>
            <a:ext cx="4142947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bg-BG" sz="4000" dirty="0" smtClean="0">
                <a:ln w="9525">
                  <a:solidFill>
                    <a:srgbClr val="00B050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</a:rPr>
              <a:t>Речник на думите</a:t>
            </a:r>
            <a:endParaRPr lang="bg-BG" sz="4000" dirty="0">
              <a:ln w="9525">
                <a:solidFill>
                  <a:srgbClr val="00B050"/>
                </a:solidFill>
              </a:ln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гърбица"/>
          <p:cNvSpPr txBox="1"/>
          <p:nvPr/>
        </p:nvSpPr>
        <p:spPr>
          <a:xfrm>
            <a:off x="323528" y="17728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Arial Black" pitchFamily="34" charset="0"/>
              </a:rPr>
              <a:t>гърбица</a:t>
            </a:r>
            <a:endParaRPr lang="bg-BG" sz="3600" dirty="0">
              <a:latin typeface="Arial Black" pitchFamily="34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995936" y="1772816"/>
            <a:ext cx="54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неестествена изпъкналост на гърба или издатина на равно място</a:t>
            </a:r>
          </a:p>
          <a:p>
            <a:r>
              <a:rPr lang="bg-BG" sz="2400" dirty="0" smtClean="0">
                <a:latin typeface="Arial Black" pitchFamily="34" charset="0"/>
              </a:rPr>
              <a:t> 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7" name="дружка"/>
          <p:cNvSpPr txBox="1"/>
          <p:nvPr/>
        </p:nvSpPr>
        <p:spPr>
          <a:xfrm>
            <a:off x="323528" y="350100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dirty="0" smtClean="0">
                <a:latin typeface="Arial Black" pitchFamily="34" charset="0"/>
              </a:rPr>
              <a:t>дружка</a:t>
            </a:r>
            <a:endParaRPr lang="bg-BG" sz="3600" dirty="0">
              <a:latin typeface="Arial Black" pitchFamily="34" charset="0"/>
            </a:endParaRPr>
          </a:p>
        </p:txBody>
      </p:sp>
      <p:sp>
        <p:nvSpPr>
          <p:cNvPr id="16" name="Текстово поле 15"/>
          <p:cNvSpPr txBox="1"/>
          <p:nvPr/>
        </p:nvSpPr>
        <p:spPr>
          <a:xfrm>
            <a:off x="3923928" y="3573016"/>
            <a:ext cx="3760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другарка, приятелка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1" name="присмива се"/>
          <p:cNvSpPr txBox="1"/>
          <p:nvPr/>
        </p:nvSpPr>
        <p:spPr>
          <a:xfrm>
            <a:off x="179512" y="5517232"/>
            <a:ext cx="37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Arial Black" pitchFamily="34" charset="0"/>
              </a:rPr>
              <a:t>присмива се </a:t>
            </a:r>
            <a:endParaRPr lang="bg-BG" sz="3600" dirty="0">
              <a:latin typeface="Arial Black" pitchFamily="34" charset="0"/>
            </a:endParaRPr>
          </a:p>
        </p:txBody>
      </p:sp>
      <p:sp>
        <p:nvSpPr>
          <p:cNvPr id="17" name="Текстово поле 16"/>
          <p:cNvSpPr txBox="1"/>
          <p:nvPr/>
        </p:nvSpPr>
        <p:spPr>
          <a:xfrm>
            <a:off x="3815409" y="5373216"/>
            <a:ext cx="5328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надсмива се над качествата</a:t>
            </a:r>
          </a:p>
          <a:p>
            <a:r>
              <a:rPr lang="bg-BG" sz="2400" dirty="0" smtClean="0">
                <a:latin typeface="Arial Black" pitchFamily="34" charset="0"/>
              </a:rPr>
              <a:t> на някого, подиграва се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мила" descr="camel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87708">
            <a:off x="995785" y="5839459"/>
            <a:ext cx="1133476" cy="81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магаре" descr="магар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9169" flipH="1">
            <a:off x="1077161" y="3217193"/>
            <a:ext cx="1232675" cy="119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ово поле 7"/>
          <p:cNvSpPr txBox="1"/>
          <p:nvPr/>
        </p:nvSpPr>
        <p:spPr>
          <a:xfrm>
            <a:off x="2627784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0" name="Заглавие 9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latin typeface="Arial Black" pitchFamily="34" charset="0"/>
              </a:rPr>
              <a:t>С кои човешки действия са представени магарето и камилата?</a:t>
            </a:r>
            <a:endParaRPr lang="bg-BG" sz="3600" dirty="0">
              <a:latin typeface="Arial Black" pitchFamily="34" charset="0"/>
            </a:endParaRPr>
          </a:p>
        </p:txBody>
      </p:sp>
      <p:grpSp>
        <p:nvGrpSpPr>
          <p:cNvPr id="15" name="Групиране 14"/>
          <p:cNvGrpSpPr/>
          <p:nvPr/>
        </p:nvGrpSpPr>
        <p:grpSpPr>
          <a:xfrm>
            <a:off x="395536" y="2204864"/>
            <a:ext cx="2592288" cy="914400"/>
            <a:chOff x="539552" y="2204864"/>
            <a:chExt cx="2592288" cy="914400"/>
          </a:xfrm>
        </p:grpSpPr>
        <p:sp>
          <p:nvSpPr>
            <p:cNvPr id="11" name="Правоъгълник 10"/>
            <p:cNvSpPr/>
            <p:nvPr/>
          </p:nvSpPr>
          <p:spPr>
            <a:xfrm>
              <a:off x="539552" y="2204864"/>
              <a:ext cx="2592288" cy="914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Текстово поле 11"/>
            <p:cNvSpPr txBox="1"/>
            <p:nvPr/>
          </p:nvSpPr>
          <p:spPr>
            <a:xfrm>
              <a:off x="827584" y="2420888"/>
              <a:ext cx="2048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800" dirty="0" smtClean="0">
                  <a:latin typeface="Arial Black" pitchFamily="34" charset="0"/>
                </a:rPr>
                <a:t>магарето</a:t>
              </a:r>
              <a:endParaRPr lang="bg-BG" sz="2800" dirty="0">
                <a:latin typeface="Arial Black" pitchFamily="34" charset="0"/>
              </a:endParaRPr>
            </a:p>
          </p:txBody>
        </p:sp>
      </p:grpSp>
      <p:grpSp>
        <p:nvGrpSpPr>
          <p:cNvPr id="17" name="Групиране 16"/>
          <p:cNvGrpSpPr/>
          <p:nvPr/>
        </p:nvGrpSpPr>
        <p:grpSpPr>
          <a:xfrm>
            <a:off x="395536" y="4653136"/>
            <a:ext cx="2592288" cy="914400"/>
            <a:chOff x="395536" y="4653136"/>
            <a:chExt cx="2592288" cy="914400"/>
          </a:xfrm>
        </p:grpSpPr>
        <p:sp>
          <p:nvSpPr>
            <p:cNvPr id="14" name="Правоъгълник 13"/>
            <p:cNvSpPr/>
            <p:nvPr/>
          </p:nvSpPr>
          <p:spPr>
            <a:xfrm>
              <a:off x="395536" y="4653136"/>
              <a:ext cx="2592288" cy="914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Текстово поле 15"/>
            <p:cNvSpPr txBox="1"/>
            <p:nvPr/>
          </p:nvSpPr>
          <p:spPr>
            <a:xfrm>
              <a:off x="611560" y="4869160"/>
              <a:ext cx="21291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800" dirty="0" smtClean="0">
                  <a:latin typeface="Arial Black" pitchFamily="34" charset="0"/>
                </a:rPr>
                <a:t>камилата</a:t>
              </a:r>
              <a:endParaRPr lang="bg-BG" sz="2800" dirty="0">
                <a:latin typeface="Arial Black" pitchFamily="34" charset="0"/>
              </a:endParaRPr>
            </a:p>
          </p:txBody>
        </p:sp>
      </p:grpSp>
      <p:grpSp>
        <p:nvGrpSpPr>
          <p:cNvPr id="21" name="Групиране 20"/>
          <p:cNvGrpSpPr/>
          <p:nvPr/>
        </p:nvGrpSpPr>
        <p:grpSpPr>
          <a:xfrm>
            <a:off x="4139952" y="2204864"/>
            <a:ext cx="4320480" cy="936104"/>
            <a:chOff x="4139952" y="2276872"/>
            <a:chExt cx="4320480" cy="936104"/>
          </a:xfrm>
        </p:grpSpPr>
        <p:sp>
          <p:nvSpPr>
            <p:cNvPr id="18" name="Правоъгълник 17"/>
            <p:cNvSpPr/>
            <p:nvPr/>
          </p:nvSpPr>
          <p:spPr>
            <a:xfrm>
              <a:off x="4139952" y="2276872"/>
              <a:ext cx="4320480" cy="93610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20" name="Текстово поле 19"/>
            <p:cNvSpPr txBox="1"/>
            <p:nvPr/>
          </p:nvSpPr>
          <p:spPr>
            <a:xfrm>
              <a:off x="4499992" y="2348880"/>
              <a:ext cx="3600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 smtClean="0">
                  <a:latin typeface="Arial Black" pitchFamily="34" charset="0"/>
                </a:rPr>
                <a:t>запитало магарето една камила</a:t>
              </a:r>
              <a:endParaRPr lang="bg-BG" sz="2400" dirty="0">
                <a:latin typeface="Arial Black" pitchFamily="34" charset="0"/>
              </a:endParaRPr>
            </a:p>
          </p:txBody>
        </p:sp>
      </p:grpSp>
      <p:grpSp>
        <p:nvGrpSpPr>
          <p:cNvPr id="24" name="Групиране 23"/>
          <p:cNvGrpSpPr/>
          <p:nvPr/>
        </p:nvGrpSpPr>
        <p:grpSpPr>
          <a:xfrm>
            <a:off x="3923928" y="4653136"/>
            <a:ext cx="5007975" cy="936104"/>
            <a:chOff x="3923928" y="4653136"/>
            <a:chExt cx="5007975" cy="936104"/>
          </a:xfrm>
        </p:grpSpPr>
        <p:sp>
          <p:nvSpPr>
            <p:cNvPr id="19" name="Правоъгълник 18"/>
            <p:cNvSpPr/>
            <p:nvPr/>
          </p:nvSpPr>
          <p:spPr>
            <a:xfrm>
              <a:off x="3923928" y="4653136"/>
              <a:ext cx="4896544" cy="93610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" name="Текстово поле 21"/>
            <p:cNvSpPr txBox="1"/>
            <p:nvPr/>
          </p:nvSpPr>
          <p:spPr>
            <a:xfrm>
              <a:off x="3995936" y="4869160"/>
              <a:ext cx="49359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 smtClean="0">
                  <a:latin typeface="Arial Black" pitchFamily="34" charset="0"/>
                </a:rPr>
                <a:t>отвърнала камилата </a:t>
              </a:r>
              <a:r>
                <a:rPr lang="bg-BG" sz="2400" dirty="0" err="1" smtClean="0">
                  <a:latin typeface="Arial Black" pitchFamily="34" charset="0"/>
                </a:rPr>
                <a:t>тогаз</a:t>
              </a:r>
              <a:r>
                <a:rPr lang="bg-BG" sz="2400" dirty="0" smtClean="0">
                  <a:latin typeface="Arial Black" pitchFamily="34" charset="0"/>
                </a:rPr>
                <a:t> </a:t>
              </a:r>
              <a:endParaRPr lang="bg-BG" sz="24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агаре" descr="магар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2286" flipH="1">
            <a:off x="6078546" y="3958523"/>
            <a:ext cx="3228078" cy="263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камила" descr="camel-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581128"/>
            <a:ext cx="3842948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иране 6"/>
          <p:cNvGrpSpPr/>
          <p:nvPr/>
        </p:nvGrpSpPr>
        <p:grpSpPr>
          <a:xfrm>
            <a:off x="899592" y="0"/>
            <a:ext cx="7373114" cy="1512168"/>
            <a:chOff x="899592" y="260648"/>
            <a:chExt cx="7373114" cy="1512168"/>
          </a:xfrm>
        </p:grpSpPr>
        <p:sp>
          <p:nvSpPr>
            <p:cNvPr id="5" name="Хоризонтално превъртане 4"/>
            <p:cNvSpPr/>
            <p:nvPr/>
          </p:nvSpPr>
          <p:spPr>
            <a:xfrm>
              <a:off x="899592" y="260648"/>
              <a:ext cx="7344816" cy="1512168"/>
            </a:xfrm>
            <a:prstGeom prst="horizontalScroll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Текстово поле 5"/>
            <p:cNvSpPr txBox="1"/>
            <p:nvPr/>
          </p:nvSpPr>
          <p:spPr>
            <a:xfrm>
              <a:off x="1835696" y="620688"/>
              <a:ext cx="64370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 smtClean="0">
                  <a:latin typeface="Arial Black" pitchFamily="34" charset="0"/>
                </a:rPr>
                <a:t>Свържи героите с качествата,     </a:t>
              </a:r>
            </a:p>
            <a:p>
              <a:r>
                <a:rPr lang="bg-BG" sz="2400" dirty="0" smtClean="0">
                  <a:latin typeface="Arial Black" pitchFamily="34" charset="0"/>
                </a:rPr>
                <a:t>които притежават!</a:t>
              </a:r>
              <a:endParaRPr lang="bg-BG" sz="2400" dirty="0">
                <a:latin typeface="Arial Black" pitchFamily="34" charset="0"/>
              </a:endParaRPr>
            </a:p>
          </p:txBody>
        </p:sp>
      </p:grpSp>
      <p:sp>
        <p:nvSpPr>
          <p:cNvPr id="8" name="Текстово поле 7"/>
          <p:cNvSpPr txBox="1"/>
          <p:nvPr/>
        </p:nvSpPr>
        <p:spPr>
          <a:xfrm>
            <a:off x="3491880" y="3645024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присмехулство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9" name="Текстово поле 8"/>
          <p:cNvSpPr txBox="1"/>
          <p:nvPr/>
        </p:nvSpPr>
        <p:spPr>
          <a:xfrm>
            <a:off x="4499992" y="4077072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ум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059832" y="1628800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злонамереност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3923928" y="2132856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мъдрост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3635896" y="2636912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нетактичност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4211960" y="3140968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спокойствие</a:t>
            </a:r>
            <a:endParaRPr lang="bg-BG" sz="24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37558E-6 L 0.34653 0.105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0611E-6 L -0.41736 0.19912 " pathEditMode="relative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0611E-6 L 0.28351 0.09435 " pathEditMode="relative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1.40611E-6 L -0.43316 0.14686 " pathEditMode="relative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43663E-6 L 0.26771 -0.2937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53284E-6 L -0.45677 -0.25185 " pathEditMode="relative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иране 3"/>
          <p:cNvGrpSpPr/>
          <p:nvPr/>
        </p:nvGrpSpPr>
        <p:grpSpPr>
          <a:xfrm>
            <a:off x="395536" y="332656"/>
            <a:ext cx="8496944" cy="1033272"/>
            <a:chOff x="395536" y="332656"/>
            <a:chExt cx="8496944" cy="1033272"/>
          </a:xfrm>
        </p:grpSpPr>
        <p:sp>
          <p:nvSpPr>
            <p:cNvPr id="2" name="Хоризонтално превъртане 1"/>
            <p:cNvSpPr/>
            <p:nvPr/>
          </p:nvSpPr>
          <p:spPr>
            <a:xfrm>
              <a:off x="395536" y="332656"/>
              <a:ext cx="8496944" cy="1033272"/>
            </a:xfrm>
            <a:prstGeom prst="horizontalScroll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" name="Текстово поле 2"/>
            <p:cNvSpPr txBox="1"/>
            <p:nvPr/>
          </p:nvSpPr>
          <p:spPr>
            <a:xfrm>
              <a:off x="683568" y="620688"/>
              <a:ext cx="8064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800" dirty="0" smtClean="0">
                  <a:latin typeface="Arial Black" pitchFamily="34" charset="0"/>
                </a:rPr>
                <a:t>На какво ни учат думите на камилата?</a:t>
              </a:r>
              <a:endParaRPr lang="bg-BG" sz="2800" dirty="0">
                <a:latin typeface="Arial Black" pitchFamily="34" charset="0"/>
              </a:endParaRPr>
            </a:p>
          </p:txBody>
        </p:sp>
      </p:grpSp>
      <p:pic>
        <p:nvPicPr>
          <p:cNvPr id="5" name="Picture 5" descr="camel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00825">
            <a:off x="75081" y="2368256"/>
            <a:ext cx="3620615" cy="300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ово поле 7"/>
          <p:cNvSpPr txBox="1"/>
          <p:nvPr/>
        </p:nvSpPr>
        <p:spPr>
          <a:xfrm>
            <a:off x="3419872" y="2348880"/>
            <a:ext cx="5724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latin typeface="Arial Black" pitchFamily="34" charset="0"/>
              </a:rPr>
              <a:t>…Иди да се огледаш, виж си хубаво ушите</a:t>
            </a:r>
          </a:p>
          <a:p>
            <a:r>
              <a:rPr lang="bg-BG" sz="3200" dirty="0" smtClean="0">
                <a:latin typeface="Arial Black" pitchFamily="34" charset="0"/>
              </a:rPr>
              <a:t>и разбери таз истина: “Плашило не трябва никога да се присмива </a:t>
            </a:r>
          </a:p>
          <a:p>
            <a:r>
              <a:rPr lang="bg-BG" sz="3200" dirty="0" smtClean="0">
                <a:latin typeface="Arial Black" pitchFamily="34" charset="0"/>
              </a:rPr>
              <a:t>на страшило!”</a:t>
            </a:r>
            <a:endParaRPr lang="bg-BG" sz="32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иране 4"/>
          <p:cNvGrpSpPr/>
          <p:nvPr/>
        </p:nvGrpSpPr>
        <p:grpSpPr>
          <a:xfrm>
            <a:off x="1331640" y="260648"/>
            <a:ext cx="6710950" cy="1249296"/>
            <a:chOff x="1331640" y="260648"/>
            <a:chExt cx="6710950" cy="1249296"/>
          </a:xfrm>
        </p:grpSpPr>
        <p:sp>
          <p:nvSpPr>
            <p:cNvPr id="3" name="Хоризонтално превъртане 2"/>
            <p:cNvSpPr/>
            <p:nvPr/>
          </p:nvSpPr>
          <p:spPr>
            <a:xfrm>
              <a:off x="1331640" y="260648"/>
              <a:ext cx="6624736" cy="1249296"/>
            </a:xfrm>
            <a:prstGeom prst="horizontalScroll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" name="Текстово поле 3"/>
            <p:cNvSpPr txBox="1"/>
            <p:nvPr/>
          </p:nvSpPr>
          <p:spPr>
            <a:xfrm>
              <a:off x="1979712" y="548680"/>
              <a:ext cx="60628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3600" dirty="0" smtClean="0">
                  <a:latin typeface="Arial Black" pitchFamily="34" charset="0"/>
                </a:rPr>
                <a:t>“Магаре и камила”  е :</a:t>
              </a:r>
              <a:endParaRPr lang="bg-BG" sz="3600" dirty="0">
                <a:latin typeface="Arial Black" pitchFamily="34" charset="0"/>
              </a:endParaRPr>
            </a:p>
          </p:txBody>
        </p:sp>
      </p:grpSp>
      <p:sp>
        <p:nvSpPr>
          <p:cNvPr id="6" name="Текстово поле 5"/>
          <p:cNvSpPr txBox="1"/>
          <p:nvPr/>
        </p:nvSpPr>
        <p:spPr>
          <a:xfrm>
            <a:off x="251520" y="2060848"/>
            <a:ext cx="582723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 smtClean="0">
                <a:latin typeface="Arial Black" pitchFamily="34" charset="0"/>
              </a:rPr>
              <a:t>а) приказка </a:t>
            </a:r>
          </a:p>
          <a:p>
            <a:endParaRPr lang="bg-BG" sz="2800" dirty="0" smtClean="0">
              <a:latin typeface="Arial Black" pitchFamily="34" charset="0"/>
            </a:endParaRPr>
          </a:p>
          <a:p>
            <a:r>
              <a:rPr lang="bg-BG" sz="2800" dirty="0" smtClean="0">
                <a:latin typeface="Arial Black" pitchFamily="34" charset="0"/>
              </a:rPr>
              <a:t>б) басня в стихотворна реч </a:t>
            </a:r>
          </a:p>
          <a:p>
            <a:endParaRPr lang="bg-BG" sz="2800" dirty="0" smtClean="0">
              <a:latin typeface="Arial Black" pitchFamily="34" charset="0"/>
            </a:endParaRPr>
          </a:p>
          <a:p>
            <a:r>
              <a:rPr lang="bg-BG" sz="2800" dirty="0" smtClean="0">
                <a:latin typeface="Arial Black" pitchFamily="34" charset="0"/>
              </a:rPr>
              <a:t>в) стихотворение</a:t>
            </a:r>
            <a:endParaRPr lang="bg-BG" sz="2800" dirty="0">
              <a:latin typeface="Arial Black" pitchFamily="34" charset="0"/>
            </a:endParaRPr>
          </a:p>
        </p:txBody>
      </p:sp>
      <p:pic>
        <p:nvPicPr>
          <p:cNvPr id="7" name="Picture 9" descr="Помисл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276872"/>
            <a:ext cx="2184447" cy="367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Arial Black" pitchFamily="34" charset="0"/>
              </a:rPr>
              <a:t>Ела и къпина </a:t>
            </a:r>
            <a:endParaRPr lang="bg-BG" dirty="0">
              <a:latin typeface="Arial Black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 </a:t>
            </a:r>
            <a:r>
              <a:rPr lang="bg-BG" sz="2000" dirty="0" smtClean="0">
                <a:latin typeface="Arial Black" pitchFamily="34" charset="0"/>
              </a:rPr>
              <a:t>Заспорили веднъж помежду си ела и къпина.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Елата не преставала да се хвали: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  – Висока съм, стройна съм, красива съм. Къде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ще се мериш ти с мене?А съм и полезна, от мен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строят къщи, кораби, храмове. Можеш ли изобщо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да се сравняваш?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  Къпината я изслушала и отговорила: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 – Представи си само трионите, които ще те режат,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брадвите, които ще те дялкат и цепят, и ще </a:t>
            </a:r>
            <a:r>
              <a:rPr lang="bg-BG" sz="2000" dirty="0" err="1" smtClean="0">
                <a:latin typeface="Arial Black" pitchFamily="34" charset="0"/>
              </a:rPr>
              <a:t>проуме</a:t>
            </a:r>
            <a:r>
              <a:rPr lang="bg-BG" sz="20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000" dirty="0" err="1" smtClean="0">
                <a:latin typeface="Arial Black" pitchFamily="34" charset="0"/>
              </a:rPr>
              <a:t>еш</a:t>
            </a:r>
            <a:r>
              <a:rPr lang="bg-BG" sz="2000" dirty="0" smtClean="0">
                <a:latin typeface="Arial Black" pitchFamily="34" charset="0"/>
              </a:rPr>
              <a:t>, че много по-добре е да си къпина.</a:t>
            </a:r>
          </a:p>
          <a:p>
            <a:pPr>
              <a:buNone/>
            </a:pPr>
            <a:endParaRPr lang="bg-BG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Човек не трябва да се възгордява. </a:t>
            </a:r>
            <a:r>
              <a:rPr lang="bg-BG" sz="2000" dirty="0" err="1" smtClean="0">
                <a:latin typeface="Arial Black" pitchFamily="34" charset="0"/>
              </a:rPr>
              <a:t>Скомните</a:t>
            </a:r>
            <a:r>
              <a:rPr lang="bg-BG" sz="2000" dirty="0" smtClean="0">
                <a:latin typeface="Arial Black" pitchFamily="34" charset="0"/>
              </a:rPr>
              <a:t> хора живеят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много по-спокойно.</a:t>
            </a:r>
          </a:p>
          <a:p>
            <a:pPr>
              <a:buNone/>
            </a:pPr>
            <a:endParaRPr lang="bg-BG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2000" dirty="0" smtClean="0">
                <a:latin typeface="Arial Black" pitchFamily="34" charset="0"/>
              </a:rPr>
              <a:t>в прозаична форма</a:t>
            </a:r>
          </a:p>
          <a:p>
            <a:pPr>
              <a:buNone/>
            </a:pPr>
            <a:r>
              <a:rPr lang="bg-BG" sz="2000" dirty="0" smtClean="0">
                <a:latin typeface="Arial Black" pitchFamily="34" charset="0"/>
              </a:rPr>
              <a:t>   </a:t>
            </a:r>
            <a:endParaRPr lang="bg-BG" sz="20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bg-BG" sz="4000" dirty="0" smtClean="0">
                <a:latin typeface="Arial Black" pitchFamily="34" charset="0"/>
              </a:rPr>
              <a:t>Вълк и чапла</a:t>
            </a:r>
            <a:endParaRPr lang="bg-BG" sz="4000" dirty="0">
              <a:latin typeface="Arial Black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</a:t>
            </a:r>
            <a:r>
              <a:rPr lang="bg-BG" sz="2400" dirty="0" smtClean="0">
                <a:latin typeface="Arial Black" pitchFamily="34" charset="0"/>
              </a:rPr>
              <a:t>Лаком вълк погълнал кокал и се задавил. Спрял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кокалът в гърлото му и ни навътре, ни навън.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Тръгнал вълкът да дири някой да му помогне. От-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крил една чапла и и обещал, че ако му извади </a:t>
            </a:r>
            <a:r>
              <a:rPr lang="bg-BG" sz="2400" dirty="0" err="1" smtClean="0">
                <a:latin typeface="Arial Black" pitchFamily="34" charset="0"/>
              </a:rPr>
              <a:t>ко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кала</a:t>
            </a:r>
            <a:r>
              <a:rPr lang="bg-BG" sz="2400" dirty="0" smtClean="0">
                <a:latin typeface="Arial Black" pitchFamily="34" charset="0"/>
              </a:rPr>
              <a:t>, ще и плати. Отворил той широко уста, </a:t>
            </a:r>
            <a:r>
              <a:rPr lang="bg-BG" sz="2400" dirty="0" err="1" smtClean="0">
                <a:latin typeface="Arial Black" pitchFamily="34" charset="0"/>
              </a:rPr>
              <a:t>чап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лата</a:t>
            </a:r>
            <a:r>
              <a:rPr lang="bg-BG" sz="2400" dirty="0" smtClean="0">
                <a:latin typeface="Arial Black" pitchFamily="34" charset="0"/>
              </a:rPr>
              <a:t> пъхнала глава в гърлото му, стиснала в </a:t>
            </a:r>
            <a:r>
              <a:rPr lang="bg-BG" sz="2400" dirty="0" err="1" smtClean="0">
                <a:latin typeface="Arial Black" pitchFamily="34" charset="0"/>
              </a:rPr>
              <a:t>клю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 си кокала и го извадила. Поискала вълкът да и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плати обещаното, а той и отвърнал: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– Не ти ли стига, че измъкна цяла главата си от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устата на вълка, та искаш и да ти платя?</a:t>
            </a:r>
          </a:p>
          <a:p>
            <a:pPr>
              <a:buNone/>
            </a:pPr>
            <a:endParaRPr lang="bg-BG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Най- голямата отплата на злите хора е да не ти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сторят зло.</a:t>
            </a:r>
          </a:p>
          <a:p>
            <a:pPr>
              <a:buFont typeface="Wingdings" pitchFamily="2" charset="2"/>
              <a:buChar char="v"/>
            </a:pPr>
            <a:r>
              <a:rPr lang="bg-BG" sz="2400" dirty="0" smtClean="0">
                <a:latin typeface="Arial Black" pitchFamily="34" charset="0"/>
              </a:rPr>
              <a:t>Прозаична форма</a:t>
            </a:r>
            <a:endParaRPr lang="bg-BG" sz="24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bg-BG" sz="4000" dirty="0" smtClean="0">
                <a:latin typeface="Arial Black" pitchFamily="34" charset="0"/>
              </a:rPr>
              <a:t>Лебед , щука, рак</a:t>
            </a:r>
            <a:endParaRPr lang="bg-BG" sz="4000" dirty="0">
              <a:latin typeface="Arial Black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309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000" dirty="0" smtClean="0"/>
              <a:t> </a:t>
            </a:r>
          </a:p>
          <a:p>
            <a:pPr>
              <a:buNone/>
            </a:pPr>
            <a:r>
              <a:rPr lang="bg-BG" sz="2000" dirty="0" smtClean="0"/>
              <a:t> </a:t>
            </a:r>
            <a:r>
              <a:rPr lang="bg-BG" sz="2400" dirty="0" err="1" smtClean="0">
                <a:latin typeface="Arial Black" pitchFamily="34" charset="0"/>
              </a:rPr>
              <a:t>Съгласба</a:t>
            </a:r>
            <a:r>
              <a:rPr lang="bg-BG" sz="2400" dirty="0" smtClean="0">
                <a:latin typeface="Arial Black" pitchFamily="34" charset="0"/>
              </a:rPr>
              <a:t>, дето няма, там, уви,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 работата не върви,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 вместо работа излиза несполука.</a:t>
            </a:r>
          </a:p>
          <a:p>
            <a:pPr>
              <a:buNone/>
            </a:pPr>
            <a:endParaRPr lang="bg-BG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Веднъж Лебед, Рак и Щука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се впрегнали в кола с товар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 да я теглят се заели с жар.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Напъват се, а не върви колата!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За тях товарът би бил може би и лек: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но Лебедът – към облака </a:t>
            </a:r>
            <a:r>
              <a:rPr lang="bg-BG" sz="2400" dirty="0" err="1" smtClean="0">
                <a:latin typeface="Arial Black" pitchFamily="34" charset="0"/>
              </a:rPr>
              <a:t>далек</a:t>
            </a:r>
            <a:r>
              <a:rPr lang="bg-BG" sz="2400" dirty="0" smtClean="0">
                <a:latin typeface="Arial Black" pitchFamily="34" charset="0"/>
              </a:rPr>
              <a:t>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назад опъва Ракът, Щуката пък – във водата.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Кой крив, кой прав – не е задачата туй нам ;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ала товарът и сега е там.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       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 smtClean="0">
                <a:latin typeface="Arial Black" pitchFamily="34" charset="0"/>
              </a:rPr>
              <a:t>в стихотворна форма</a:t>
            </a:r>
          </a:p>
          <a:p>
            <a:pPr>
              <a:buNone/>
            </a:pPr>
            <a:endParaRPr lang="bg-BG" sz="2400" dirty="0" smtClean="0">
              <a:latin typeface="Arial Black" pitchFamily="34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лавие 10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 Black" pitchFamily="34" charset="0"/>
              </a:rPr>
              <a:t>Кои са тези произведения?</a:t>
            </a:r>
            <a:endParaRPr lang="bg-BG" sz="2800" dirty="0">
              <a:latin typeface="Arial Black" pitchFamily="34" charset="0"/>
            </a:endParaRPr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4040188" cy="648072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/>
              <a:t>Паун и жерав</a:t>
            </a:r>
            <a:endParaRPr lang="bg-BG" sz="2800" dirty="0"/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4176464" cy="537321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sz="1900" b="1" dirty="0" smtClean="0"/>
              <a:t> Паунът се присмивал на </a:t>
            </a:r>
            <a:r>
              <a:rPr lang="bg-BG" sz="1900" b="1" dirty="0" err="1" smtClean="0"/>
              <a:t>жера</a:t>
            </a:r>
            <a:r>
              <a:rPr lang="bg-BG" sz="1900" b="1" dirty="0" smtClean="0"/>
              <a:t> -</a:t>
            </a:r>
          </a:p>
          <a:p>
            <a:pPr algn="just">
              <a:buNone/>
            </a:pPr>
            <a:r>
              <a:rPr lang="bg-BG" sz="1900" b="1" dirty="0" err="1" smtClean="0"/>
              <a:t>ва</a:t>
            </a:r>
            <a:r>
              <a:rPr lang="bg-BG" sz="1900" b="1" dirty="0" smtClean="0"/>
              <a:t>, като подигравал цвета му.</a:t>
            </a:r>
          </a:p>
          <a:p>
            <a:pPr algn="just">
              <a:buNone/>
            </a:pPr>
            <a:r>
              <a:rPr lang="bg-BG" sz="1900" b="1" dirty="0" smtClean="0"/>
              <a:t> – Аз съм облечен със злато и</a:t>
            </a:r>
          </a:p>
          <a:p>
            <a:pPr algn="just">
              <a:buNone/>
            </a:pPr>
            <a:r>
              <a:rPr lang="bg-BG" sz="1900" b="1" dirty="0" smtClean="0"/>
              <a:t> пурпур, а ти нищо красиво не</a:t>
            </a:r>
          </a:p>
          <a:p>
            <a:pPr algn="just">
              <a:buNone/>
            </a:pPr>
            <a:r>
              <a:rPr lang="bg-BG" sz="1900" b="1" dirty="0"/>
              <a:t>н</a:t>
            </a:r>
            <a:r>
              <a:rPr lang="bg-BG" sz="1900" b="1" dirty="0" smtClean="0"/>
              <a:t>осиш на крилата си.</a:t>
            </a:r>
          </a:p>
          <a:p>
            <a:pPr algn="just">
              <a:buNone/>
            </a:pPr>
            <a:r>
              <a:rPr lang="bg-BG" sz="1900" b="1" dirty="0" smtClean="0"/>
              <a:t>  А жеравът отговорил: …</a:t>
            </a:r>
          </a:p>
          <a:p>
            <a:pPr algn="just">
              <a:buNone/>
            </a:pPr>
            <a:r>
              <a:rPr lang="bg-BG" sz="1900" b="1" dirty="0" smtClean="0"/>
              <a:t> – Но аз пък извисявам гласа си </a:t>
            </a:r>
          </a:p>
          <a:p>
            <a:pPr algn="just">
              <a:buNone/>
            </a:pPr>
            <a:r>
              <a:rPr lang="bg-BG" sz="1900" b="1" dirty="0" smtClean="0"/>
              <a:t>съвсем близо до звездите и летя </a:t>
            </a:r>
          </a:p>
          <a:p>
            <a:pPr algn="just">
              <a:buNone/>
            </a:pPr>
            <a:r>
              <a:rPr lang="bg-BG" sz="1900" b="1" dirty="0" smtClean="0"/>
              <a:t>в небесните висини.</a:t>
            </a:r>
          </a:p>
          <a:p>
            <a:pPr algn="just">
              <a:buNone/>
            </a:pPr>
            <a:r>
              <a:rPr lang="bg-BG" sz="1900" b="1" dirty="0" smtClean="0"/>
              <a:t>  </a:t>
            </a:r>
            <a:r>
              <a:rPr lang="bg-BG" sz="1900" b="1" u="sng" dirty="0" smtClean="0"/>
              <a:t>По-добре е човек да бъде из-</a:t>
            </a:r>
          </a:p>
          <a:p>
            <a:pPr algn="just">
              <a:buNone/>
            </a:pPr>
            <a:r>
              <a:rPr lang="bg-BG" sz="1900" b="1" u="sng" dirty="0" err="1" smtClean="0"/>
              <a:t>висен</a:t>
            </a:r>
            <a:r>
              <a:rPr lang="bg-BG" sz="1900" b="1" u="sng" dirty="0" smtClean="0"/>
              <a:t>, макар и под скромна </a:t>
            </a:r>
          </a:p>
          <a:p>
            <a:pPr algn="just">
              <a:buNone/>
            </a:pPr>
            <a:r>
              <a:rPr lang="bg-BG" sz="1900" b="1" u="sng" dirty="0" smtClean="0"/>
              <a:t>дреха, отколкото да живее без- </a:t>
            </a:r>
          </a:p>
          <a:p>
            <a:pPr algn="just">
              <a:buNone/>
            </a:pPr>
            <a:r>
              <a:rPr lang="bg-BG" sz="1900" b="1" u="sng" dirty="0" smtClean="0"/>
              <a:t> славно, пък да е горд с богат-</a:t>
            </a:r>
          </a:p>
          <a:p>
            <a:pPr algn="just">
              <a:buNone/>
            </a:pPr>
            <a:r>
              <a:rPr lang="bg-BG" sz="1900" b="1" u="sng" dirty="0" err="1"/>
              <a:t>с</a:t>
            </a:r>
            <a:r>
              <a:rPr lang="bg-BG" sz="1900" b="1" u="sng" dirty="0" err="1" smtClean="0"/>
              <a:t>твото</a:t>
            </a:r>
            <a:r>
              <a:rPr lang="bg-BG" sz="1900" b="1" u="sng" dirty="0" smtClean="0"/>
              <a:t> си.</a:t>
            </a:r>
          </a:p>
          <a:p>
            <a:pPr algn="just">
              <a:buNone/>
            </a:pPr>
            <a:endParaRPr lang="bg-BG" sz="1900" b="1" dirty="0" smtClean="0"/>
          </a:p>
          <a:p>
            <a:pPr>
              <a:buNone/>
            </a:pPr>
            <a:r>
              <a:rPr lang="bg-BG" sz="3000" dirty="0" smtClean="0">
                <a:latin typeface="Arial Black" pitchFamily="34" charset="0"/>
              </a:rPr>
              <a:t>        </a:t>
            </a:r>
          </a:p>
          <a:p>
            <a:pPr>
              <a:buNone/>
            </a:pPr>
            <a:r>
              <a:rPr lang="bg-BG" sz="1800" dirty="0" smtClean="0"/>
              <a:t> </a:t>
            </a:r>
            <a:endParaRPr lang="bg-BG" sz="1800" dirty="0"/>
          </a:p>
        </p:txBody>
      </p:sp>
      <p:sp>
        <p:nvSpPr>
          <p:cNvPr id="15" name="Текстов контейнер 14"/>
          <p:cNvSpPr>
            <a:spLocks noGrp="1"/>
          </p:cNvSpPr>
          <p:nvPr>
            <p:ph type="body" sz="quarter" idx="3"/>
          </p:nvPr>
        </p:nvSpPr>
        <p:spPr>
          <a:xfrm>
            <a:off x="4860032" y="836712"/>
            <a:ext cx="4041775" cy="576064"/>
          </a:xfrm>
        </p:spPr>
        <p:txBody>
          <a:bodyPr>
            <a:noAutofit/>
          </a:bodyPr>
          <a:lstStyle/>
          <a:p>
            <a:r>
              <a:rPr lang="bg-BG" sz="2800" dirty="0" smtClean="0"/>
              <a:t>Секира и търнокоп</a:t>
            </a:r>
            <a:endParaRPr lang="bg-BG" sz="2800" dirty="0"/>
          </a:p>
        </p:txBody>
      </p:sp>
      <p:sp>
        <p:nvSpPr>
          <p:cNvPr id="16" name="Контейнер за съдържание 15"/>
          <p:cNvSpPr>
            <a:spLocks noGrp="1"/>
          </p:cNvSpPr>
          <p:nvPr>
            <p:ph sz="quarter" idx="4"/>
          </p:nvPr>
        </p:nvSpPr>
        <p:spPr>
          <a:xfrm>
            <a:off x="4499993" y="1412776"/>
            <a:ext cx="4644008" cy="432048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g-BG" sz="1600" dirty="0" smtClean="0">
                <a:latin typeface="Arial Black" pitchFamily="34" charset="0"/>
              </a:rPr>
              <a:t>   </a:t>
            </a:r>
            <a:r>
              <a:rPr lang="bg-BG" sz="1800" b="1" dirty="0" smtClean="0">
                <a:latin typeface="+mj-lt"/>
              </a:rPr>
              <a:t>Един ръждясал търнокоп, не  знам 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к</a:t>
            </a:r>
            <a:r>
              <a:rPr lang="bg-BG" sz="1800" b="1" dirty="0" smtClean="0">
                <a:latin typeface="+mj-lt"/>
              </a:rPr>
              <a:t>ъде забравен, попитал лъскава </a:t>
            </a:r>
            <a:r>
              <a:rPr lang="bg-BG" sz="1800" b="1" dirty="0" err="1" smtClean="0">
                <a:latin typeface="+mj-lt"/>
              </a:rPr>
              <a:t>ед</a:t>
            </a:r>
            <a:r>
              <a:rPr lang="bg-BG" sz="1800" b="1" dirty="0" smtClean="0">
                <a:latin typeface="+mj-lt"/>
              </a:rPr>
              <a:t>-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н</a:t>
            </a:r>
            <a:r>
              <a:rPr lang="bg-BG" sz="1800" b="1" dirty="0" smtClean="0">
                <a:latin typeface="+mj-lt"/>
              </a:rPr>
              <a:t>а секира:” Що блести </a:t>
            </a:r>
            <a:r>
              <a:rPr lang="bg-BG" sz="1800" b="1" dirty="0" err="1" smtClean="0">
                <a:latin typeface="+mj-lt"/>
              </a:rPr>
              <a:t>всегда</a:t>
            </a:r>
            <a:r>
              <a:rPr lang="bg-BG" sz="1800" b="1" dirty="0" smtClean="0">
                <a:latin typeface="+mj-lt"/>
              </a:rPr>
              <a:t> ли- </a:t>
            </a:r>
          </a:p>
          <a:p>
            <a:pPr>
              <a:buNone/>
            </a:pPr>
            <a:r>
              <a:rPr lang="bg-BG" sz="1800" b="1" dirty="0" err="1">
                <a:latin typeface="+mj-lt"/>
              </a:rPr>
              <a:t>ц</a:t>
            </a:r>
            <a:r>
              <a:rPr lang="bg-BG" sz="1800" b="1" dirty="0" err="1" smtClean="0">
                <a:latin typeface="+mj-lt"/>
              </a:rPr>
              <a:t>ето</a:t>
            </a:r>
            <a:r>
              <a:rPr lang="bg-BG" sz="1800" b="1" dirty="0" smtClean="0">
                <a:latin typeface="+mj-lt"/>
              </a:rPr>
              <a:t> ти? И аз съм от желязо уж на- 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п</a:t>
            </a:r>
            <a:r>
              <a:rPr lang="bg-BG" sz="1800" b="1" dirty="0" smtClean="0">
                <a:latin typeface="+mj-lt"/>
              </a:rPr>
              <a:t>равен, защо не съм кат тебе </a:t>
            </a:r>
            <a:r>
              <a:rPr lang="bg-BG" sz="1800" b="1" dirty="0" err="1" smtClean="0">
                <a:latin typeface="+mj-lt"/>
              </a:rPr>
              <a:t>гла</a:t>
            </a:r>
            <a:r>
              <a:rPr lang="bg-BG" sz="1800" b="1" dirty="0" smtClean="0">
                <a:latin typeface="+mj-lt"/>
              </a:rPr>
              <a:t>-</a:t>
            </a:r>
          </a:p>
          <a:p>
            <a:pPr>
              <a:buNone/>
            </a:pPr>
            <a:r>
              <a:rPr lang="bg-BG" sz="1800" b="1" dirty="0" err="1">
                <a:latin typeface="+mj-lt"/>
              </a:rPr>
              <a:t>д</a:t>
            </a:r>
            <a:r>
              <a:rPr lang="bg-BG" sz="1800" b="1" dirty="0" err="1" smtClean="0">
                <a:latin typeface="+mj-lt"/>
              </a:rPr>
              <a:t>ък</a:t>
            </a:r>
            <a:r>
              <a:rPr lang="bg-BG" sz="1800" b="1" dirty="0" smtClean="0">
                <a:latin typeface="+mj-lt"/>
              </a:rPr>
              <a:t> чист, лъчист?</a:t>
            </a:r>
          </a:p>
          <a:p>
            <a:pPr>
              <a:buNone/>
            </a:pPr>
            <a:r>
              <a:rPr lang="bg-BG" sz="1800" b="1" dirty="0" err="1" smtClean="0">
                <a:latin typeface="+mj-lt"/>
              </a:rPr>
              <a:t>Отгде</a:t>
            </a:r>
            <a:r>
              <a:rPr lang="bg-BG" sz="1800" b="1" dirty="0" smtClean="0">
                <a:latin typeface="+mj-lt"/>
              </a:rPr>
              <a:t> изхожда между нас подобна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р</a:t>
            </a:r>
            <a:r>
              <a:rPr lang="bg-BG" sz="1800" b="1" dirty="0" smtClean="0">
                <a:latin typeface="+mj-lt"/>
              </a:rPr>
              <a:t>азлика?...” Секирата </a:t>
            </a:r>
            <a:r>
              <a:rPr lang="bg-BG" sz="1800" b="1" dirty="0" err="1" smtClean="0">
                <a:latin typeface="+mj-lt"/>
              </a:rPr>
              <a:t>тогаз</a:t>
            </a:r>
            <a:r>
              <a:rPr lang="bg-BG" sz="1800" b="1" dirty="0">
                <a:latin typeface="+mj-lt"/>
              </a:rPr>
              <a:t> </a:t>
            </a:r>
            <a:r>
              <a:rPr lang="bg-BG" sz="1800" b="1" dirty="0" smtClean="0">
                <a:latin typeface="+mj-lt"/>
              </a:rPr>
              <a:t>отвърна-</a:t>
            </a:r>
          </a:p>
          <a:p>
            <a:pPr>
              <a:buNone/>
            </a:pPr>
            <a:r>
              <a:rPr lang="bg-BG" sz="1800" b="1" dirty="0" smtClean="0">
                <a:latin typeface="+mj-lt"/>
              </a:rPr>
              <a:t>ла: “Аз всеки ден отивам на гората,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с</a:t>
            </a:r>
            <a:r>
              <a:rPr lang="bg-BG" sz="1800" b="1" dirty="0" smtClean="0">
                <a:latin typeface="+mj-lt"/>
              </a:rPr>
              <a:t>ека дърва…Лъскавината в труда </a:t>
            </a:r>
          </a:p>
          <a:p>
            <a:pPr>
              <a:buNone/>
            </a:pPr>
            <a:r>
              <a:rPr lang="bg-BG" sz="1800" b="1" dirty="0">
                <a:latin typeface="+mj-lt"/>
              </a:rPr>
              <a:t>н</a:t>
            </a:r>
            <a:r>
              <a:rPr lang="bg-BG" sz="1800" b="1" dirty="0" smtClean="0">
                <a:latin typeface="+mj-lt"/>
              </a:rPr>
              <a:t>амирам аз, </a:t>
            </a:r>
            <a:r>
              <a:rPr lang="bg-BG" sz="1800" b="1" u="sng" dirty="0" smtClean="0">
                <a:latin typeface="+mj-lt"/>
              </a:rPr>
              <a:t>в труда стои, другарю</a:t>
            </a:r>
          </a:p>
          <a:p>
            <a:pPr>
              <a:buNone/>
            </a:pPr>
            <a:r>
              <a:rPr lang="bg-BG" sz="1800" b="1" u="sng" dirty="0">
                <a:latin typeface="+mj-lt"/>
              </a:rPr>
              <a:t>м</a:t>
            </a:r>
            <a:r>
              <a:rPr lang="bg-BG" sz="1800" b="1" u="sng" dirty="0" smtClean="0">
                <a:latin typeface="+mj-lt"/>
              </a:rPr>
              <a:t>ой, хубавината…”</a:t>
            </a:r>
          </a:p>
          <a:p>
            <a:pPr>
              <a:buNone/>
            </a:pPr>
            <a:r>
              <a:rPr lang="bg-BG" sz="1800" b="1" dirty="0" smtClean="0">
                <a:latin typeface="+mj-lt"/>
              </a:rPr>
              <a:t> </a:t>
            </a:r>
            <a:endParaRPr lang="bg-BG" sz="1800" b="1" dirty="0">
              <a:latin typeface="+mj-lt"/>
            </a:endParaRPr>
          </a:p>
        </p:txBody>
      </p:sp>
      <p:sp>
        <p:nvSpPr>
          <p:cNvPr id="21" name="Текстово поле 20"/>
          <p:cNvSpPr txBox="1"/>
          <p:nvPr/>
        </p:nvSpPr>
        <p:spPr>
          <a:xfrm>
            <a:off x="0" y="1484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latin typeface="Arial Black" pitchFamily="34" charset="0"/>
              </a:rPr>
              <a:t>1.</a:t>
            </a:r>
            <a:endParaRPr lang="bg-BG" dirty="0">
              <a:latin typeface="Arial Black" pitchFamily="34" charset="0"/>
            </a:endParaRPr>
          </a:p>
        </p:txBody>
      </p:sp>
      <p:sp>
        <p:nvSpPr>
          <p:cNvPr id="22" name="Текстово поле 21"/>
          <p:cNvSpPr txBox="1"/>
          <p:nvPr/>
        </p:nvSpPr>
        <p:spPr>
          <a:xfrm>
            <a:off x="4572000" y="6021288"/>
            <a:ext cx="4248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 err="1" smtClean="0">
                <a:latin typeface="Arial Black" pitchFamily="34" charset="0"/>
              </a:rPr>
              <a:t>Стяон</a:t>
            </a:r>
            <a:r>
              <a:rPr lang="bg-BG" sz="2800" dirty="0" smtClean="0">
                <a:latin typeface="Arial Black" pitchFamily="34" charset="0"/>
              </a:rPr>
              <a:t> </a:t>
            </a:r>
            <a:r>
              <a:rPr lang="bg-BG" sz="2800" dirty="0" err="1" smtClean="0">
                <a:latin typeface="Arial Black" pitchFamily="34" charset="0"/>
              </a:rPr>
              <a:t>Михойласвик</a:t>
            </a:r>
            <a:endParaRPr lang="bg-BG" sz="2800" dirty="0">
              <a:latin typeface="Arial Black" pitchFamily="34" charset="0"/>
            </a:endParaRPr>
          </a:p>
        </p:txBody>
      </p:sp>
      <p:sp>
        <p:nvSpPr>
          <p:cNvPr id="23" name="Текстово поле 22"/>
          <p:cNvSpPr txBox="1"/>
          <p:nvPr/>
        </p:nvSpPr>
        <p:spPr>
          <a:xfrm>
            <a:off x="4355976" y="14127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latin typeface="Arial Black" pitchFamily="34" charset="0"/>
              </a:rPr>
              <a:t>2.</a:t>
            </a:r>
            <a:endParaRPr lang="bg-BG" dirty="0">
              <a:latin typeface="Arial Black" pitchFamily="34" charset="0"/>
            </a:endParaRPr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1475656" y="60212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err="1" smtClean="0">
                <a:latin typeface="Arial Black" pitchFamily="34" charset="0"/>
              </a:rPr>
              <a:t>Епоз</a:t>
            </a:r>
            <a:endParaRPr lang="bg-BG" sz="28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p"/>
      <p:bldP spid="2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251520" y="1196752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Arial Black" pitchFamily="34" charset="0"/>
              </a:rPr>
              <a:t>Баснята</a:t>
            </a:r>
            <a:r>
              <a:rPr lang="bg-BG" sz="2800" dirty="0" smtClean="0">
                <a:latin typeface="Arial Black" pitchFamily="34" charset="0"/>
              </a:rPr>
              <a:t> е текст, в който е разказана  кратка поучителна история.</a:t>
            </a:r>
          </a:p>
          <a:p>
            <a:r>
              <a:rPr lang="bg-BG" sz="2800" dirty="0" smtClean="0">
                <a:latin typeface="Arial Black" pitchFamily="34" charset="0"/>
              </a:rPr>
              <a:t>  Героите в нея най-често са животни, по-рядко хора, растения, предмети. Чрез тях се разкриват човешки черти и нрави, </a:t>
            </a:r>
          </a:p>
          <a:p>
            <a:r>
              <a:rPr lang="bg-BG" sz="2800" dirty="0">
                <a:latin typeface="Arial Black" pitchFamily="34" charset="0"/>
              </a:rPr>
              <a:t>о</a:t>
            </a:r>
            <a:r>
              <a:rPr lang="bg-BG" sz="2800" dirty="0" smtClean="0">
                <a:latin typeface="Arial Black" pitchFamily="34" charset="0"/>
              </a:rPr>
              <a:t>бществени и лични недостатъци.</a:t>
            </a:r>
          </a:p>
          <a:p>
            <a:endParaRPr lang="bg-BG" sz="2800" dirty="0" smtClean="0">
              <a:latin typeface="Arial Black" pitchFamily="34" charset="0"/>
            </a:endParaRPr>
          </a:p>
          <a:p>
            <a:r>
              <a:rPr lang="bg-BG" sz="2800" dirty="0">
                <a:latin typeface="Arial Black" pitchFamily="34" charset="0"/>
              </a:rPr>
              <a:t> </a:t>
            </a:r>
            <a:r>
              <a:rPr lang="bg-BG" sz="2800" dirty="0" smtClean="0">
                <a:latin typeface="Arial Black" pitchFamily="34" charset="0"/>
              </a:rPr>
              <a:t>  Баснята се състои от две части – разказ случка и кратка поука.</a:t>
            </a:r>
          </a:p>
          <a:p>
            <a:r>
              <a:rPr lang="bg-BG" sz="2800" dirty="0">
                <a:latin typeface="Arial Black" pitchFamily="34" charset="0"/>
              </a:rPr>
              <a:t> </a:t>
            </a:r>
            <a:r>
              <a:rPr lang="bg-BG" sz="2800" dirty="0" smtClean="0">
                <a:latin typeface="Arial Black" pitchFamily="34" charset="0"/>
              </a:rPr>
              <a:t> </a:t>
            </a:r>
          </a:p>
          <a:p>
            <a:endParaRPr lang="bg-BG" dirty="0"/>
          </a:p>
        </p:txBody>
      </p:sp>
      <p:pic>
        <p:nvPicPr>
          <p:cNvPr id="2052" name="Picture 4" descr="Ð ÐµÐ·ÑÐ»ÑÐ°Ñ Ñ Ð¸Ð·Ð¾Ð±ÑÐ°Ð¶ÐµÐ½Ð¸Ðµ Ð·Ð° ÑÐ°Ð¼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33810"/>
            <a:ext cx="9433048" cy="699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0" y="1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latin typeface="Arial Black" pitchFamily="34" charset="0"/>
              </a:rPr>
              <a:t>И още:</a:t>
            </a:r>
          </a:p>
          <a:p>
            <a:endParaRPr lang="bg-BG" sz="28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Arial Black" pitchFamily="34" charset="0"/>
              </a:rPr>
              <a:t> </a:t>
            </a:r>
            <a:r>
              <a:rPr lang="bg-BG" sz="2800" dirty="0" smtClean="0">
                <a:latin typeface="Arial Black" pitchFamily="34" charset="0"/>
              </a:rPr>
              <a:t>Използван похват е </a:t>
            </a:r>
            <a:r>
              <a:rPr lang="bg-BG" sz="2800" dirty="0" smtClean="0">
                <a:solidFill>
                  <a:srgbClr val="C00000"/>
                </a:solidFill>
                <a:latin typeface="Arial Black" pitchFamily="34" charset="0"/>
              </a:rPr>
              <a:t>олицетворението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Представени са кратко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Липсват подробности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Действието се развива бързо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Краят им е с нравоучителен характер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В прозаична или стихотворна форма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>
                <a:latin typeface="Arial Black" pitchFamily="34" charset="0"/>
              </a:rPr>
              <a:t> Наличие на афоризъм – кратка, дълбоко съдържателна мисъл изразена в едно из-</a:t>
            </a:r>
          </a:p>
          <a:p>
            <a:r>
              <a:rPr lang="bg-BG" sz="2800" dirty="0" err="1" smtClean="0">
                <a:latin typeface="Arial Black" pitchFamily="34" charset="0"/>
              </a:rPr>
              <a:t>речение</a:t>
            </a:r>
            <a:r>
              <a:rPr lang="bg-BG" sz="2800" dirty="0" smtClean="0">
                <a:latin typeface="Arial Black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bg-BG" sz="28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160px-Diego_Velasquez,_Aes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3" y="0"/>
            <a:ext cx="35638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Контейнер за съдържание 8"/>
          <p:cNvSpPr>
            <a:spLocks noGrp="1"/>
          </p:cNvSpPr>
          <p:nvPr>
            <p:ph idx="4294967295"/>
          </p:nvPr>
        </p:nvSpPr>
        <p:spPr>
          <a:xfrm>
            <a:off x="3563938" y="188913"/>
            <a:ext cx="5580062" cy="5937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Първият известен автор на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басни е </a:t>
            </a:r>
            <a:r>
              <a:rPr lang="bg-BG" sz="24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Езоп</a:t>
            </a: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. Предполага се,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че е живял около 600год. пр.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н. е. в древна Гърция. Бил е 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освободен роб. След като бил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пуснат на свобода живял в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Лидия, в двореца на цар </a:t>
            </a:r>
            <a:r>
              <a:rPr lang="bg-BG" sz="2400" dirty="0" err="1" smtClean="0">
                <a:latin typeface="Arial Black" pitchFamily="34" charset="0"/>
                <a:cs typeface="Aharoni" pitchFamily="2" charset="-79"/>
              </a:rPr>
              <a:t>Крез</a:t>
            </a: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на когото спечелил доверието.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    Неговите произведения се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предавали от уста на уста, а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през 3 в. пр. н. е</a:t>
            </a:r>
            <a:r>
              <a:rPr lang="en-US" sz="2400" dirty="0" smtClean="0">
                <a:latin typeface="Arial Black" pitchFamily="34" charset="0"/>
                <a:cs typeface="Aharoni" pitchFamily="2" charset="-79"/>
              </a:rPr>
              <a:t>.</a:t>
            </a: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 били записа-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ни от </a:t>
            </a:r>
            <a:r>
              <a:rPr lang="bg-BG" sz="2400" dirty="0" err="1" smtClean="0">
                <a:latin typeface="Arial Black" pitchFamily="34" charset="0"/>
                <a:cs typeface="Aharoni" pitchFamily="2" charset="-79"/>
              </a:rPr>
              <a:t>Деметрий</a:t>
            </a: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bg-BG" sz="2400" dirty="0" err="1" smtClean="0">
                <a:latin typeface="Arial Black" pitchFamily="34" charset="0"/>
                <a:cs typeface="Aharoni" pitchFamily="2" charset="-79"/>
              </a:rPr>
              <a:t>Фалерски</a:t>
            </a: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.</a:t>
            </a:r>
          </a:p>
          <a:p>
            <a:pPr>
              <a:buNone/>
            </a:pPr>
            <a:endParaRPr lang="bg-BG" sz="24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  <a:cs typeface="Aharoni" pitchFamily="2" charset="-79"/>
              </a:rPr>
              <a:t> </a:t>
            </a:r>
            <a:endParaRPr lang="bg-BG" sz="2800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H055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18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Контейнер за съдържание 4"/>
          <p:cNvSpPr>
            <a:spLocks noGrp="1"/>
          </p:cNvSpPr>
          <p:nvPr>
            <p:ph idx="4294967295"/>
          </p:nvPr>
        </p:nvSpPr>
        <p:spPr>
          <a:xfrm>
            <a:off x="3575050" y="692150"/>
            <a:ext cx="5568950" cy="54340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>
                <a:solidFill>
                  <a:srgbClr val="C00000"/>
                </a:solidFill>
                <a:latin typeface="Arial Black" pitchFamily="34" charset="0"/>
              </a:rPr>
              <a:t>Жан дьо Лафонтен </a:t>
            </a:r>
            <a:r>
              <a:rPr lang="bg-BG" sz="2400" dirty="0" smtClean="0">
                <a:latin typeface="Arial Black" pitchFamily="34" charset="0"/>
              </a:rPr>
              <a:t>– поет, с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когото Франция и до днес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се гордее, е роден на 8 юли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1621 год. Чак на 47 – годиш-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 възраст Лафонтен издава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книга с първите си басни. Той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не ги съставял лесно и бързо.</a:t>
            </a:r>
            <a:endParaRPr lang="bg-BG" sz="24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idx="4294967295"/>
          </p:nvPr>
        </p:nvSpPr>
        <p:spPr>
          <a:xfrm>
            <a:off x="3276600" y="620713"/>
            <a:ext cx="5867400" cy="6237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Руският баснописец, драматург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и журналист </a:t>
            </a:r>
            <a:r>
              <a:rPr lang="bg-BG" sz="2400" b="1" dirty="0" smtClean="0">
                <a:solidFill>
                  <a:srgbClr val="C00000"/>
                </a:solidFill>
                <a:latin typeface="Arial Black" pitchFamily="34" charset="0"/>
              </a:rPr>
              <a:t>Иван </a:t>
            </a:r>
            <a:r>
              <a:rPr lang="bg-BG" sz="2400" b="1" dirty="0" err="1" smtClean="0">
                <a:solidFill>
                  <a:srgbClr val="C00000"/>
                </a:solidFill>
                <a:latin typeface="Arial Black" pitchFamily="34" charset="0"/>
              </a:rPr>
              <a:t>Андреевич</a:t>
            </a:r>
            <a:r>
              <a:rPr lang="bg-BG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bg-BG" sz="2400" dirty="0" err="1" smtClean="0">
                <a:solidFill>
                  <a:srgbClr val="C00000"/>
                </a:solidFill>
                <a:latin typeface="Arial Black" pitchFamily="34" charset="0"/>
              </a:rPr>
              <a:t>Крилов</a:t>
            </a:r>
            <a:r>
              <a:rPr lang="bg-BG" sz="2400" dirty="0" smtClean="0">
                <a:latin typeface="Arial Black" pitchFamily="34" charset="0"/>
              </a:rPr>
              <a:t> е роден на 13 февруари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1769 г. в Москва. Упорито се са-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мообразовал</a:t>
            </a:r>
            <a:r>
              <a:rPr lang="bg-BG" sz="2400" dirty="0" smtClean="0">
                <a:latin typeface="Arial Black" pitchFamily="34" charset="0"/>
              </a:rPr>
              <a:t>. Учил математика,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литература, френски и </a:t>
            </a:r>
            <a:r>
              <a:rPr lang="bg-BG" sz="2400" dirty="0" err="1" smtClean="0">
                <a:latin typeface="Arial Black" pitchFamily="34" charset="0"/>
              </a:rPr>
              <a:t>италиан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ски език. Неговите остроумни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басни, макар и писани преди 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двеста години, са пълни с </a:t>
            </a:r>
            <a:r>
              <a:rPr lang="bg-BG" sz="2400" dirty="0" err="1" smtClean="0">
                <a:latin typeface="Arial Black" pitchFamily="34" charset="0"/>
              </a:rPr>
              <a:t>мъд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рост</a:t>
            </a:r>
            <a:r>
              <a:rPr lang="bg-BG" sz="2400" dirty="0" smtClean="0">
                <a:latin typeface="Arial Black" pitchFamily="34" charset="0"/>
              </a:rPr>
              <a:t>, от която имаме нужда и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днес.</a:t>
            </a:r>
            <a:endParaRPr lang="bg-BG" sz="2400" dirty="0">
              <a:latin typeface="Arial Black" pitchFamily="34" charset="0"/>
            </a:endParaRPr>
          </a:p>
        </p:txBody>
      </p:sp>
      <p:pic>
        <p:nvPicPr>
          <p:cNvPr id="6" name="Picture 5" descr="kryl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58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3059832" y="220486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sz="4000" dirty="0"/>
          </a:p>
        </p:txBody>
      </p:sp>
      <p:pic>
        <p:nvPicPr>
          <p:cNvPr id="3" name="Picture 4" descr="stoyan_mihaylov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28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лавие 3"/>
          <p:cNvSpPr>
            <a:spLocks noGrp="1"/>
          </p:cNvSpPr>
          <p:nvPr>
            <p:ph type="title" idx="4294967295"/>
          </p:nvPr>
        </p:nvSpPr>
        <p:spPr>
          <a:xfrm>
            <a:off x="4716016" y="332656"/>
            <a:ext cx="3008313" cy="801687"/>
          </a:xfrm>
        </p:spPr>
        <p:txBody>
          <a:bodyPr>
            <a:normAutofit fontScale="90000"/>
          </a:bodyPr>
          <a:lstStyle/>
          <a:p>
            <a:r>
              <a:rPr lang="bg-BG" sz="2400" dirty="0" smtClean="0">
                <a:latin typeface="Arial Black" pitchFamily="34" charset="0"/>
              </a:rPr>
              <a:t>Стоян Михайловски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4294967295"/>
          </p:nvPr>
        </p:nvSpPr>
        <p:spPr>
          <a:xfrm>
            <a:off x="3593841" y="1268760"/>
            <a:ext cx="5568950" cy="6165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 Потомък на стар </a:t>
            </a:r>
            <a:r>
              <a:rPr lang="bg-BG" sz="2400" dirty="0" err="1" smtClean="0">
                <a:latin typeface="Arial Black" pitchFamily="34" charset="0"/>
              </a:rPr>
              <a:t>възрожден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ски високо просветен род. </a:t>
            </a:r>
            <a:r>
              <a:rPr lang="bg-BG" sz="2400" dirty="0" err="1" smtClean="0">
                <a:latin typeface="Arial Black" pitchFamily="34" charset="0"/>
              </a:rPr>
              <a:t>Ро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ден е в гр. Елена. Завършва 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френски лицей в Цариград.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  Неговите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bg-BG" sz="2400" dirty="0" smtClean="0">
                <a:latin typeface="Arial Black" pitchFamily="34" charset="0"/>
              </a:rPr>
              <a:t>басни са </a:t>
            </a:r>
            <a:r>
              <a:rPr lang="bg-BG" sz="2400" dirty="0" err="1" smtClean="0">
                <a:latin typeface="Arial Black" pitchFamily="34" charset="0"/>
              </a:rPr>
              <a:t>класичес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ки</a:t>
            </a:r>
            <a:r>
              <a:rPr lang="bg-BG" sz="2400" dirty="0" smtClean="0">
                <a:latin typeface="Arial Black" pitchFamily="34" charset="0"/>
              </a:rPr>
              <a:t> образци в българската ли-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тература</a:t>
            </a:r>
            <a:r>
              <a:rPr lang="bg-BG" sz="2400" dirty="0" smtClean="0">
                <a:latin typeface="Arial Black" pitchFamily="34" charset="0"/>
              </a:rPr>
              <a:t>. Автор е и на един от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най-светлите химни на </a:t>
            </a:r>
            <a:r>
              <a:rPr lang="bg-BG" sz="2400" dirty="0" err="1" smtClean="0">
                <a:latin typeface="Arial Black" pitchFamily="34" charset="0"/>
              </a:rPr>
              <a:t>бъл</a:t>
            </a:r>
            <a:r>
              <a:rPr lang="bg-BG" sz="2400" dirty="0" smtClean="0">
                <a:latin typeface="Arial Black" pitchFamily="34" charset="0"/>
              </a:rPr>
              <a:t>-</a:t>
            </a:r>
          </a:p>
          <a:p>
            <a:pPr>
              <a:buNone/>
            </a:pPr>
            <a:r>
              <a:rPr lang="bg-BG" sz="2400" dirty="0" err="1" smtClean="0">
                <a:latin typeface="Arial Black" pitchFamily="34" charset="0"/>
              </a:rPr>
              <a:t>гарската</a:t>
            </a:r>
            <a:r>
              <a:rPr lang="bg-BG" sz="2400" dirty="0" smtClean="0">
                <a:latin typeface="Arial Black" pitchFamily="34" charset="0"/>
              </a:rPr>
              <a:t> просвета и култура</a:t>
            </a:r>
          </a:p>
          <a:p>
            <a:pPr>
              <a:buNone/>
            </a:pPr>
            <a:r>
              <a:rPr lang="bg-BG" sz="2400" dirty="0" smtClean="0">
                <a:latin typeface="Arial Black" pitchFamily="34" charset="0"/>
              </a:rPr>
              <a:t>“Върви, народе, възродени…”</a:t>
            </a:r>
            <a:endParaRPr lang="bg-BG" sz="24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429000"/>
          <a:ext cx="3600402" cy="13681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720080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13</a:t>
                      </a:r>
                      <a:endParaRPr lang="bg-BG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1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4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1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17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6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92080" y="3429000"/>
          <a:ext cx="3600402" cy="133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720080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11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1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13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9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12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1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3968" y="3429000"/>
          <a:ext cx="69540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400"/>
              </a:tblGrid>
              <a:tr h="744613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</a:rPr>
                        <a:t> 9</a:t>
                      </a:r>
                      <a:endParaRPr lang="bg-BG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3539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Arial Black" pitchFamily="34" charset="0"/>
                        </a:rPr>
                        <a:t> </a:t>
                      </a:r>
                      <a:endParaRPr lang="bg-BG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2" name="магаре"/>
          <p:cNvSpPr txBox="1"/>
          <p:nvPr/>
        </p:nvSpPr>
        <p:spPr>
          <a:xfrm>
            <a:off x="395536" y="42210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М   а    г    а    р    е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3" name="камила"/>
          <p:cNvSpPr txBox="1"/>
          <p:nvPr/>
        </p:nvSpPr>
        <p:spPr>
          <a:xfrm>
            <a:off x="5364088" y="42210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к    а    м   и    л   а</a:t>
            </a:r>
            <a:endParaRPr lang="bg-BG" sz="2400" dirty="0">
              <a:latin typeface="Arial Black" pitchFamily="34" charset="0"/>
            </a:endParaRPr>
          </a:p>
        </p:txBody>
      </p:sp>
      <p:sp>
        <p:nvSpPr>
          <p:cNvPr id="14" name="и"/>
          <p:cNvSpPr txBox="1"/>
          <p:nvPr/>
        </p:nvSpPr>
        <p:spPr>
          <a:xfrm>
            <a:off x="4427984" y="4149080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latin typeface="Arial Black" pitchFamily="34" charset="0"/>
              </a:rPr>
              <a:t>и</a:t>
            </a:r>
            <a:endParaRPr lang="bg-BG" sz="2400" dirty="0">
              <a:latin typeface="Arial Black" pitchFamily="34" charset="0"/>
            </a:endParaRPr>
          </a:p>
        </p:txBody>
      </p:sp>
      <p:pic>
        <p:nvPicPr>
          <p:cNvPr id="1028" name="момче" descr="&amp;Rcy;&amp;iecy;&amp;zcy;&amp;ucy;&amp;lcy;&amp;tcy;&amp;acy;&amp;tcy; &amp;scy; &amp;icy;&amp;zcy;&amp;ocy;&amp;bcy;&amp;rcy;&amp;acy;&amp;zhcy;&amp;iecy;&amp;ncy;&amp;icy;&amp;iecy; &amp;zcy;&amp;acy; question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312368" cy="2664296"/>
          </a:xfrm>
          <a:prstGeom prst="rect">
            <a:avLst/>
          </a:prstGeom>
          <a:noFill/>
        </p:spPr>
      </p:pic>
      <p:pic>
        <p:nvPicPr>
          <p:cNvPr id="1030" name="Picture 6" descr="&amp;Rcy;&amp;iecy;&amp;zcy;&amp;ucy;&amp;lcy;&amp;tcy;&amp;acy;&amp;tcy; &amp;scy; &amp;icy;&amp;zcy;&amp;ocy;&amp;bcy;&amp;rcy;&amp;acy;&amp;zhcy;&amp;iecy;&amp;ncy;&amp;icy;&amp;iecy; &amp;zcy;&amp;acy; questio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8640"/>
            <a:ext cx="3168352" cy="30174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тема">
  <a:themeElements>
    <a:clrScheme name="Произхо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Живост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Връх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1157</TotalTime>
  <Words>1140</Words>
  <Application>Microsoft Office PowerPoint</Application>
  <PresentationFormat>Презентация на цял екран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Office тема</vt:lpstr>
      <vt:lpstr>За басните</vt:lpstr>
      <vt:lpstr>Кои са тези произведения?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Стоян Михайловски</vt:lpstr>
      <vt:lpstr>Презентация на PowerPoint</vt:lpstr>
      <vt:lpstr>Магаре и камила</vt:lpstr>
      <vt:lpstr>Речник на думите</vt:lpstr>
      <vt:lpstr>С кои човешки действия са представени магарето и камилата?</vt:lpstr>
      <vt:lpstr>Презентация на PowerPoint</vt:lpstr>
      <vt:lpstr>Презентация на PowerPoint</vt:lpstr>
      <vt:lpstr>Презентация на PowerPoint</vt:lpstr>
      <vt:lpstr>Ела и къпина </vt:lpstr>
      <vt:lpstr>Вълк и чапла</vt:lpstr>
      <vt:lpstr>Лебед , щука, рак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Потребител на Windows</cp:lastModifiedBy>
  <cp:revision>108</cp:revision>
  <dcterms:created xsi:type="dcterms:W3CDTF">2016-11-07T19:33:15Z</dcterms:created>
  <dcterms:modified xsi:type="dcterms:W3CDTF">2018-11-30T11:34:55Z</dcterms:modified>
</cp:coreProperties>
</file>