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3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76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Без стил, без мрежа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ен сти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6D3-3BBD-46A9-B82E-6C78C9F2DC6B}" type="datetimeFigureOut">
              <a:rPr lang="bg-BG" smtClean="0"/>
              <a:pPr/>
              <a:t>30.11.2018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BB3E5-2B42-48D2-8D31-E2D9868D4D8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6D3-3BBD-46A9-B82E-6C78C9F2DC6B}" type="datetimeFigureOut">
              <a:rPr lang="bg-BG" smtClean="0"/>
              <a:pPr/>
              <a:t>30.11.2018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BB3E5-2B42-48D2-8D31-E2D9868D4D8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6D3-3BBD-46A9-B82E-6C78C9F2DC6B}" type="datetimeFigureOut">
              <a:rPr lang="bg-BG" smtClean="0"/>
              <a:pPr/>
              <a:t>30.11.2018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BB3E5-2B42-48D2-8D31-E2D9868D4D8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6D3-3BBD-46A9-B82E-6C78C9F2DC6B}" type="datetimeFigureOut">
              <a:rPr lang="bg-BG" smtClean="0"/>
              <a:pPr/>
              <a:t>30.11.2018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BB3E5-2B42-48D2-8D31-E2D9868D4D8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6D3-3BBD-46A9-B82E-6C78C9F2DC6B}" type="datetimeFigureOut">
              <a:rPr lang="bg-BG" smtClean="0"/>
              <a:pPr/>
              <a:t>30.11.2018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BB3E5-2B42-48D2-8D31-E2D9868D4D8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6D3-3BBD-46A9-B82E-6C78C9F2DC6B}" type="datetimeFigureOut">
              <a:rPr lang="bg-BG" smtClean="0"/>
              <a:pPr/>
              <a:t>30.11.2018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BB3E5-2B42-48D2-8D31-E2D9868D4D8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6D3-3BBD-46A9-B82E-6C78C9F2DC6B}" type="datetimeFigureOut">
              <a:rPr lang="bg-BG" smtClean="0"/>
              <a:pPr/>
              <a:t>30.11.2018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BB3E5-2B42-48D2-8D31-E2D9868D4D8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6D3-3BBD-46A9-B82E-6C78C9F2DC6B}" type="datetimeFigureOut">
              <a:rPr lang="bg-BG" smtClean="0"/>
              <a:pPr/>
              <a:t>30.11.2018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BB3E5-2B42-48D2-8D31-E2D9868D4D8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6D3-3BBD-46A9-B82E-6C78C9F2DC6B}" type="datetimeFigureOut">
              <a:rPr lang="bg-BG" smtClean="0"/>
              <a:pPr/>
              <a:t>30.11.2018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BB3E5-2B42-48D2-8D31-E2D9868D4D8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6D3-3BBD-46A9-B82E-6C78C9F2DC6B}" type="datetimeFigureOut">
              <a:rPr lang="bg-BG" smtClean="0"/>
              <a:pPr/>
              <a:t>30.11.2018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BB3E5-2B42-48D2-8D31-E2D9868D4D8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F6D3-3BBD-46A9-B82E-6C78C9F2DC6B}" type="datetimeFigureOut">
              <a:rPr lang="bg-BG" smtClean="0"/>
              <a:pPr/>
              <a:t>30.11.2018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BB3E5-2B42-48D2-8D31-E2D9868D4D8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BF6D3-3BBD-46A9-B82E-6C78C9F2DC6B}" type="datetimeFigureOut">
              <a:rPr lang="bg-BG" smtClean="0"/>
              <a:pPr/>
              <a:t>30.11.2018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BB3E5-2B42-48D2-8D31-E2D9868D4D8F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апирус"/>
          <p:cNvSpPr/>
          <p:nvPr/>
        </p:nvSpPr>
        <p:spPr>
          <a:xfrm>
            <a:off x="757410" y="260648"/>
            <a:ext cx="7704856" cy="2592288"/>
          </a:xfrm>
          <a:prstGeom prst="horizontalScroll">
            <a:avLst>
              <a:gd name="adj" fmla="val 15706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" name="за басните"/>
          <p:cNvSpPr>
            <a:spLocks noGrp="1"/>
          </p:cNvSpPr>
          <p:nvPr>
            <p:ph type="title"/>
          </p:nvPr>
        </p:nvSpPr>
        <p:spPr>
          <a:xfrm>
            <a:off x="683568" y="-171400"/>
            <a:ext cx="8229600" cy="3730426"/>
          </a:xfrm>
          <a:ln>
            <a:noFill/>
          </a:ln>
        </p:spPr>
        <p:txBody>
          <a:bodyPr>
            <a:normAutofit/>
          </a:bodyPr>
          <a:lstStyle/>
          <a:p>
            <a:r>
              <a:rPr lang="bg-BG" sz="9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 басните</a:t>
            </a:r>
            <a:endParaRPr lang="bg-BG" sz="9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3501008"/>
            <a:ext cx="8219256" cy="26251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4400" b="1" dirty="0" smtClean="0"/>
              <a:t>       </a:t>
            </a:r>
            <a:r>
              <a:rPr lang="bg-BG" sz="4400" b="1" dirty="0" smtClean="0"/>
              <a:t> </a:t>
            </a:r>
            <a:endParaRPr lang="bg-BG" sz="4400" b="1" dirty="0" smtClean="0"/>
          </a:p>
          <a:p>
            <a:pPr>
              <a:buNone/>
            </a:pPr>
            <a:endParaRPr lang="bg-BG" sz="4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89" t="4857" r="16825" b="5285"/>
          <a:stretch/>
        </p:blipFill>
        <p:spPr bwMode="auto">
          <a:xfrm rot="19981039">
            <a:off x="1624283" y="3594983"/>
            <a:ext cx="2020741" cy="2727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74115">
            <a:off x="6078690" y="3586564"/>
            <a:ext cx="188595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магаре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22286" flipH="1">
            <a:off x="6555557" y="4578798"/>
            <a:ext cx="2532342" cy="2063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лавие 3"/>
          <p:cNvSpPr>
            <a:spLocks noGrp="1"/>
          </p:cNvSpPr>
          <p:nvPr>
            <p:ph type="title"/>
          </p:nvPr>
        </p:nvSpPr>
        <p:spPr>
          <a:xfrm>
            <a:off x="-252536" y="0"/>
            <a:ext cx="7992888" cy="980728"/>
          </a:xfrm>
        </p:spPr>
        <p:txBody>
          <a:bodyPr/>
          <a:lstStyle/>
          <a:p>
            <a:r>
              <a:rPr lang="bg-BG" dirty="0" smtClean="0">
                <a:latin typeface="Arial Black" pitchFamily="34" charset="0"/>
              </a:rPr>
              <a:t>Магаре и камила</a:t>
            </a:r>
            <a:endParaRPr lang="bg-BG" dirty="0">
              <a:latin typeface="Arial Black" pitchFamily="34" charset="0"/>
            </a:endParaRP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idx="1"/>
          </p:nvPr>
        </p:nvSpPr>
        <p:spPr>
          <a:xfrm>
            <a:off x="0" y="980728"/>
            <a:ext cx="7092280" cy="40324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bg-BG" sz="2600" dirty="0" smtClean="0"/>
              <a:t>   – </a:t>
            </a:r>
            <a:r>
              <a:rPr lang="bg-BG" sz="2600" dirty="0" smtClean="0">
                <a:latin typeface="Arial Black" pitchFamily="34" charset="0"/>
              </a:rPr>
              <a:t>Защо си се родила тъй гърбата? – </a:t>
            </a:r>
          </a:p>
          <a:p>
            <a:pPr>
              <a:buNone/>
            </a:pPr>
            <a:r>
              <a:rPr lang="bg-BG" sz="2600" dirty="0" smtClean="0">
                <a:latin typeface="Arial Black" pitchFamily="34" charset="0"/>
              </a:rPr>
              <a:t>запитало магарето една камила… - </a:t>
            </a:r>
          </a:p>
          <a:p>
            <a:pPr>
              <a:buNone/>
            </a:pPr>
            <a:r>
              <a:rPr lang="bg-BG" sz="2600" dirty="0" smtClean="0">
                <a:latin typeface="Arial Black" pitchFamily="34" charset="0"/>
              </a:rPr>
              <a:t>Със тази планина върху гърба си, </a:t>
            </a:r>
          </a:p>
          <a:p>
            <a:pPr>
              <a:buNone/>
            </a:pPr>
            <a:r>
              <a:rPr lang="bg-BG" sz="2600" dirty="0" smtClean="0">
                <a:latin typeface="Arial Black" pitchFamily="34" charset="0"/>
              </a:rPr>
              <a:t>                                        дружке мила,</a:t>
            </a:r>
          </a:p>
          <a:p>
            <a:pPr>
              <a:buNone/>
            </a:pPr>
            <a:r>
              <a:rPr lang="bg-BG" sz="2600" dirty="0" smtClean="0">
                <a:latin typeface="Arial Black" pitchFamily="34" charset="0"/>
              </a:rPr>
              <a:t>Ти си най-грозното животно на земята!</a:t>
            </a:r>
          </a:p>
          <a:p>
            <a:pPr>
              <a:buNone/>
            </a:pPr>
            <a:endParaRPr lang="bg-BG" sz="2600" dirty="0" smtClean="0">
              <a:latin typeface="Arial Black" pitchFamily="34" charset="0"/>
            </a:endParaRPr>
          </a:p>
          <a:p>
            <a:pPr>
              <a:buNone/>
            </a:pPr>
            <a:r>
              <a:rPr lang="bg-BG" sz="2600" dirty="0" smtClean="0">
                <a:latin typeface="Arial Black" pitchFamily="34" charset="0"/>
              </a:rPr>
              <a:t>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 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 </a:t>
            </a:r>
            <a:endParaRPr lang="bg-BG" sz="2400" dirty="0"/>
          </a:p>
        </p:txBody>
      </p:sp>
      <p:pic>
        <p:nvPicPr>
          <p:cNvPr id="6" name="Picture 13" descr="Пеперуда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836712"/>
            <a:ext cx="2232025" cy="2089150"/>
          </a:xfrm>
          <a:prstGeom prst="rect">
            <a:avLst/>
          </a:prstGeom>
          <a:noFill/>
        </p:spPr>
      </p:pic>
      <p:sp>
        <p:nvSpPr>
          <p:cNvPr id="7" name="Правоъгълник 6"/>
          <p:cNvSpPr/>
          <p:nvPr/>
        </p:nvSpPr>
        <p:spPr>
          <a:xfrm>
            <a:off x="0" y="2996952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 – Да, грозна съм, това добре го зная аз! –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Отвърнала камилата </a:t>
            </a:r>
            <a:r>
              <a:rPr lang="bg-BG" sz="2400" dirty="0" err="1" smtClean="0">
                <a:latin typeface="Arial Black" pitchFamily="34" charset="0"/>
              </a:rPr>
              <a:t>тогаз</a:t>
            </a:r>
            <a:r>
              <a:rPr lang="bg-BG" sz="2400" dirty="0" smtClean="0">
                <a:latin typeface="Arial Black" pitchFamily="34" charset="0"/>
              </a:rPr>
              <a:t> … -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Иди да се огледаш, виж си хубаво ушите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и разбери таз истина: “Плашило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не трябва никога да се присмива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на страшило!”</a:t>
            </a:r>
            <a:r>
              <a:rPr lang="bg-BG" sz="2400" dirty="0" smtClean="0"/>
              <a:t> </a:t>
            </a:r>
            <a:endParaRPr lang="bg-BG" sz="2400" dirty="0"/>
          </a:p>
        </p:txBody>
      </p:sp>
      <p:pic>
        <p:nvPicPr>
          <p:cNvPr id="9" name="Picture 4" descr="camel-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4869160"/>
            <a:ext cx="4142947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 idx="4294967295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bg-BG" sz="4000" dirty="0" smtClean="0">
                <a:ln w="9525">
                  <a:solidFill>
                    <a:srgbClr val="00B050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</a:rPr>
              <a:t>Речник на думите</a:t>
            </a:r>
            <a:endParaRPr lang="bg-BG" sz="4000" dirty="0">
              <a:ln w="9525">
                <a:solidFill>
                  <a:srgbClr val="00B050"/>
                </a:solidFill>
              </a:ln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гърбица"/>
          <p:cNvSpPr txBox="1"/>
          <p:nvPr/>
        </p:nvSpPr>
        <p:spPr>
          <a:xfrm>
            <a:off x="323528" y="1772816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latin typeface="Arial Black" pitchFamily="34" charset="0"/>
              </a:rPr>
              <a:t>гърбица</a:t>
            </a:r>
            <a:endParaRPr lang="bg-BG" sz="3600" dirty="0">
              <a:latin typeface="Arial Black" pitchFamily="34" charset="0"/>
            </a:endParaRPr>
          </a:p>
        </p:txBody>
      </p:sp>
      <p:sp>
        <p:nvSpPr>
          <p:cNvPr id="15" name="Правоъгълник 14"/>
          <p:cNvSpPr/>
          <p:nvPr/>
        </p:nvSpPr>
        <p:spPr>
          <a:xfrm>
            <a:off x="3995936" y="1772816"/>
            <a:ext cx="5400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dirty="0" smtClean="0">
                <a:latin typeface="Arial Black" pitchFamily="34" charset="0"/>
              </a:rPr>
              <a:t>неестествена изпъкналост на гърба или издатина на равно място</a:t>
            </a:r>
          </a:p>
          <a:p>
            <a:r>
              <a:rPr lang="bg-BG" sz="2400" dirty="0" smtClean="0">
                <a:latin typeface="Arial Black" pitchFamily="34" charset="0"/>
              </a:rPr>
              <a:t> </a:t>
            </a:r>
            <a:endParaRPr lang="bg-BG" sz="2400" dirty="0">
              <a:latin typeface="Arial Black" pitchFamily="34" charset="0"/>
            </a:endParaRPr>
          </a:p>
        </p:txBody>
      </p:sp>
      <p:sp>
        <p:nvSpPr>
          <p:cNvPr id="7" name="дружка"/>
          <p:cNvSpPr txBox="1"/>
          <p:nvPr/>
        </p:nvSpPr>
        <p:spPr>
          <a:xfrm>
            <a:off x="323528" y="3501008"/>
            <a:ext cx="2111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3600" dirty="0" smtClean="0">
                <a:latin typeface="Arial Black" pitchFamily="34" charset="0"/>
              </a:rPr>
              <a:t>дружка</a:t>
            </a:r>
            <a:endParaRPr lang="bg-BG" sz="3600" dirty="0">
              <a:latin typeface="Arial Black" pitchFamily="34" charset="0"/>
            </a:endParaRPr>
          </a:p>
        </p:txBody>
      </p:sp>
      <p:sp>
        <p:nvSpPr>
          <p:cNvPr id="16" name="Текстово поле 15"/>
          <p:cNvSpPr txBox="1"/>
          <p:nvPr/>
        </p:nvSpPr>
        <p:spPr>
          <a:xfrm>
            <a:off x="3923928" y="3573016"/>
            <a:ext cx="3760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dirty="0" smtClean="0">
                <a:latin typeface="Arial Black" pitchFamily="34" charset="0"/>
              </a:rPr>
              <a:t>другарка, приятелка</a:t>
            </a:r>
            <a:endParaRPr lang="bg-BG" sz="2400" dirty="0">
              <a:latin typeface="Arial Black" pitchFamily="34" charset="0"/>
            </a:endParaRPr>
          </a:p>
        </p:txBody>
      </p:sp>
      <p:sp>
        <p:nvSpPr>
          <p:cNvPr id="11" name="присмива се"/>
          <p:cNvSpPr txBox="1"/>
          <p:nvPr/>
        </p:nvSpPr>
        <p:spPr>
          <a:xfrm>
            <a:off x="179512" y="5517232"/>
            <a:ext cx="3708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latin typeface="Arial Black" pitchFamily="34" charset="0"/>
              </a:rPr>
              <a:t>присмива се </a:t>
            </a:r>
            <a:endParaRPr lang="bg-BG" sz="3600" dirty="0">
              <a:latin typeface="Arial Black" pitchFamily="34" charset="0"/>
            </a:endParaRPr>
          </a:p>
        </p:txBody>
      </p:sp>
      <p:sp>
        <p:nvSpPr>
          <p:cNvPr id="17" name="Текстово поле 16"/>
          <p:cNvSpPr txBox="1"/>
          <p:nvPr/>
        </p:nvSpPr>
        <p:spPr>
          <a:xfrm>
            <a:off x="3815409" y="5373216"/>
            <a:ext cx="53285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>
                <a:latin typeface="Arial Black" pitchFamily="34" charset="0"/>
              </a:rPr>
              <a:t>надсмива се над качествата</a:t>
            </a:r>
          </a:p>
          <a:p>
            <a:r>
              <a:rPr lang="bg-BG" sz="2400" dirty="0" smtClean="0">
                <a:latin typeface="Arial Black" pitchFamily="34" charset="0"/>
              </a:rPr>
              <a:t> на някого, подиграва се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камила" descr="camel-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387708">
            <a:off x="995785" y="5839459"/>
            <a:ext cx="1133476" cy="81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магаре" descr="магаре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79169" flipH="1">
            <a:off x="1077161" y="3217193"/>
            <a:ext cx="1232675" cy="119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Текстово поле 7"/>
          <p:cNvSpPr txBox="1"/>
          <p:nvPr/>
        </p:nvSpPr>
        <p:spPr>
          <a:xfrm>
            <a:off x="2627784" y="548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dirty="0"/>
          </a:p>
        </p:txBody>
      </p:sp>
      <p:sp>
        <p:nvSpPr>
          <p:cNvPr id="10" name="Заглавие 9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bg-BG" sz="3600" dirty="0" smtClean="0">
                <a:latin typeface="Arial Black" pitchFamily="34" charset="0"/>
              </a:rPr>
              <a:t>С кои човешки действия са представени магарето и камилата?</a:t>
            </a:r>
            <a:endParaRPr lang="bg-BG" sz="3600" dirty="0">
              <a:latin typeface="Arial Black" pitchFamily="34" charset="0"/>
            </a:endParaRPr>
          </a:p>
        </p:txBody>
      </p:sp>
      <p:grpSp>
        <p:nvGrpSpPr>
          <p:cNvPr id="15" name="Групиране 14"/>
          <p:cNvGrpSpPr/>
          <p:nvPr/>
        </p:nvGrpSpPr>
        <p:grpSpPr>
          <a:xfrm>
            <a:off x="395536" y="2204864"/>
            <a:ext cx="2592288" cy="914400"/>
            <a:chOff x="539552" y="2204864"/>
            <a:chExt cx="2592288" cy="914400"/>
          </a:xfrm>
        </p:grpSpPr>
        <p:sp>
          <p:nvSpPr>
            <p:cNvPr id="11" name="Правоъгълник 10"/>
            <p:cNvSpPr/>
            <p:nvPr/>
          </p:nvSpPr>
          <p:spPr>
            <a:xfrm>
              <a:off x="539552" y="2204864"/>
              <a:ext cx="2592288" cy="9144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Текстово поле 11"/>
            <p:cNvSpPr txBox="1"/>
            <p:nvPr/>
          </p:nvSpPr>
          <p:spPr>
            <a:xfrm>
              <a:off x="827584" y="2420888"/>
              <a:ext cx="20489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bg-BG" sz="2800" dirty="0" smtClean="0">
                  <a:latin typeface="Arial Black" pitchFamily="34" charset="0"/>
                </a:rPr>
                <a:t>магарето</a:t>
              </a:r>
              <a:endParaRPr lang="bg-BG" sz="2800" dirty="0">
                <a:latin typeface="Arial Black" pitchFamily="34" charset="0"/>
              </a:endParaRPr>
            </a:p>
          </p:txBody>
        </p:sp>
      </p:grpSp>
      <p:grpSp>
        <p:nvGrpSpPr>
          <p:cNvPr id="17" name="Групиране 16"/>
          <p:cNvGrpSpPr/>
          <p:nvPr/>
        </p:nvGrpSpPr>
        <p:grpSpPr>
          <a:xfrm>
            <a:off x="395536" y="4653136"/>
            <a:ext cx="2592288" cy="914400"/>
            <a:chOff x="395536" y="4653136"/>
            <a:chExt cx="2592288" cy="914400"/>
          </a:xfrm>
        </p:grpSpPr>
        <p:sp>
          <p:nvSpPr>
            <p:cNvPr id="14" name="Правоъгълник 13"/>
            <p:cNvSpPr/>
            <p:nvPr/>
          </p:nvSpPr>
          <p:spPr>
            <a:xfrm>
              <a:off x="395536" y="4653136"/>
              <a:ext cx="2592288" cy="9144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" name="Текстово поле 15"/>
            <p:cNvSpPr txBox="1"/>
            <p:nvPr/>
          </p:nvSpPr>
          <p:spPr>
            <a:xfrm>
              <a:off x="611560" y="4869160"/>
              <a:ext cx="212910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bg-BG" sz="2800" dirty="0" smtClean="0">
                  <a:latin typeface="Arial Black" pitchFamily="34" charset="0"/>
                </a:rPr>
                <a:t>камилата</a:t>
              </a:r>
              <a:endParaRPr lang="bg-BG" sz="2800" dirty="0">
                <a:latin typeface="Arial Black" pitchFamily="34" charset="0"/>
              </a:endParaRPr>
            </a:p>
          </p:txBody>
        </p:sp>
      </p:grpSp>
      <p:grpSp>
        <p:nvGrpSpPr>
          <p:cNvPr id="21" name="Групиране 20"/>
          <p:cNvGrpSpPr/>
          <p:nvPr/>
        </p:nvGrpSpPr>
        <p:grpSpPr>
          <a:xfrm>
            <a:off x="4139952" y="2204864"/>
            <a:ext cx="4320480" cy="936104"/>
            <a:chOff x="4139952" y="2276872"/>
            <a:chExt cx="4320480" cy="936104"/>
          </a:xfrm>
        </p:grpSpPr>
        <p:sp>
          <p:nvSpPr>
            <p:cNvPr id="18" name="Правоъгълник 17"/>
            <p:cNvSpPr/>
            <p:nvPr/>
          </p:nvSpPr>
          <p:spPr>
            <a:xfrm>
              <a:off x="4139952" y="2276872"/>
              <a:ext cx="4320480" cy="93610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dirty="0"/>
            </a:p>
          </p:txBody>
        </p:sp>
        <p:sp>
          <p:nvSpPr>
            <p:cNvPr id="20" name="Текстово поле 19"/>
            <p:cNvSpPr txBox="1"/>
            <p:nvPr/>
          </p:nvSpPr>
          <p:spPr>
            <a:xfrm>
              <a:off x="4499992" y="2348880"/>
              <a:ext cx="360039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g-BG" sz="2400" dirty="0" smtClean="0">
                  <a:latin typeface="Arial Black" pitchFamily="34" charset="0"/>
                </a:rPr>
                <a:t>запитало магарето една камила</a:t>
              </a:r>
              <a:endParaRPr lang="bg-BG" sz="2400" dirty="0">
                <a:latin typeface="Arial Black" pitchFamily="34" charset="0"/>
              </a:endParaRPr>
            </a:p>
          </p:txBody>
        </p:sp>
      </p:grpSp>
      <p:grpSp>
        <p:nvGrpSpPr>
          <p:cNvPr id="24" name="Групиране 23"/>
          <p:cNvGrpSpPr/>
          <p:nvPr/>
        </p:nvGrpSpPr>
        <p:grpSpPr>
          <a:xfrm>
            <a:off x="3923928" y="4653136"/>
            <a:ext cx="5007975" cy="936104"/>
            <a:chOff x="3923928" y="4653136"/>
            <a:chExt cx="5007975" cy="936104"/>
          </a:xfrm>
        </p:grpSpPr>
        <p:sp>
          <p:nvSpPr>
            <p:cNvPr id="19" name="Правоъгълник 18"/>
            <p:cNvSpPr/>
            <p:nvPr/>
          </p:nvSpPr>
          <p:spPr>
            <a:xfrm>
              <a:off x="3923928" y="4653136"/>
              <a:ext cx="4896544" cy="93610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" name="Текстово поле 21"/>
            <p:cNvSpPr txBox="1"/>
            <p:nvPr/>
          </p:nvSpPr>
          <p:spPr>
            <a:xfrm>
              <a:off x="3995936" y="4869160"/>
              <a:ext cx="49359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g-BG" sz="2400" dirty="0" smtClean="0">
                  <a:latin typeface="Arial Black" pitchFamily="34" charset="0"/>
                </a:rPr>
                <a:t>отвърнала камилата </a:t>
              </a:r>
              <a:r>
                <a:rPr lang="bg-BG" sz="2400" dirty="0" err="1" smtClean="0">
                  <a:latin typeface="Arial Black" pitchFamily="34" charset="0"/>
                </a:rPr>
                <a:t>тогаз</a:t>
              </a:r>
              <a:r>
                <a:rPr lang="bg-BG" sz="2400" dirty="0" smtClean="0">
                  <a:latin typeface="Arial Black" pitchFamily="34" charset="0"/>
                </a:rPr>
                <a:t> </a:t>
              </a:r>
              <a:endParaRPr lang="bg-BG" sz="2400" dirty="0">
                <a:latin typeface="Arial Black" pitchFamily="34" charset="0"/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магаре" descr="магаре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22286" flipH="1">
            <a:off x="6078546" y="3958523"/>
            <a:ext cx="3228078" cy="2630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камила" descr="camel-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" y="4581128"/>
            <a:ext cx="3842948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Групиране 6"/>
          <p:cNvGrpSpPr/>
          <p:nvPr/>
        </p:nvGrpSpPr>
        <p:grpSpPr>
          <a:xfrm>
            <a:off x="899592" y="0"/>
            <a:ext cx="7373114" cy="1512168"/>
            <a:chOff x="899592" y="260648"/>
            <a:chExt cx="7373114" cy="1512168"/>
          </a:xfrm>
        </p:grpSpPr>
        <p:sp>
          <p:nvSpPr>
            <p:cNvPr id="5" name="Хоризонтално превъртане 4"/>
            <p:cNvSpPr/>
            <p:nvPr/>
          </p:nvSpPr>
          <p:spPr>
            <a:xfrm>
              <a:off x="899592" y="260648"/>
              <a:ext cx="7344816" cy="1512168"/>
            </a:xfrm>
            <a:prstGeom prst="horizontalScrol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" name="Текстово поле 5"/>
            <p:cNvSpPr txBox="1"/>
            <p:nvPr/>
          </p:nvSpPr>
          <p:spPr>
            <a:xfrm>
              <a:off x="1835696" y="620688"/>
              <a:ext cx="64370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g-BG" sz="2400" dirty="0" smtClean="0">
                  <a:latin typeface="Arial Black" pitchFamily="34" charset="0"/>
                </a:rPr>
                <a:t>Свържи героите с качествата,     </a:t>
              </a:r>
            </a:p>
            <a:p>
              <a:r>
                <a:rPr lang="bg-BG" sz="2400" dirty="0" smtClean="0">
                  <a:latin typeface="Arial Black" pitchFamily="34" charset="0"/>
                </a:rPr>
                <a:t>които притежават!</a:t>
              </a:r>
              <a:endParaRPr lang="bg-BG" sz="2400" dirty="0">
                <a:latin typeface="Arial Black" pitchFamily="34" charset="0"/>
              </a:endParaRPr>
            </a:p>
          </p:txBody>
        </p:sp>
      </p:grpSp>
      <p:sp>
        <p:nvSpPr>
          <p:cNvPr id="8" name="Текстово поле 7"/>
          <p:cNvSpPr txBox="1"/>
          <p:nvPr/>
        </p:nvSpPr>
        <p:spPr>
          <a:xfrm>
            <a:off x="3491880" y="3645024"/>
            <a:ext cx="2852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dirty="0" smtClean="0">
                <a:latin typeface="Arial Black" pitchFamily="34" charset="0"/>
              </a:rPr>
              <a:t>присмехулство</a:t>
            </a:r>
            <a:endParaRPr lang="bg-BG" sz="2400" dirty="0">
              <a:latin typeface="Arial Black" pitchFamily="34" charset="0"/>
            </a:endParaRPr>
          </a:p>
        </p:txBody>
      </p:sp>
      <p:sp>
        <p:nvSpPr>
          <p:cNvPr id="9" name="Текстово поле 8"/>
          <p:cNvSpPr txBox="1"/>
          <p:nvPr/>
        </p:nvSpPr>
        <p:spPr>
          <a:xfrm>
            <a:off x="4499992" y="4077072"/>
            <a:ext cx="631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dirty="0" smtClean="0">
                <a:latin typeface="Arial Black" pitchFamily="34" charset="0"/>
              </a:rPr>
              <a:t>ум</a:t>
            </a:r>
            <a:endParaRPr lang="bg-BG" sz="2400" dirty="0">
              <a:latin typeface="Arial Black" pitchFamily="34" charset="0"/>
            </a:endParaRPr>
          </a:p>
        </p:txBody>
      </p:sp>
      <p:sp>
        <p:nvSpPr>
          <p:cNvPr id="10" name="Текстово поле 9"/>
          <p:cNvSpPr txBox="1"/>
          <p:nvPr/>
        </p:nvSpPr>
        <p:spPr>
          <a:xfrm>
            <a:off x="3059832" y="1628800"/>
            <a:ext cx="2904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dirty="0" smtClean="0">
                <a:latin typeface="Arial Black" pitchFamily="34" charset="0"/>
              </a:rPr>
              <a:t>злонамереност</a:t>
            </a:r>
            <a:endParaRPr lang="bg-BG" sz="2400" dirty="0">
              <a:latin typeface="Arial Black" pitchFamily="34" charset="0"/>
            </a:endParaRPr>
          </a:p>
        </p:txBody>
      </p:sp>
      <p:sp>
        <p:nvSpPr>
          <p:cNvPr id="11" name="Текстово поле 10"/>
          <p:cNvSpPr txBox="1"/>
          <p:nvPr/>
        </p:nvSpPr>
        <p:spPr>
          <a:xfrm>
            <a:off x="3923928" y="2132856"/>
            <a:ext cx="1657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dirty="0" smtClean="0">
                <a:latin typeface="Arial Black" pitchFamily="34" charset="0"/>
              </a:rPr>
              <a:t>мъдрост</a:t>
            </a:r>
            <a:endParaRPr lang="bg-BG" sz="2400" dirty="0">
              <a:latin typeface="Arial Black" pitchFamily="34" charset="0"/>
            </a:endParaRPr>
          </a:p>
        </p:txBody>
      </p:sp>
      <p:sp>
        <p:nvSpPr>
          <p:cNvPr id="12" name="Текстово поле 11"/>
          <p:cNvSpPr txBox="1"/>
          <p:nvPr/>
        </p:nvSpPr>
        <p:spPr>
          <a:xfrm>
            <a:off x="3635896" y="2636912"/>
            <a:ext cx="2534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dirty="0" smtClean="0">
                <a:latin typeface="Arial Black" pitchFamily="34" charset="0"/>
              </a:rPr>
              <a:t>нетактичност</a:t>
            </a:r>
            <a:endParaRPr lang="bg-BG" sz="2400" dirty="0">
              <a:latin typeface="Arial Black" pitchFamily="34" charset="0"/>
            </a:endParaRPr>
          </a:p>
        </p:txBody>
      </p:sp>
      <p:sp>
        <p:nvSpPr>
          <p:cNvPr id="13" name="Текстово поле 12"/>
          <p:cNvSpPr txBox="1"/>
          <p:nvPr/>
        </p:nvSpPr>
        <p:spPr>
          <a:xfrm>
            <a:off x="4211960" y="3140968"/>
            <a:ext cx="2395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dirty="0" smtClean="0">
                <a:latin typeface="Arial Black" pitchFamily="34" charset="0"/>
              </a:rPr>
              <a:t>спокойствие</a:t>
            </a:r>
            <a:endParaRPr lang="bg-BG" sz="2400" dirty="0"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37558E-6 L 0.34653 0.105 " pathEditMode="relative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0611E-6 L -0.41736 0.19912 " pathEditMode="relative" ptsTypes="AA"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40611E-6 L 0.28351 0.09435 " pathEditMode="relative" ptsTypes="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7362E-19 1.40611E-6 L -0.43316 0.14686 " pathEditMode="relative" ptsTypes="AA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8.43663E-6 L 0.26771 -0.2937 " pathEditMode="relative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53284E-6 L -0.45677 -0.25185 " pathEditMode="relative" ptsTypes="AA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иране 3"/>
          <p:cNvGrpSpPr/>
          <p:nvPr/>
        </p:nvGrpSpPr>
        <p:grpSpPr>
          <a:xfrm>
            <a:off x="395536" y="332656"/>
            <a:ext cx="8496944" cy="1033272"/>
            <a:chOff x="395536" y="332656"/>
            <a:chExt cx="8496944" cy="1033272"/>
          </a:xfrm>
        </p:grpSpPr>
        <p:sp>
          <p:nvSpPr>
            <p:cNvPr id="2" name="Хоризонтално превъртане 1"/>
            <p:cNvSpPr/>
            <p:nvPr/>
          </p:nvSpPr>
          <p:spPr>
            <a:xfrm>
              <a:off x="395536" y="332656"/>
              <a:ext cx="8496944" cy="1033272"/>
            </a:xfrm>
            <a:prstGeom prst="horizontalScrol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" name="Текстово поле 2"/>
            <p:cNvSpPr txBox="1"/>
            <p:nvPr/>
          </p:nvSpPr>
          <p:spPr>
            <a:xfrm>
              <a:off x="683568" y="620688"/>
              <a:ext cx="80648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g-BG" sz="2800" dirty="0" smtClean="0">
                  <a:latin typeface="Arial Black" pitchFamily="34" charset="0"/>
                </a:rPr>
                <a:t>На какво ни учат думите на камилата?</a:t>
              </a:r>
              <a:endParaRPr lang="bg-BG" sz="2800" dirty="0">
                <a:latin typeface="Arial Black" pitchFamily="34" charset="0"/>
              </a:endParaRPr>
            </a:p>
          </p:txBody>
        </p:sp>
      </p:grpSp>
      <p:pic>
        <p:nvPicPr>
          <p:cNvPr id="5" name="Picture 5" descr="camel-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900825">
            <a:off x="75081" y="2368256"/>
            <a:ext cx="3620615" cy="3004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Текстово поле 7"/>
          <p:cNvSpPr txBox="1"/>
          <p:nvPr/>
        </p:nvSpPr>
        <p:spPr>
          <a:xfrm>
            <a:off x="3419872" y="2348880"/>
            <a:ext cx="57241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dirty="0" smtClean="0">
                <a:latin typeface="Arial Black" pitchFamily="34" charset="0"/>
              </a:rPr>
              <a:t>…Иди да се огледаш, виж си хубаво ушите</a:t>
            </a:r>
          </a:p>
          <a:p>
            <a:r>
              <a:rPr lang="bg-BG" sz="3200" dirty="0" smtClean="0">
                <a:latin typeface="Arial Black" pitchFamily="34" charset="0"/>
              </a:rPr>
              <a:t>и разбери таз истина: “Плашило не трябва никога да се присмива </a:t>
            </a:r>
          </a:p>
          <a:p>
            <a:r>
              <a:rPr lang="bg-BG" sz="3200" dirty="0" smtClean="0">
                <a:latin typeface="Arial Black" pitchFamily="34" charset="0"/>
              </a:rPr>
              <a:t>на страшило!”</a:t>
            </a:r>
            <a:endParaRPr lang="bg-BG" sz="3200" dirty="0"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иране 4"/>
          <p:cNvGrpSpPr/>
          <p:nvPr/>
        </p:nvGrpSpPr>
        <p:grpSpPr>
          <a:xfrm>
            <a:off x="1331640" y="260648"/>
            <a:ext cx="6710950" cy="1249296"/>
            <a:chOff x="1331640" y="260648"/>
            <a:chExt cx="6710950" cy="1249296"/>
          </a:xfrm>
        </p:grpSpPr>
        <p:sp>
          <p:nvSpPr>
            <p:cNvPr id="3" name="Хоризонтално превъртане 2"/>
            <p:cNvSpPr/>
            <p:nvPr/>
          </p:nvSpPr>
          <p:spPr>
            <a:xfrm>
              <a:off x="1331640" y="260648"/>
              <a:ext cx="6624736" cy="1249296"/>
            </a:xfrm>
            <a:prstGeom prst="horizontalScroll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" name="Текстово поле 3"/>
            <p:cNvSpPr txBox="1"/>
            <p:nvPr/>
          </p:nvSpPr>
          <p:spPr>
            <a:xfrm>
              <a:off x="1979712" y="548680"/>
              <a:ext cx="60628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bg-BG" sz="3600" dirty="0" smtClean="0">
                  <a:latin typeface="Arial Black" pitchFamily="34" charset="0"/>
                </a:rPr>
                <a:t>“Магаре и камила”  е :</a:t>
              </a:r>
              <a:endParaRPr lang="bg-BG" sz="3600" dirty="0">
                <a:latin typeface="Arial Black" pitchFamily="34" charset="0"/>
              </a:endParaRPr>
            </a:p>
          </p:txBody>
        </p:sp>
      </p:grpSp>
      <p:sp>
        <p:nvSpPr>
          <p:cNvPr id="6" name="Текстово поле 5"/>
          <p:cNvSpPr txBox="1"/>
          <p:nvPr/>
        </p:nvSpPr>
        <p:spPr>
          <a:xfrm>
            <a:off x="251520" y="2060848"/>
            <a:ext cx="582723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800" dirty="0" smtClean="0">
                <a:latin typeface="Arial Black" pitchFamily="34" charset="0"/>
              </a:rPr>
              <a:t>а) приказка </a:t>
            </a:r>
          </a:p>
          <a:p>
            <a:endParaRPr lang="bg-BG" sz="2800" dirty="0" smtClean="0">
              <a:latin typeface="Arial Black" pitchFamily="34" charset="0"/>
            </a:endParaRPr>
          </a:p>
          <a:p>
            <a:r>
              <a:rPr lang="bg-BG" sz="2800" dirty="0" smtClean="0">
                <a:latin typeface="Arial Black" pitchFamily="34" charset="0"/>
              </a:rPr>
              <a:t>б) басня в стихотворна реч </a:t>
            </a:r>
          </a:p>
          <a:p>
            <a:endParaRPr lang="bg-BG" sz="2800" dirty="0" smtClean="0">
              <a:latin typeface="Arial Black" pitchFamily="34" charset="0"/>
            </a:endParaRPr>
          </a:p>
          <a:p>
            <a:r>
              <a:rPr lang="bg-BG" sz="2800" dirty="0" smtClean="0">
                <a:latin typeface="Arial Black" pitchFamily="34" charset="0"/>
              </a:rPr>
              <a:t>в) стихотворение</a:t>
            </a:r>
            <a:endParaRPr lang="bg-BG" sz="2800" dirty="0">
              <a:latin typeface="Arial Black" pitchFamily="34" charset="0"/>
            </a:endParaRPr>
          </a:p>
        </p:txBody>
      </p:sp>
      <p:pic>
        <p:nvPicPr>
          <p:cNvPr id="7" name="Picture 9" descr="Помисли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2276872"/>
            <a:ext cx="2184447" cy="3672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bg-BG" dirty="0" smtClean="0">
                <a:latin typeface="Arial Black" pitchFamily="34" charset="0"/>
              </a:rPr>
              <a:t>Ела и къпина </a:t>
            </a:r>
            <a:endParaRPr lang="bg-BG" dirty="0">
              <a:latin typeface="Arial Black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  </a:t>
            </a:r>
            <a:r>
              <a:rPr lang="bg-BG" sz="2000" dirty="0" smtClean="0">
                <a:latin typeface="Arial Black" pitchFamily="34" charset="0"/>
              </a:rPr>
              <a:t>Заспорили веднъж помежду си ела и къпина.</a:t>
            </a:r>
          </a:p>
          <a:p>
            <a:pPr>
              <a:buNone/>
            </a:pPr>
            <a:r>
              <a:rPr lang="bg-BG" sz="2000" dirty="0" smtClean="0">
                <a:latin typeface="Arial Black" pitchFamily="34" charset="0"/>
              </a:rPr>
              <a:t>Елата не преставала да се хвали:</a:t>
            </a:r>
          </a:p>
          <a:p>
            <a:pPr>
              <a:buNone/>
            </a:pPr>
            <a:r>
              <a:rPr lang="bg-BG" sz="2000" dirty="0" smtClean="0">
                <a:latin typeface="Arial Black" pitchFamily="34" charset="0"/>
              </a:rPr>
              <a:t>   – Висока съм, стройна съм, красива съм. Къде</a:t>
            </a:r>
          </a:p>
          <a:p>
            <a:pPr>
              <a:buNone/>
            </a:pPr>
            <a:r>
              <a:rPr lang="bg-BG" sz="2000" dirty="0" smtClean="0">
                <a:latin typeface="Arial Black" pitchFamily="34" charset="0"/>
              </a:rPr>
              <a:t> ще се мериш ти с мене?А съм и полезна, от мен</a:t>
            </a:r>
          </a:p>
          <a:p>
            <a:pPr>
              <a:buNone/>
            </a:pPr>
            <a:r>
              <a:rPr lang="bg-BG" sz="2000" dirty="0" smtClean="0">
                <a:latin typeface="Arial Black" pitchFamily="34" charset="0"/>
              </a:rPr>
              <a:t> строят къщи, кораби, храмове. Можеш ли изобщо</a:t>
            </a:r>
          </a:p>
          <a:p>
            <a:pPr>
              <a:buNone/>
            </a:pPr>
            <a:r>
              <a:rPr lang="bg-BG" sz="2000" dirty="0" smtClean="0">
                <a:latin typeface="Arial Black" pitchFamily="34" charset="0"/>
              </a:rPr>
              <a:t> да се сравняваш?</a:t>
            </a:r>
          </a:p>
          <a:p>
            <a:pPr>
              <a:buNone/>
            </a:pPr>
            <a:r>
              <a:rPr lang="bg-BG" sz="2000" dirty="0" smtClean="0">
                <a:latin typeface="Arial Black" pitchFamily="34" charset="0"/>
              </a:rPr>
              <a:t>   Къпината я изслушала и отговорила:</a:t>
            </a:r>
          </a:p>
          <a:p>
            <a:pPr>
              <a:buNone/>
            </a:pPr>
            <a:r>
              <a:rPr lang="bg-BG" sz="2000" dirty="0" smtClean="0">
                <a:latin typeface="Arial Black" pitchFamily="34" charset="0"/>
              </a:rPr>
              <a:t>  – Представи си само трионите, които ще те режат,</a:t>
            </a:r>
          </a:p>
          <a:p>
            <a:pPr>
              <a:buNone/>
            </a:pPr>
            <a:r>
              <a:rPr lang="bg-BG" sz="2000" dirty="0" smtClean="0">
                <a:latin typeface="Arial Black" pitchFamily="34" charset="0"/>
              </a:rPr>
              <a:t>брадвите, които ще те дялкат и цепят, и ще </a:t>
            </a:r>
            <a:r>
              <a:rPr lang="bg-BG" sz="2000" dirty="0" err="1" smtClean="0">
                <a:latin typeface="Arial Black" pitchFamily="34" charset="0"/>
              </a:rPr>
              <a:t>проуме</a:t>
            </a:r>
            <a:r>
              <a:rPr lang="bg-BG" sz="2000" dirty="0" smtClean="0">
                <a:latin typeface="Arial Black" pitchFamily="34" charset="0"/>
              </a:rPr>
              <a:t>-</a:t>
            </a:r>
          </a:p>
          <a:p>
            <a:pPr>
              <a:buNone/>
            </a:pPr>
            <a:r>
              <a:rPr lang="bg-BG" sz="2000" dirty="0" err="1" smtClean="0">
                <a:latin typeface="Arial Black" pitchFamily="34" charset="0"/>
              </a:rPr>
              <a:t>еш</a:t>
            </a:r>
            <a:r>
              <a:rPr lang="bg-BG" sz="2000" dirty="0" smtClean="0">
                <a:latin typeface="Arial Black" pitchFamily="34" charset="0"/>
              </a:rPr>
              <a:t>, че много по-добре е да си къпина.</a:t>
            </a:r>
          </a:p>
          <a:p>
            <a:pPr>
              <a:buNone/>
            </a:pPr>
            <a:endParaRPr lang="bg-BG" sz="2000" dirty="0" smtClean="0">
              <a:latin typeface="Arial Black" pitchFamily="34" charset="0"/>
            </a:endParaRPr>
          </a:p>
          <a:p>
            <a:pPr>
              <a:buNone/>
            </a:pPr>
            <a:r>
              <a:rPr lang="bg-BG" sz="2000" dirty="0" smtClean="0">
                <a:latin typeface="Arial Black" pitchFamily="34" charset="0"/>
              </a:rPr>
              <a:t>Човек не трябва да се възгордява. </a:t>
            </a:r>
            <a:r>
              <a:rPr lang="bg-BG" sz="2000" dirty="0" err="1" smtClean="0">
                <a:latin typeface="Arial Black" pitchFamily="34" charset="0"/>
              </a:rPr>
              <a:t>Скомните</a:t>
            </a:r>
            <a:r>
              <a:rPr lang="bg-BG" sz="2000" dirty="0" smtClean="0">
                <a:latin typeface="Arial Black" pitchFamily="34" charset="0"/>
              </a:rPr>
              <a:t> хора живеят</a:t>
            </a:r>
          </a:p>
          <a:p>
            <a:pPr>
              <a:buNone/>
            </a:pPr>
            <a:r>
              <a:rPr lang="bg-BG" sz="2000" dirty="0" smtClean="0">
                <a:latin typeface="Arial Black" pitchFamily="34" charset="0"/>
              </a:rPr>
              <a:t> много по-спокойно.</a:t>
            </a:r>
          </a:p>
          <a:p>
            <a:pPr>
              <a:buNone/>
            </a:pPr>
            <a:endParaRPr lang="bg-BG" sz="20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bg-BG" sz="2000" dirty="0" smtClean="0">
                <a:latin typeface="Arial Black" pitchFamily="34" charset="0"/>
              </a:rPr>
              <a:t>в прозаична форма</a:t>
            </a:r>
          </a:p>
          <a:p>
            <a:pPr>
              <a:buNone/>
            </a:pPr>
            <a:r>
              <a:rPr lang="bg-BG" sz="2000" dirty="0" smtClean="0">
                <a:latin typeface="Arial Black" pitchFamily="34" charset="0"/>
              </a:rPr>
              <a:t>   </a:t>
            </a:r>
            <a:endParaRPr lang="bg-BG" sz="2000" dirty="0"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bg-BG" sz="4000" dirty="0" smtClean="0">
                <a:latin typeface="Arial Black" pitchFamily="34" charset="0"/>
              </a:rPr>
              <a:t>Вълк и чапла</a:t>
            </a:r>
            <a:endParaRPr lang="bg-BG" sz="4000" dirty="0">
              <a:latin typeface="Arial Black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/>
          <a:lstStyle/>
          <a:p>
            <a:pPr>
              <a:buNone/>
            </a:pPr>
            <a:r>
              <a:rPr lang="bg-BG" dirty="0" smtClean="0"/>
              <a:t> </a:t>
            </a:r>
            <a:r>
              <a:rPr lang="bg-BG" sz="2400" dirty="0" smtClean="0">
                <a:latin typeface="Arial Black" pitchFamily="34" charset="0"/>
              </a:rPr>
              <a:t>Лаком вълк погълнал кокал и се задавил. Спрял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кокалът в гърлото му и ни навътре, ни навън.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Тръгнал вълкът да дири някой да му помогне. От-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крил една чапла и и обещал, че ако му извади </a:t>
            </a:r>
            <a:r>
              <a:rPr lang="bg-BG" sz="2400" dirty="0" err="1" smtClean="0">
                <a:latin typeface="Arial Black" pitchFamily="34" charset="0"/>
              </a:rPr>
              <a:t>ко</a:t>
            </a:r>
            <a:r>
              <a:rPr lang="bg-BG" sz="2400" dirty="0" smtClean="0">
                <a:latin typeface="Arial Black" pitchFamily="34" charset="0"/>
              </a:rPr>
              <a:t>-</a:t>
            </a:r>
          </a:p>
          <a:p>
            <a:pPr>
              <a:buNone/>
            </a:pPr>
            <a:r>
              <a:rPr lang="bg-BG" sz="2400" dirty="0" err="1" smtClean="0">
                <a:latin typeface="Arial Black" pitchFamily="34" charset="0"/>
              </a:rPr>
              <a:t>кала</a:t>
            </a:r>
            <a:r>
              <a:rPr lang="bg-BG" sz="2400" dirty="0" smtClean="0">
                <a:latin typeface="Arial Black" pitchFamily="34" charset="0"/>
              </a:rPr>
              <a:t>, ще и плати. Отворил той широко уста, </a:t>
            </a:r>
            <a:r>
              <a:rPr lang="bg-BG" sz="2400" dirty="0" err="1" smtClean="0">
                <a:latin typeface="Arial Black" pitchFamily="34" charset="0"/>
              </a:rPr>
              <a:t>чап</a:t>
            </a:r>
            <a:r>
              <a:rPr lang="bg-BG" sz="2400" dirty="0" smtClean="0">
                <a:latin typeface="Arial Black" pitchFamily="34" charset="0"/>
              </a:rPr>
              <a:t>-</a:t>
            </a:r>
          </a:p>
          <a:p>
            <a:pPr>
              <a:buNone/>
            </a:pPr>
            <a:r>
              <a:rPr lang="bg-BG" sz="2400" dirty="0" err="1" smtClean="0">
                <a:latin typeface="Arial Black" pitchFamily="34" charset="0"/>
              </a:rPr>
              <a:t>лата</a:t>
            </a:r>
            <a:r>
              <a:rPr lang="bg-BG" sz="2400" dirty="0" smtClean="0">
                <a:latin typeface="Arial Black" pitchFamily="34" charset="0"/>
              </a:rPr>
              <a:t> пъхнала глава в гърлото му, стиснала в </a:t>
            </a:r>
            <a:r>
              <a:rPr lang="bg-BG" sz="2400" dirty="0" err="1" smtClean="0">
                <a:latin typeface="Arial Black" pitchFamily="34" charset="0"/>
              </a:rPr>
              <a:t>клю</a:t>
            </a:r>
            <a:r>
              <a:rPr lang="bg-BG" sz="2400" dirty="0" smtClean="0">
                <a:latin typeface="Arial Black" pitchFamily="34" charset="0"/>
              </a:rPr>
              <a:t>-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на си кокала и го извадила. Поискала вълкът да и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плати обещаното, а той и отвърнал: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 – Не ти ли стига, че измъкна цяла главата си от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 устата на вълка, та искаш и да ти платя?</a:t>
            </a:r>
          </a:p>
          <a:p>
            <a:pPr>
              <a:buNone/>
            </a:pPr>
            <a:endParaRPr lang="bg-BG" sz="2400" dirty="0" smtClean="0">
              <a:latin typeface="Arial Black" pitchFamily="34" charset="0"/>
            </a:endParaRP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 Най- голямата отплата на злите хора е да не ти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сторят зло.</a:t>
            </a:r>
          </a:p>
          <a:p>
            <a:pPr>
              <a:buFont typeface="Wingdings" pitchFamily="2" charset="2"/>
              <a:buChar char="v"/>
            </a:pPr>
            <a:r>
              <a:rPr lang="bg-BG" sz="2400" dirty="0" smtClean="0">
                <a:latin typeface="Arial Black" pitchFamily="34" charset="0"/>
              </a:rPr>
              <a:t>Прозаична форма</a:t>
            </a:r>
            <a:endParaRPr lang="bg-BG" sz="2400" dirty="0"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bg-BG" sz="4000" dirty="0" smtClean="0">
                <a:latin typeface="Arial Black" pitchFamily="34" charset="0"/>
              </a:rPr>
              <a:t>Лебед , щука, рак</a:t>
            </a:r>
            <a:endParaRPr lang="bg-BG" sz="4000" dirty="0">
              <a:latin typeface="Arial Black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63093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bg-BG" sz="2000" dirty="0" smtClean="0"/>
              <a:t> </a:t>
            </a:r>
          </a:p>
          <a:p>
            <a:pPr>
              <a:buNone/>
            </a:pPr>
            <a:r>
              <a:rPr lang="bg-BG" sz="2000" dirty="0" smtClean="0"/>
              <a:t> </a:t>
            </a:r>
            <a:r>
              <a:rPr lang="bg-BG" sz="2400" dirty="0" err="1" smtClean="0">
                <a:latin typeface="Arial Black" pitchFamily="34" charset="0"/>
              </a:rPr>
              <a:t>Съгласба</a:t>
            </a:r>
            <a:r>
              <a:rPr lang="bg-BG" sz="2400" dirty="0" smtClean="0">
                <a:latin typeface="Arial Black" pitchFamily="34" charset="0"/>
              </a:rPr>
              <a:t>, дето няма, там, уви,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и работата не върви,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и вместо работа излиза несполука.</a:t>
            </a:r>
          </a:p>
          <a:p>
            <a:pPr>
              <a:buNone/>
            </a:pPr>
            <a:endParaRPr lang="bg-BG" sz="2400" dirty="0" smtClean="0">
              <a:latin typeface="Arial Black" pitchFamily="34" charset="0"/>
            </a:endParaRP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Веднъж Лебед, Рак и Щука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се впрегнали в кола с товар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и да я теглят се заели с жар.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Напъват се, а не върви колата!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За тях товарът би бил може би и лек: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но Лебедът – към облака </a:t>
            </a:r>
            <a:r>
              <a:rPr lang="bg-BG" sz="2400" dirty="0" err="1" smtClean="0">
                <a:latin typeface="Arial Black" pitchFamily="34" charset="0"/>
              </a:rPr>
              <a:t>далек</a:t>
            </a:r>
            <a:r>
              <a:rPr lang="bg-BG" sz="2400" dirty="0" smtClean="0">
                <a:latin typeface="Arial Black" pitchFamily="34" charset="0"/>
              </a:rPr>
              <a:t>,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назад опъва Ракът, Щуката пък – във водата.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Кой крив, кой прав – не е задачата туй нам ;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ала товарът и сега е там.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        </a:t>
            </a:r>
          </a:p>
          <a:p>
            <a:pPr>
              <a:buFont typeface="Wingdings" pitchFamily="2" charset="2"/>
              <a:buChar char="v"/>
            </a:pPr>
            <a:r>
              <a:rPr lang="bg-BG" sz="2000" dirty="0" smtClean="0">
                <a:latin typeface="Arial Black" pitchFamily="34" charset="0"/>
              </a:rPr>
              <a:t>в стихотворна форма</a:t>
            </a:r>
          </a:p>
          <a:p>
            <a:pPr>
              <a:buNone/>
            </a:pPr>
            <a:endParaRPr lang="bg-BG" sz="2400" dirty="0" smtClean="0">
              <a:latin typeface="Arial Black" pitchFamily="34" charset="0"/>
            </a:endParaRP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лавие 10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92088"/>
          </a:xfrm>
        </p:spPr>
        <p:txBody>
          <a:bodyPr>
            <a:normAutofit/>
          </a:bodyPr>
          <a:lstStyle/>
          <a:p>
            <a:r>
              <a:rPr lang="bg-BG" sz="2800" dirty="0" smtClean="0">
                <a:latin typeface="Arial Black" pitchFamily="34" charset="0"/>
              </a:rPr>
              <a:t>Кои са тези произведения?</a:t>
            </a:r>
            <a:endParaRPr lang="bg-BG" sz="2800" dirty="0">
              <a:latin typeface="Arial Black" pitchFamily="34" charset="0"/>
            </a:endParaRPr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67544" y="764704"/>
            <a:ext cx="4040188" cy="648072"/>
          </a:xfrm>
        </p:spPr>
        <p:txBody>
          <a:bodyPr>
            <a:normAutofit/>
          </a:bodyPr>
          <a:lstStyle/>
          <a:p>
            <a:pPr algn="ctr"/>
            <a:r>
              <a:rPr lang="bg-BG" sz="2800" dirty="0" smtClean="0"/>
              <a:t>Паун и жерав</a:t>
            </a:r>
            <a:endParaRPr lang="bg-BG" sz="2800" dirty="0"/>
          </a:p>
        </p:txBody>
      </p:sp>
      <p:sp>
        <p:nvSpPr>
          <p:cNvPr id="14" name="Контейнер за съдържание 13"/>
          <p:cNvSpPr>
            <a:spLocks noGrp="1"/>
          </p:cNvSpPr>
          <p:nvPr>
            <p:ph sz="half" idx="2"/>
          </p:nvPr>
        </p:nvSpPr>
        <p:spPr>
          <a:xfrm>
            <a:off x="251520" y="1484784"/>
            <a:ext cx="4176464" cy="5373216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bg-BG" sz="1900" b="1" dirty="0" smtClean="0"/>
              <a:t> Паунът се присмивал на </a:t>
            </a:r>
            <a:r>
              <a:rPr lang="bg-BG" sz="1900" b="1" dirty="0" err="1" smtClean="0"/>
              <a:t>жера</a:t>
            </a:r>
            <a:r>
              <a:rPr lang="bg-BG" sz="1900" b="1" dirty="0" smtClean="0"/>
              <a:t> -</a:t>
            </a:r>
          </a:p>
          <a:p>
            <a:pPr algn="just">
              <a:buNone/>
            </a:pPr>
            <a:r>
              <a:rPr lang="bg-BG" sz="1900" b="1" dirty="0" err="1" smtClean="0"/>
              <a:t>ва</a:t>
            </a:r>
            <a:r>
              <a:rPr lang="bg-BG" sz="1900" b="1" dirty="0" smtClean="0"/>
              <a:t>, като подигравал цвета му.</a:t>
            </a:r>
          </a:p>
          <a:p>
            <a:pPr algn="just">
              <a:buNone/>
            </a:pPr>
            <a:r>
              <a:rPr lang="bg-BG" sz="1900" b="1" dirty="0" smtClean="0"/>
              <a:t> – Аз съм облечен със злато и</a:t>
            </a:r>
          </a:p>
          <a:p>
            <a:pPr algn="just">
              <a:buNone/>
            </a:pPr>
            <a:r>
              <a:rPr lang="bg-BG" sz="1900" b="1" dirty="0" smtClean="0"/>
              <a:t> пурпур, а ти нищо красиво не</a:t>
            </a:r>
          </a:p>
          <a:p>
            <a:pPr algn="just">
              <a:buNone/>
            </a:pPr>
            <a:r>
              <a:rPr lang="bg-BG" sz="1900" b="1" dirty="0"/>
              <a:t>н</a:t>
            </a:r>
            <a:r>
              <a:rPr lang="bg-BG" sz="1900" b="1" dirty="0" smtClean="0"/>
              <a:t>осиш на крилата си.</a:t>
            </a:r>
          </a:p>
          <a:p>
            <a:pPr algn="just">
              <a:buNone/>
            </a:pPr>
            <a:r>
              <a:rPr lang="bg-BG" sz="1900" b="1" dirty="0" smtClean="0"/>
              <a:t>  А жеравът отговорил: …</a:t>
            </a:r>
          </a:p>
          <a:p>
            <a:pPr algn="just">
              <a:buNone/>
            </a:pPr>
            <a:r>
              <a:rPr lang="bg-BG" sz="1900" b="1" dirty="0" smtClean="0"/>
              <a:t> – Но аз пък извисявам гласа си </a:t>
            </a:r>
          </a:p>
          <a:p>
            <a:pPr algn="just">
              <a:buNone/>
            </a:pPr>
            <a:r>
              <a:rPr lang="bg-BG" sz="1900" b="1" dirty="0" smtClean="0"/>
              <a:t>съвсем близо до звездите и летя </a:t>
            </a:r>
          </a:p>
          <a:p>
            <a:pPr algn="just">
              <a:buNone/>
            </a:pPr>
            <a:r>
              <a:rPr lang="bg-BG" sz="1900" b="1" dirty="0" smtClean="0"/>
              <a:t>в небесните висини.</a:t>
            </a:r>
          </a:p>
          <a:p>
            <a:pPr algn="just">
              <a:buNone/>
            </a:pPr>
            <a:r>
              <a:rPr lang="bg-BG" sz="1900" b="1" dirty="0" smtClean="0"/>
              <a:t>  </a:t>
            </a:r>
            <a:r>
              <a:rPr lang="bg-BG" sz="1900" b="1" u="sng" dirty="0" smtClean="0"/>
              <a:t>По-добре е човек да бъде из-</a:t>
            </a:r>
          </a:p>
          <a:p>
            <a:pPr algn="just">
              <a:buNone/>
            </a:pPr>
            <a:r>
              <a:rPr lang="bg-BG" sz="1900" b="1" u="sng" dirty="0" err="1" smtClean="0"/>
              <a:t>висен</a:t>
            </a:r>
            <a:r>
              <a:rPr lang="bg-BG" sz="1900" b="1" u="sng" dirty="0" smtClean="0"/>
              <a:t>, макар и под скромна </a:t>
            </a:r>
          </a:p>
          <a:p>
            <a:pPr algn="just">
              <a:buNone/>
            </a:pPr>
            <a:r>
              <a:rPr lang="bg-BG" sz="1900" b="1" u="sng" dirty="0" smtClean="0"/>
              <a:t>дреха, отколкото да живее без- </a:t>
            </a:r>
          </a:p>
          <a:p>
            <a:pPr algn="just">
              <a:buNone/>
            </a:pPr>
            <a:r>
              <a:rPr lang="bg-BG" sz="1900" b="1" u="sng" dirty="0" smtClean="0"/>
              <a:t> славно, пък да е горд с богат-</a:t>
            </a:r>
          </a:p>
          <a:p>
            <a:pPr algn="just">
              <a:buNone/>
            </a:pPr>
            <a:r>
              <a:rPr lang="bg-BG" sz="1900" b="1" u="sng" dirty="0" err="1"/>
              <a:t>с</a:t>
            </a:r>
            <a:r>
              <a:rPr lang="bg-BG" sz="1900" b="1" u="sng" dirty="0" err="1" smtClean="0"/>
              <a:t>твото</a:t>
            </a:r>
            <a:r>
              <a:rPr lang="bg-BG" sz="1900" b="1" u="sng" dirty="0" smtClean="0"/>
              <a:t> си.</a:t>
            </a:r>
          </a:p>
          <a:p>
            <a:pPr algn="just">
              <a:buNone/>
            </a:pPr>
            <a:endParaRPr lang="bg-BG" sz="1900" b="1" dirty="0" smtClean="0"/>
          </a:p>
          <a:p>
            <a:pPr>
              <a:buNone/>
            </a:pPr>
            <a:r>
              <a:rPr lang="bg-BG" sz="3000" dirty="0" smtClean="0">
                <a:latin typeface="Arial Black" pitchFamily="34" charset="0"/>
              </a:rPr>
              <a:t>        </a:t>
            </a:r>
          </a:p>
          <a:p>
            <a:pPr>
              <a:buNone/>
            </a:pPr>
            <a:r>
              <a:rPr lang="bg-BG" sz="1800" dirty="0" smtClean="0"/>
              <a:t> </a:t>
            </a:r>
            <a:endParaRPr lang="bg-BG" sz="1800" dirty="0"/>
          </a:p>
        </p:txBody>
      </p:sp>
      <p:sp>
        <p:nvSpPr>
          <p:cNvPr id="15" name="Текстов контейнер 14"/>
          <p:cNvSpPr>
            <a:spLocks noGrp="1"/>
          </p:cNvSpPr>
          <p:nvPr>
            <p:ph type="body" sz="quarter" idx="3"/>
          </p:nvPr>
        </p:nvSpPr>
        <p:spPr>
          <a:xfrm>
            <a:off x="4860032" y="836712"/>
            <a:ext cx="4041775" cy="576064"/>
          </a:xfrm>
        </p:spPr>
        <p:txBody>
          <a:bodyPr>
            <a:noAutofit/>
          </a:bodyPr>
          <a:lstStyle/>
          <a:p>
            <a:r>
              <a:rPr lang="bg-BG" sz="2800" dirty="0" smtClean="0"/>
              <a:t>Секира и търнокоп</a:t>
            </a:r>
            <a:endParaRPr lang="bg-BG" sz="2800" dirty="0"/>
          </a:p>
        </p:txBody>
      </p:sp>
      <p:sp>
        <p:nvSpPr>
          <p:cNvPr id="16" name="Контейнер за съдържание 15"/>
          <p:cNvSpPr>
            <a:spLocks noGrp="1"/>
          </p:cNvSpPr>
          <p:nvPr>
            <p:ph sz="quarter" idx="4"/>
          </p:nvPr>
        </p:nvSpPr>
        <p:spPr>
          <a:xfrm>
            <a:off x="4499993" y="1412776"/>
            <a:ext cx="4644008" cy="4320480"/>
          </a:xfrm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bg-BG" sz="1600" dirty="0" smtClean="0">
                <a:latin typeface="Arial Black" pitchFamily="34" charset="0"/>
              </a:rPr>
              <a:t>   </a:t>
            </a:r>
            <a:r>
              <a:rPr lang="bg-BG" sz="1800" b="1" dirty="0" smtClean="0">
                <a:latin typeface="+mj-lt"/>
              </a:rPr>
              <a:t>Един ръждясал търнокоп, не  знам </a:t>
            </a:r>
          </a:p>
          <a:p>
            <a:pPr>
              <a:buNone/>
            </a:pPr>
            <a:r>
              <a:rPr lang="bg-BG" sz="1800" b="1" dirty="0">
                <a:latin typeface="+mj-lt"/>
              </a:rPr>
              <a:t>к</a:t>
            </a:r>
            <a:r>
              <a:rPr lang="bg-BG" sz="1800" b="1" dirty="0" smtClean="0">
                <a:latin typeface="+mj-lt"/>
              </a:rPr>
              <a:t>ъде забравен, попитал лъскава </a:t>
            </a:r>
            <a:r>
              <a:rPr lang="bg-BG" sz="1800" b="1" dirty="0" err="1" smtClean="0">
                <a:latin typeface="+mj-lt"/>
              </a:rPr>
              <a:t>ед</a:t>
            </a:r>
            <a:r>
              <a:rPr lang="bg-BG" sz="1800" b="1" dirty="0" smtClean="0">
                <a:latin typeface="+mj-lt"/>
              </a:rPr>
              <a:t>-</a:t>
            </a:r>
          </a:p>
          <a:p>
            <a:pPr>
              <a:buNone/>
            </a:pPr>
            <a:r>
              <a:rPr lang="bg-BG" sz="1800" b="1" dirty="0">
                <a:latin typeface="+mj-lt"/>
              </a:rPr>
              <a:t>н</a:t>
            </a:r>
            <a:r>
              <a:rPr lang="bg-BG" sz="1800" b="1" dirty="0" smtClean="0">
                <a:latin typeface="+mj-lt"/>
              </a:rPr>
              <a:t>а секира:” Що блести </a:t>
            </a:r>
            <a:r>
              <a:rPr lang="bg-BG" sz="1800" b="1" dirty="0" err="1" smtClean="0">
                <a:latin typeface="+mj-lt"/>
              </a:rPr>
              <a:t>всегда</a:t>
            </a:r>
            <a:r>
              <a:rPr lang="bg-BG" sz="1800" b="1" dirty="0" smtClean="0">
                <a:latin typeface="+mj-lt"/>
              </a:rPr>
              <a:t> ли- </a:t>
            </a:r>
          </a:p>
          <a:p>
            <a:pPr>
              <a:buNone/>
            </a:pPr>
            <a:r>
              <a:rPr lang="bg-BG" sz="1800" b="1" dirty="0" err="1">
                <a:latin typeface="+mj-lt"/>
              </a:rPr>
              <a:t>ц</a:t>
            </a:r>
            <a:r>
              <a:rPr lang="bg-BG" sz="1800" b="1" dirty="0" err="1" smtClean="0">
                <a:latin typeface="+mj-lt"/>
              </a:rPr>
              <a:t>ето</a:t>
            </a:r>
            <a:r>
              <a:rPr lang="bg-BG" sz="1800" b="1" dirty="0" smtClean="0">
                <a:latin typeface="+mj-lt"/>
              </a:rPr>
              <a:t> ти? И аз съм от желязо уж на- </a:t>
            </a:r>
          </a:p>
          <a:p>
            <a:pPr>
              <a:buNone/>
            </a:pPr>
            <a:r>
              <a:rPr lang="bg-BG" sz="1800" b="1" dirty="0">
                <a:latin typeface="+mj-lt"/>
              </a:rPr>
              <a:t>п</a:t>
            </a:r>
            <a:r>
              <a:rPr lang="bg-BG" sz="1800" b="1" dirty="0" smtClean="0">
                <a:latin typeface="+mj-lt"/>
              </a:rPr>
              <a:t>равен, защо не съм кат тебе </a:t>
            </a:r>
            <a:r>
              <a:rPr lang="bg-BG" sz="1800" b="1" dirty="0" err="1" smtClean="0">
                <a:latin typeface="+mj-lt"/>
              </a:rPr>
              <a:t>гла</a:t>
            </a:r>
            <a:r>
              <a:rPr lang="bg-BG" sz="1800" b="1" dirty="0" smtClean="0">
                <a:latin typeface="+mj-lt"/>
              </a:rPr>
              <a:t>-</a:t>
            </a:r>
          </a:p>
          <a:p>
            <a:pPr>
              <a:buNone/>
            </a:pPr>
            <a:r>
              <a:rPr lang="bg-BG" sz="1800" b="1" dirty="0" err="1">
                <a:latin typeface="+mj-lt"/>
              </a:rPr>
              <a:t>д</a:t>
            </a:r>
            <a:r>
              <a:rPr lang="bg-BG" sz="1800" b="1" dirty="0" err="1" smtClean="0">
                <a:latin typeface="+mj-lt"/>
              </a:rPr>
              <a:t>ък</a:t>
            </a:r>
            <a:r>
              <a:rPr lang="bg-BG" sz="1800" b="1" dirty="0" smtClean="0">
                <a:latin typeface="+mj-lt"/>
              </a:rPr>
              <a:t> чист, лъчист?</a:t>
            </a:r>
          </a:p>
          <a:p>
            <a:pPr>
              <a:buNone/>
            </a:pPr>
            <a:r>
              <a:rPr lang="bg-BG" sz="1800" b="1" dirty="0" err="1" smtClean="0">
                <a:latin typeface="+mj-lt"/>
              </a:rPr>
              <a:t>Отгде</a:t>
            </a:r>
            <a:r>
              <a:rPr lang="bg-BG" sz="1800" b="1" dirty="0" smtClean="0">
                <a:latin typeface="+mj-lt"/>
              </a:rPr>
              <a:t> изхожда между нас подобна</a:t>
            </a:r>
          </a:p>
          <a:p>
            <a:pPr>
              <a:buNone/>
            </a:pPr>
            <a:r>
              <a:rPr lang="bg-BG" sz="1800" b="1" dirty="0">
                <a:latin typeface="+mj-lt"/>
              </a:rPr>
              <a:t>р</a:t>
            </a:r>
            <a:r>
              <a:rPr lang="bg-BG" sz="1800" b="1" dirty="0" smtClean="0">
                <a:latin typeface="+mj-lt"/>
              </a:rPr>
              <a:t>азлика?...” Секирата </a:t>
            </a:r>
            <a:r>
              <a:rPr lang="bg-BG" sz="1800" b="1" dirty="0" err="1" smtClean="0">
                <a:latin typeface="+mj-lt"/>
              </a:rPr>
              <a:t>тогаз</a:t>
            </a:r>
            <a:r>
              <a:rPr lang="bg-BG" sz="1800" b="1" dirty="0">
                <a:latin typeface="+mj-lt"/>
              </a:rPr>
              <a:t> </a:t>
            </a:r>
            <a:r>
              <a:rPr lang="bg-BG" sz="1800" b="1" dirty="0" smtClean="0">
                <a:latin typeface="+mj-lt"/>
              </a:rPr>
              <a:t>отвърна-</a:t>
            </a:r>
          </a:p>
          <a:p>
            <a:pPr>
              <a:buNone/>
            </a:pPr>
            <a:r>
              <a:rPr lang="bg-BG" sz="1800" b="1" dirty="0" smtClean="0">
                <a:latin typeface="+mj-lt"/>
              </a:rPr>
              <a:t>ла: “Аз всеки ден отивам на гората,</a:t>
            </a:r>
          </a:p>
          <a:p>
            <a:pPr>
              <a:buNone/>
            </a:pPr>
            <a:r>
              <a:rPr lang="bg-BG" sz="1800" b="1" dirty="0">
                <a:latin typeface="+mj-lt"/>
              </a:rPr>
              <a:t>с</a:t>
            </a:r>
            <a:r>
              <a:rPr lang="bg-BG" sz="1800" b="1" dirty="0" smtClean="0">
                <a:latin typeface="+mj-lt"/>
              </a:rPr>
              <a:t>ека дърва…Лъскавината в труда </a:t>
            </a:r>
          </a:p>
          <a:p>
            <a:pPr>
              <a:buNone/>
            </a:pPr>
            <a:r>
              <a:rPr lang="bg-BG" sz="1800" b="1" dirty="0">
                <a:latin typeface="+mj-lt"/>
              </a:rPr>
              <a:t>н</a:t>
            </a:r>
            <a:r>
              <a:rPr lang="bg-BG" sz="1800" b="1" dirty="0" smtClean="0">
                <a:latin typeface="+mj-lt"/>
              </a:rPr>
              <a:t>амирам аз, </a:t>
            </a:r>
            <a:r>
              <a:rPr lang="bg-BG" sz="1800" b="1" u="sng" dirty="0" smtClean="0">
                <a:latin typeface="+mj-lt"/>
              </a:rPr>
              <a:t>в труда стои, другарю</a:t>
            </a:r>
          </a:p>
          <a:p>
            <a:pPr>
              <a:buNone/>
            </a:pPr>
            <a:r>
              <a:rPr lang="bg-BG" sz="1800" b="1" u="sng" dirty="0">
                <a:latin typeface="+mj-lt"/>
              </a:rPr>
              <a:t>м</a:t>
            </a:r>
            <a:r>
              <a:rPr lang="bg-BG" sz="1800" b="1" u="sng" dirty="0" smtClean="0">
                <a:latin typeface="+mj-lt"/>
              </a:rPr>
              <a:t>ой, хубавината…”</a:t>
            </a:r>
          </a:p>
          <a:p>
            <a:pPr>
              <a:buNone/>
            </a:pPr>
            <a:r>
              <a:rPr lang="bg-BG" sz="1800" b="1" dirty="0" smtClean="0">
                <a:latin typeface="+mj-lt"/>
              </a:rPr>
              <a:t> </a:t>
            </a:r>
            <a:endParaRPr lang="bg-BG" sz="1800" b="1" dirty="0">
              <a:latin typeface="+mj-lt"/>
            </a:endParaRPr>
          </a:p>
        </p:txBody>
      </p:sp>
      <p:sp>
        <p:nvSpPr>
          <p:cNvPr id="21" name="Текстово поле 20"/>
          <p:cNvSpPr txBox="1"/>
          <p:nvPr/>
        </p:nvSpPr>
        <p:spPr>
          <a:xfrm>
            <a:off x="0" y="148478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 smtClean="0">
                <a:latin typeface="Arial Black" pitchFamily="34" charset="0"/>
              </a:rPr>
              <a:t>1.</a:t>
            </a:r>
            <a:endParaRPr lang="bg-BG" dirty="0">
              <a:latin typeface="Arial Black" pitchFamily="34" charset="0"/>
            </a:endParaRPr>
          </a:p>
        </p:txBody>
      </p:sp>
      <p:sp>
        <p:nvSpPr>
          <p:cNvPr id="22" name="Текстово поле 21"/>
          <p:cNvSpPr txBox="1"/>
          <p:nvPr/>
        </p:nvSpPr>
        <p:spPr>
          <a:xfrm>
            <a:off x="4572000" y="6021288"/>
            <a:ext cx="4248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800" dirty="0" err="1" smtClean="0">
                <a:latin typeface="Arial Black" pitchFamily="34" charset="0"/>
              </a:rPr>
              <a:t>Стяон</a:t>
            </a:r>
            <a:r>
              <a:rPr lang="bg-BG" sz="2800" dirty="0" smtClean="0">
                <a:latin typeface="Arial Black" pitchFamily="34" charset="0"/>
              </a:rPr>
              <a:t> </a:t>
            </a:r>
            <a:r>
              <a:rPr lang="bg-BG" sz="2800" dirty="0" err="1" smtClean="0">
                <a:latin typeface="Arial Black" pitchFamily="34" charset="0"/>
              </a:rPr>
              <a:t>Михойласвик</a:t>
            </a:r>
            <a:endParaRPr lang="bg-BG" sz="2800" dirty="0">
              <a:latin typeface="Arial Black" pitchFamily="34" charset="0"/>
            </a:endParaRPr>
          </a:p>
        </p:txBody>
      </p:sp>
      <p:sp>
        <p:nvSpPr>
          <p:cNvPr id="23" name="Текстово поле 22"/>
          <p:cNvSpPr txBox="1"/>
          <p:nvPr/>
        </p:nvSpPr>
        <p:spPr>
          <a:xfrm>
            <a:off x="4355976" y="141277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 smtClean="0">
                <a:latin typeface="Arial Black" pitchFamily="34" charset="0"/>
              </a:rPr>
              <a:t>2.</a:t>
            </a:r>
            <a:endParaRPr lang="bg-BG" dirty="0">
              <a:latin typeface="Arial Black" pitchFamily="34" charset="0"/>
            </a:endParaRPr>
          </a:p>
        </p:txBody>
      </p:sp>
      <p:sp>
        <p:nvSpPr>
          <p:cNvPr id="12" name="Текстово поле 11"/>
          <p:cNvSpPr txBox="1"/>
          <p:nvPr/>
        </p:nvSpPr>
        <p:spPr>
          <a:xfrm>
            <a:off x="1475656" y="60212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err="1" smtClean="0">
                <a:latin typeface="Arial Black" pitchFamily="34" charset="0"/>
              </a:rPr>
              <a:t>Епоз</a:t>
            </a:r>
            <a:endParaRPr lang="bg-BG" sz="2800" dirty="0"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5" grpId="0" build="p"/>
      <p:bldP spid="22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/>
          <p:cNvSpPr txBox="1"/>
          <p:nvPr/>
        </p:nvSpPr>
        <p:spPr>
          <a:xfrm>
            <a:off x="251520" y="1196752"/>
            <a:ext cx="85689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latin typeface="Arial Black" pitchFamily="34" charset="0"/>
              </a:rPr>
              <a:t>Баснята</a:t>
            </a:r>
            <a:r>
              <a:rPr lang="bg-BG" sz="2800" dirty="0" smtClean="0">
                <a:latin typeface="Arial Black" pitchFamily="34" charset="0"/>
              </a:rPr>
              <a:t> е текст, в който е разказана  кратка поучителна история.</a:t>
            </a:r>
          </a:p>
          <a:p>
            <a:r>
              <a:rPr lang="bg-BG" sz="2800" dirty="0" smtClean="0">
                <a:latin typeface="Arial Black" pitchFamily="34" charset="0"/>
              </a:rPr>
              <a:t>  Героите в нея най-често са животни, по-рядко хора, растения, предмети. Чрез тях се разкриват човешки черти и нрави, </a:t>
            </a:r>
          </a:p>
          <a:p>
            <a:r>
              <a:rPr lang="bg-BG" sz="2800" dirty="0">
                <a:latin typeface="Arial Black" pitchFamily="34" charset="0"/>
              </a:rPr>
              <a:t>о</a:t>
            </a:r>
            <a:r>
              <a:rPr lang="bg-BG" sz="2800" dirty="0" smtClean="0">
                <a:latin typeface="Arial Black" pitchFamily="34" charset="0"/>
              </a:rPr>
              <a:t>бществени и лични недостатъци.</a:t>
            </a:r>
          </a:p>
          <a:p>
            <a:endParaRPr lang="bg-BG" sz="2800" dirty="0" smtClean="0">
              <a:latin typeface="Arial Black" pitchFamily="34" charset="0"/>
            </a:endParaRPr>
          </a:p>
          <a:p>
            <a:r>
              <a:rPr lang="bg-BG" sz="2800" dirty="0">
                <a:latin typeface="Arial Black" pitchFamily="34" charset="0"/>
              </a:rPr>
              <a:t> </a:t>
            </a:r>
            <a:r>
              <a:rPr lang="bg-BG" sz="2800" dirty="0" smtClean="0">
                <a:latin typeface="Arial Black" pitchFamily="34" charset="0"/>
              </a:rPr>
              <a:t>  Баснята се състои от две части – разказ случка и кратка поука.</a:t>
            </a:r>
          </a:p>
          <a:p>
            <a:r>
              <a:rPr lang="bg-BG" sz="2800" dirty="0">
                <a:latin typeface="Arial Black" pitchFamily="34" charset="0"/>
              </a:rPr>
              <a:t> </a:t>
            </a:r>
            <a:r>
              <a:rPr lang="bg-BG" sz="2800" dirty="0" smtClean="0">
                <a:latin typeface="Arial Black" pitchFamily="34" charset="0"/>
              </a:rPr>
              <a:t> </a:t>
            </a:r>
          </a:p>
          <a:p>
            <a:endParaRPr lang="bg-BG" dirty="0"/>
          </a:p>
        </p:txBody>
      </p:sp>
      <p:pic>
        <p:nvPicPr>
          <p:cNvPr id="2052" name="Picture 4" descr="Ð ÐµÐ·ÑÐ»ÑÐ°Ñ Ñ Ð¸Ð·Ð¾Ð±ÑÐ°Ð¶ÐµÐ½Ð¸Ðµ Ð·Ð° ÑÐ°Ð¼ÐºÐ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33810"/>
            <a:ext cx="9433048" cy="6991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/>
          <p:cNvSpPr txBox="1"/>
          <p:nvPr/>
        </p:nvSpPr>
        <p:spPr>
          <a:xfrm>
            <a:off x="0" y="1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dirty="0" smtClean="0">
                <a:latin typeface="Arial Black" pitchFamily="34" charset="0"/>
              </a:rPr>
              <a:t>И още:</a:t>
            </a:r>
          </a:p>
          <a:p>
            <a:endParaRPr lang="bg-BG" sz="28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2400" dirty="0" smtClean="0">
                <a:latin typeface="Arial Black" pitchFamily="34" charset="0"/>
              </a:rPr>
              <a:t> </a:t>
            </a:r>
            <a:r>
              <a:rPr lang="bg-BG" sz="2800" dirty="0" smtClean="0">
                <a:latin typeface="Arial Black" pitchFamily="34" charset="0"/>
              </a:rPr>
              <a:t>Използван похват е </a:t>
            </a:r>
            <a:r>
              <a:rPr lang="bg-BG" sz="2800" dirty="0" smtClean="0">
                <a:solidFill>
                  <a:srgbClr val="C00000"/>
                </a:solidFill>
                <a:latin typeface="Arial Black" pitchFamily="34" charset="0"/>
              </a:rPr>
              <a:t>олицетворението</a:t>
            </a:r>
          </a:p>
          <a:p>
            <a:pPr>
              <a:buFont typeface="Wingdings" pitchFamily="2" charset="2"/>
              <a:buChar char="Ø"/>
            </a:pPr>
            <a:r>
              <a:rPr lang="bg-BG" sz="2800" dirty="0" smtClean="0">
                <a:latin typeface="Arial Black" pitchFamily="34" charset="0"/>
              </a:rPr>
              <a:t> Представени са кратко</a:t>
            </a:r>
          </a:p>
          <a:p>
            <a:pPr>
              <a:buFont typeface="Wingdings" pitchFamily="2" charset="2"/>
              <a:buChar char="Ø"/>
            </a:pPr>
            <a:r>
              <a:rPr lang="bg-BG" sz="2800" dirty="0" smtClean="0">
                <a:latin typeface="Arial Black" pitchFamily="34" charset="0"/>
              </a:rPr>
              <a:t> Липсват подробности</a:t>
            </a:r>
          </a:p>
          <a:p>
            <a:pPr>
              <a:buFont typeface="Wingdings" pitchFamily="2" charset="2"/>
              <a:buChar char="Ø"/>
            </a:pPr>
            <a:r>
              <a:rPr lang="bg-BG" sz="2800" dirty="0" smtClean="0">
                <a:latin typeface="Arial Black" pitchFamily="34" charset="0"/>
              </a:rPr>
              <a:t> Действието се развива бързо</a:t>
            </a:r>
          </a:p>
          <a:p>
            <a:pPr>
              <a:buFont typeface="Wingdings" pitchFamily="2" charset="2"/>
              <a:buChar char="Ø"/>
            </a:pPr>
            <a:r>
              <a:rPr lang="bg-BG" sz="2800" dirty="0" smtClean="0">
                <a:latin typeface="Arial Black" pitchFamily="34" charset="0"/>
              </a:rPr>
              <a:t> Краят им е с нравоучителен характер</a:t>
            </a:r>
          </a:p>
          <a:p>
            <a:pPr>
              <a:buFont typeface="Wingdings" pitchFamily="2" charset="2"/>
              <a:buChar char="Ø"/>
            </a:pPr>
            <a:r>
              <a:rPr lang="bg-BG" sz="2800" dirty="0" smtClean="0">
                <a:latin typeface="Arial Black" pitchFamily="34" charset="0"/>
              </a:rPr>
              <a:t> В прозаична или стихотворна форма</a:t>
            </a:r>
          </a:p>
          <a:p>
            <a:pPr>
              <a:buFont typeface="Wingdings" pitchFamily="2" charset="2"/>
              <a:buChar char="Ø"/>
            </a:pPr>
            <a:r>
              <a:rPr lang="bg-BG" sz="2800" dirty="0" smtClean="0">
                <a:latin typeface="Arial Black" pitchFamily="34" charset="0"/>
              </a:rPr>
              <a:t> Наличие на афоризъм – кратка, дълбоко съдържателна мисъл изразена в едно из-</a:t>
            </a:r>
          </a:p>
          <a:p>
            <a:r>
              <a:rPr lang="bg-BG" sz="2800" dirty="0" err="1" smtClean="0">
                <a:latin typeface="Arial Black" pitchFamily="34" charset="0"/>
              </a:rPr>
              <a:t>речение</a:t>
            </a:r>
            <a:r>
              <a:rPr lang="bg-BG" sz="2800" dirty="0" smtClean="0">
                <a:latin typeface="Arial Black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bg-BG" sz="2800" dirty="0"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160px-Diego_Velasquez,_Aeso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-3" y="0"/>
            <a:ext cx="356389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Контейнер за съдържание 8"/>
          <p:cNvSpPr>
            <a:spLocks noGrp="1"/>
          </p:cNvSpPr>
          <p:nvPr>
            <p:ph idx="4294967295"/>
          </p:nvPr>
        </p:nvSpPr>
        <p:spPr>
          <a:xfrm>
            <a:off x="3563938" y="188913"/>
            <a:ext cx="5580062" cy="59372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bg-BG" sz="2400" dirty="0" smtClean="0">
                <a:latin typeface="Arial Black" pitchFamily="34" charset="0"/>
                <a:cs typeface="Aharoni" pitchFamily="2" charset="-79"/>
              </a:rPr>
              <a:t>Първият известен автор на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  <a:cs typeface="Aharoni" pitchFamily="2" charset="-79"/>
              </a:rPr>
              <a:t>басни е </a:t>
            </a:r>
            <a:r>
              <a:rPr lang="bg-BG" sz="2400" dirty="0" smtClean="0">
                <a:solidFill>
                  <a:srgbClr val="C00000"/>
                </a:solidFill>
                <a:latin typeface="Arial Black" pitchFamily="34" charset="0"/>
                <a:cs typeface="Aharoni" pitchFamily="2" charset="-79"/>
              </a:rPr>
              <a:t>Езоп</a:t>
            </a:r>
            <a:r>
              <a:rPr lang="bg-BG" sz="2400" dirty="0" smtClean="0">
                <a:latin typeface="Arial Black" pitchFamily="34" charset="0"/>
                <a:cs typeface="Aharoni" pitchFamily="2" charset="-79"/>
              </a:rPr>
              <a:t>. Предполага се,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  <a:cs typeface="Aharoni" pitchFamily="2" charset="-79"/>
              </a:rPr>
              <a:t>че е живял около 600год. пр.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  <a:cs typeface="Aharoni" pitchFamily="2" charset="-79"/>
              </a:rPr>
              <a:t>н. е. в древна Гърция. Бил е 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  <a:cs typeface="Aharoni" pitchFamily="2" charset="-79"/>
              </a:rPr>
              <a:t>освободен роб. След като бил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  <a:cs typeface="Aharoni" pitchFamily="2" charset="-79"/>
              </a:rPr>
              <a:t>пуснат на свобода живял в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  <a:cs typeface="Aharoni" pitchFamily="2" charset="-79"/>
              </a:rPr>
              <a:t>Лидия, в двореца на цар </a:t>
            </a:r>
            <a:r>
              <a:rPr lang="bg-BG" sz="2400" dirty="0" err="1" smtClean="0">
                <a:latin typeface="Arial Black" pitchFamily="34" charset="0"/>
                <a:cs typeface="Aharoni" pitchFamily="2" charset="-79"/>
              </a:rPr>
              <a:t>Крез</a:t>
            </a:r>
            <a:r>
              <a:rPr lang="bg-BG" sz="2400" dirty="0" smtClean="0">
                <a:latin typeface="Arial Black" pitchFamily="34" charset="0"/>
                <a:cs typeface="Aharoni" pitchFamily="2" charset="-79"/>
              </a:rPr>
              <a:t>,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  <a:cs typeface="Aharoni" pitchFamily="2" charset="-79"/>
              </a:rPr>
              <a:t>на когото спечелил доверието.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  <a:cs typeface="Aharoni" pitchFamily="2" charset="-79"/>
              </a:rPr>
              <a:t>    Неговите произведения се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  <a:cs typeface="Aharoni" pitchFamily="2" charset="-79"/>
              </a:rPr>
              <a:t>предавали от уста на уста, а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  <a:cs typeface="Aharoni" pitchFamily="2" charset="-79"/>
              </a:rPr>
              <a:t>през 3 в. пр. н. е</a:t>
            </a:r>
            <a:r>
              <a:rPr lang="en-US" sz="2400" dirty="0" smtClean="0">
                <a:latin typeface="Arial Black" pitchFamily="34" charset="0"/>
                <a:cs typeface="Aharoni" pitchFamily="2" charset="-79"/>
              </a:rPr>
              <a:t>.</a:t>
            </a:r>
            <a:r>
              <a:rPr lang="bg-BG" sz="2400" dirty="0" smtClean="0">
                <a:latin typeface="Arial Black" pitchFamily="34" charset="0"/>
                <a:cs typeface="Aharoni" pitchFamily="2" charset="-79"/>
              </a:rPr>
              <a:t> били записа-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  <a:cs typeface="Aharoni" pitchFamily="2" charset="-79"/>
              </a:rPr>
              <a:t>ни от </a:t>
            </a:r>
            <a:r>
              <a:rPr lang="bg-BG" sz="2400" dirty="0" err="1" smtClean="0">
                <a:latin typeface="Arial Black" pitchFamily="34" charset="0"/>
                <a:cs typeface="Aharoni" pitchFamily="2" charset="-79"/>
              </a:rPr>
              <a:t>Деметрий</a:t>
            </a:r>
            <a:r>
              <a:rPr lang="bg-BG" sz="2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bg-BG" sz="2400" dirty="0" err="1" smtClean="0">
                <a:latin typeface="Arial Black" pitchFamily="34" charset="0"/>
                <a:cs typeface="Aharoni" pitchFamily="2" charset="-79"/>
              </a:rPr>
              <a:t>Фалерски</a:t>
            </a:r>
            <a:r>
              <a:rPr lang="bg-BG" sz="2400" dirty="0" smtClean="0">
                <a:latin typeface="Arial Black" pitchFamily="34" charset="0"/>
                <a:cs typeface="Aharoni" pitchFamily="2" charset="-79"/>
              </a:rPr>
              <a:t>.</a:t>
            </a:r>
          </a:p>
          <a:p>
            <a:pPr>
              <a:buNone/>
            </a:pPr>
            <a:endParaRPr lang="bg-BG" sz="2400" dirty="0" smtClean="0">
              <a:latin typeface="Arial Black" pitchFamily="34" charset="0"/>
              <a:cs typeface="Aharoni" pitchFamily="2" charset="-79"/>
            </a:endParaRP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  <a:cs typeface="Aharoni" pitchFamily="2" charset="-79"/>
              </a:rPr>
              <a:t> </a:t>
            </a:r>
            <a:endParaRPr lang="bg-BG" sz="2800" dirty="0">
              <a:latin typeface="Arial Black" pitchFamily="34" charset="0"/>
              <a:cs typeface="Aharoni" pitchFamily="2" charset="-79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PH0556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918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Контейнер за съдържание 4"/>
          <p:cNvSpPr>
            <a:spLocks noGrp="1"/>
          </p:cNvSpPr>
          <p:nvPr>
            <p:ph idx="4294967295"/>
          </p:nvPr>
        </p:nvSpPr>
        <p:spPr>
          <a:xfrm>
            <a:off x="3575050" y="692150"/>
            <a:ext cx="5568950" cy="54340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400" dirty="0" smtClean="0">
                <a:solidFill>
                  <a:srgbClr val="C00000"/>
                </a:solidFill>
                <a:latin typeface="Arial Black" pitchFamily="34" charset="0"/>
              </a:rPr>
              <a:t>Жан дьо Лафонтен </a:t>
            </a:r>
            <a:r>
              <a:rPr lang="bg-BG" sz="2400" dirty="0" smtClean="0">
                <a:latin typeface="Arial Black" pitchFamily="34" charset="0"/>
              </a:rPr>
              <a:t>– поет, с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когото Франция и до днес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се гордее, е роден на 8 юли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1621 год. Чак на 47 – годиш-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на възраст Лафонтен издава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книга с първите си басни. Той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не ги съставял лесно и бързо.</a:t>
            </a:r>
            <a:endParaRPr lang="bg-BG" sz="2400" dirty="0"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онтейнер за съдържание 3"/>
          <p:cNvSpPr>
            <a:spLocks noGrp="1"/>
          </p:cNvSpPr>
          <p:nvPr>
            <p:ph idx="4294967295"/>
          </p:nvPr>
        </p:nvSpPr>
        <p:spPr>
          <a:xfrm>
            <a:off x="3276600" y="620713"/>
            <a:ext cx="5867400" cy="62372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Руският баснописец, драматург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и журналист </a:t>
            </a:r>
            <a:r>
              <a:rPr lang="bg-BG" sz="2400" b="1" dirty="0" smtClean="0">
                <a:solidFill>
                  <a:srgbClr val="C00000"/>
                </a:solidFill>
                <a:latin typeface="Arial Black" pitchFamily="34" charset="0"/>
              </a:rPr>
              <a:t>Иван </a:t>
            </a:r>
            <a:r>
              <a:rPr lang="bg-BG" sz="2400" b="1" dirty="0" err="1" smtClean="0">
                <a:solidFill>
                  <a:srgbClr val="C00000"/>
                </a:solidFill>
                <a:latin typeface="Arial Black" pitchFamily="34" charset="0"/>
              </a:rPr>
              <a:t>Андреевич</a:t>
            </a:r>
            <a:r>
              <a:rPr lang="bg-BG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</a:p>
          <a:p>
            <a:pPr>
              <a:buNone/>
            </a:pPr>
            <a:r>
              <a:rPr lang="bg-BG" sz="2400" dirty="0" err="1" smtClean="0">
                <a:solidFill>
                  <a:srgbClr val="C00000"/>
                </a:solidFill>
                <a:latin typeface="Arial Black" pitchFamily="34" charset="0"/>
              </a:rPr>
              <a:t>Крилов</a:t>
            </a:r>
            <a:r>
              <a:rPr lang="bg-BG" sz="2400" dirty="0" smtClean="0">
                <a:latin typeface="Arial Black" pitchFamily="34" charset="0"/>
              </a:rPr>
              <a:t> е роден на 13 февруари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1769 г. в Москва. Упорито се са-</a:t>
            </a:r>
          </a:p>
          <a:p>
            <a:pPr>
              <a:buNone/>
            </a:pPr>
            <a:r>
              <a:rPr lang="bg-BG" sz="2400" dirty="0" err="1" smtClean="0">
                <a:latin typeface="Arial Black" pitchFamily="34" charset="0"/>
              </a:rPr>
              <a:t>мообразовал</a:t>
            </a:r>
            <a:r>
              <a:rPr lang="bg-BG" sz="2400" dirty="0" smtClean="0">
                <a:latin typeface="Arial Black" pitchFamily="34" charset="0"/>
              </a:rPr>
              <a:t>. Учил математика,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литература, френски и </a:t>
            </a:r>
            <a:r>
              <a:rPr lang="bg-BG" sz="2400" dirty="0" err="1" smtClean="0">
                <a:latin typeface="Arial Black" pitchFamily="34" charset="0"/>
              </a:rPr>
              <a:t>италиан</a:t>
            </a:r>
            <a:r>
              <a:rPr lang="bg-BG" sz="2400" dirty="0" smtClean="0">
                <a:latin typeface="Arial Black" pitchFamily="34" charset="0"/>
              </a:rPr>
              <a:t>-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ски език. Неговите остроумни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басни, макар и писани преди 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двеста години, са пълни с </a:t>
            </a:r>
            <a:r>
              <a:rPr lang="bg-BG" sz="2400" dirty="0" err="1" smtClean="0">
                <a:latin typeface="Arial Black" pitchFamily="34" charset="0"/>
              </a:rPr>
              <a:t>мъд</a:t>
            </a:r>
            <a:r>
              <a:rPr lang="bg-BG" sz="2400" dirty="0" smtClean="0">
                <a:latin typeface="Arial Black" pitchFamily="34" charset="0"/>
              </a:rPr>
              <a:t>-</a:t>
            </a:r>
          </a:p>
          <a:p>
            <a:pPr>
              <a:buNone/>
            </a:pPr>
            <a:r>
              <a:rPr lang="bg-BG" sz="2400" dirty="0" err="1" smtClean="0">
                <a:latin typeface="Arial Black" pitchFamily="34" charset="0"/>
              </a:rPr>
              <a:t>рост</a:t>
            </a:r>
            <a:r>
              <a:rPr lang="bg-BG" sz="2400" dirty="0" smtClean="0">
                <a:latin typeface="Arial Black" pitchFamily="34" charset="0"/>
              </a:rPr>
              <a:t>, от която имаме нужда и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днес.</a:t>
            </a:r>
            <a:endParaRPr lang="bg-BG" sz="2400" dirty="0">
              <a:latin typeface="Arial Black" pitchFamily="34" charset="0"/>
            </a:endParaRPr>
          </a:p>
        </p:txBody>
      </p:sp>
      <p:pic>
        <p:nvPicPr>
          <p:cNvPr id="6" name="Picture 5" descr="krylo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27585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/>
          <p:cNvSpPr txBox="1"/>
          <p:nvPr/>
        </p:nvSpPr>
        <p:spPr>
          <a:xfrm>
            <a:off x="3059832" y="2204864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sz="4000" dirty="0"/>
          </a:p>
        </p:txBody>
      </p:sp>
      <p:pic>
        <p:nvPicPr>
          <p:cNvPr id="3" name="Picture 4" descr="stoyan_mihaylovs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5283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лавие 3"/>
          <p:cNvSpPr>
            <a:spLocks noGrp="1"/>
          </p:cNvSpPr>
          <p:nvPr>
            <p:ph type="title" idx="4294967295"/>
          </p:nvPr>
        </p:nvSpPr>
        <p:spPr>
          <a:xfrm>
            <a:off x="4716016" y="332656"/>
            <a:ext cx="3008313" cy="801687"/>
          </a:xfrm>
        </p:spPr>
        <p:txBody>
          <a:bodyPr>
            <a:normAutofit fontScale="90000"/>
          </a:bodyPr>
          <a:lstStyle/>
          <a:p>
            <a:r>
              <a:rPr lang="bg-BG" sz="2400" dirty="0" smtClean="0">
                <a:latin typeface="Arial Black" pitchFamily="34" charset="0"/>
              </a:rPr>
              <a:t>Стоян Михайловски</a:t>
            </a:r>
            <a:endParaRPr lang="bg-BG" sz="2400" dirty="0">
              <a:latin typeface="Arial Black" pitchFamily="34" charset="0"/>
            </a:endParaRP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idx="4294967295"/>
          </p:nvPr>
        </p:nvSpPr>
        <p:spPr>
          <a:xfrm>
            <a:off x="3593841" y="1268760"/>
            <a:ext cx="5568950" cy="6165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  Потомък на стар </a:t>
            </a:r>
            <a:r>
              <a:rPr lang="bg-BG" sz="2400" dirty="0" err="1" smtClean="0">
                <a:latin typeface="Arial Black" pitchFamily="34" charset="0"/>
              </a:rPr>
              <a:t>възрожден</a:t>
            </a:r>
            <a:r>
              <a:rPr lang="bg-BG" sz="2400" dirty="0" smtClean="0">
                <a:latin typeface="Arial Black" pitchFamily="34" charset="0"/>
              </a:rPr>
              <a:t>-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ски високо просветен род. </a:t>
            </a:r>
            <a:r>
              <a:rPr lang="bg-BG" sz="2400" dirty="0" err="1" smtClean="0">
                <a:latin typeface="Arial Black" pitchFamily="34" charset="0"/>
              </a:rPr>
              <a:t>Ро</a:t>
            </a:r>
            <a:r>
              <a:rPr lang="bg-BG" sz="2400" dirty="0" smtClean="0">
                <a:latin typeface="Arial Black" pitchFamily="34" charset="0"/>
              </a:rPr>
              <a:t>-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ден е в гр. Елена. Завършва 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френски лицей в Цариград.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  Неговите</a:t>
            </a:r>
            <a:r>
              <a:rPr lang="en-US" sz="2400" dirty="0" smtClean="0">
                <a:latin typeface="Arial Black" pitchFamily="34" charset="0"/>
              </a:rPr>
              <a:t> </a:t>
            </a:r>
            <a:r>
              <a:rPr lang="bg-BG" sz="2400" dirty="0" smtClean="0">
                <a:latin typeface="Arial Black" pitchFamily="34" charset="0"/>
              </a:rPr>
              <a:t>басни са </a:t>
            </a:r>
            <a:r>
              <a:rPr lang="bg-BG" sz="2400" dirty="0" err="1" smtClean="0">
                <a:latin typeface="Arial Black" pitchFamily="34" charset="0"/>
              </a:rPr>
              <a:t>класичес</a:t>
            </a:r>
            <a:r>
              <a:rPr lang="bg-BG" sz="2400" dirty="0" smtClean="0">
                <a:latin typeface="Arial Black" pitchFamily="34" charset="0"/>
              </a:rPr>
              <a:t>-</a:t>
            </a:r>
          </a:p>
          <a:p>
            <a:pPr>
              <a:buNone/>
            </a:pPr>
            <a:r>
              <a:rPr lang="bg-BG" sz="2400" dirty="0" err="1" smtClean="0">
                <a:latin typeface="Arial Black" pitchFamily="34" charset="0"/>
              </a:rPr>
              <a:t>ки</a:t>
            </a:r>
            <a:r>
              <a:rPr lang="bg-BG" sz="2400" dirty="0" smtClean="0">
                <a:latin typeface="Arial Black" pitchFamily="34" charset="0"/>
              </a:rPr>
              <a:t> образци в българската ли-</a:t>
            </a:r>
          </a:p>
          <a:p>
            <a:pPr>
              <a:buNone/>
            </a:pPr>
            <a:r>
              <a:rPr lang="bg-BG" sz="2400" dirty="0" err="1" smtClean="0">
                <a:latin typeface="Arial Black" pitchFamily="34" charset="0"/>
              </a:rPr>
              <a:t>тература</a:t>
            </a:r>
            <a:r>
              <a:rPr lang="bg-BG" sz="2400" dirty="0" smtClean="0">
                <a:latin typeface="Arial Black" pitchFamily="34" charset="0"/>
              </a:rPr>
              <a:t>. Автор е и на един от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най-светлите химни на </a:t>
            </a:r>
            <a:r>
              <a:rPr lang="bg-BG" sz="2400" dirty="0" err="1" smtClean="0">
                <a:latin typeface="Arial Black" pitchFamily="34" charset="0"/>
              </a:rPr>
              <a:t>бъл</a:t>
            </a:r>
            <a:r>
              <a:rPr lang="bg-BG" sz="2400" dirty="0" smtClean="0">
                <a:latin typeface="Arial Black" pitchFamily="34" charset="0"/>
              </a:rPr>
              <a:t>-</a:t>
            </a:r>
          </a:p>
          <a:p>
            <a:pPr>
              <a:buNone/>
            </a:pPr>
            <a:r>
              <a:rPr lang="bg-BG" sz="2400" dirty="0" err="1" smtClean="0">
                <a:latin typeface="Arial Black" pitchFamily="34" charset="0"/>
              </a:rPr>
              <a:t>гарската</a:t>
            </a:r>
            <a:r>
              <a:rPr lang="bg-BG" sz="2400" dirty="0" smtClean="0">
                <a:latin typeface="Arial Black" pitchFamily="34" charset="0"/>
              </a:rPr>
              <a:t> просвета и култура</a:t>
            </a:r>
          </a:p>
          <a:p>
            <a:pPr>
              <a:buNone/>
            </a:pPr>
            <a:r>
              <a:rPr lang="bg-BG" sz="2400" dirty="0" smtClean="0">
                <a:latin typeface="Arial Black" pitchFamily="34" charset="0"/>
              </a:rPr>
              <a:t>“Върви, народе, възродени…”</a:t>
            </a:r>
            <a:endParaRPr lang="bg-BG" sz="2400" dirty="0"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3429000"/>
          <a:ext cx="3600402" cy="13681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0067"/>
                <a:gridCol w="600067"/>
                <a:gridCol w="600067"/>
                <a:gridCol w="600067"/>
                <a:gridCol w="600067"/>
                <a:gridCol w="600067"/>
              </a:tblGrid>
              <a:tr h="720080"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Black" pitchFamily="34" charset="0"/>
                        </a:rPr>
                        <a:t>13</a:t>
                      </a:r>
                      <a:endParaRPr lang="bg-BG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Black" pitchFamily="34" charset="0"/>
                        </a:rPr>
                        <a:t> 1</a:t>
                      </a:r>
                      <a:endParaRPr lang="bg-BG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Black" pitchFamily="34" charset="0"/>
                        </a:rPr>
                        <a:t> 4</a:t>
                      </a:r>
                      <a:endParaRPr lang="bg-BG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Black" pitchFamily="34" charset="0"/>
                        </a:rPr>
                        <a:t> 1</a:t>
                      </a:r>
                      <a:endParaRPr lang="bg-BG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Black" pitchFamily="34" charset="0"/>
                        </a:rPr>
                        <a:t>17</a:t>
                      </a:r>
                      <a:endParaRPr lang="bg-BG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Black" pitchFamily="34" charset="0"/>
                        </a:rPr>
                        <a:t> 6</a:t>
                      </a:r>
                      <a:endParaRPr lang="bg-BG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Arial Black" pitchFamily="34" charset="0"/>
                        </a:rPr>
                        <a:t> </a:t>
                      </a:r>
                      <a:endParaRPr lang="bg-BG" sz="240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Arial Black" pitchFamily="34" charset="0"/>
                        </a:rPr>
                        <a:t> </a:t>
                      </a:r>
                      <a:endParaRPr lang="bg-BG" sz="240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Arial Black" pitchFamily="34" charset="0"/>
                        </a:rPr>
                        <a:t> </a:t>
                      </a:r>
                      <a:endParaRPr lang="bg-BG" sz="240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Arial Black" pitchFamily="34" charset="0"/>
                        </a:rPr>
                        <a:t> </a:t>
                      </a:r>
                      <a:endParaRPr lang="bg-BG" sz="240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Arial Black" pitchFamily="34" charset="0"/>
                        </a:rPr>
                        <a:t> </a:t>
                      </a:r>
                      <a:endParaRPr lang="bg-BG" sz="240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Arial Black" pitchFamily="34" charset="0"/>
                        </a:rPr>
                        <a:t> </a:t>
                      </a:r>
                      <a:endParaRPr lang="bg-BG" sz="240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292080" y="3429000"/>
          <a:ext cx="3600402" cy="1332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67"/>
                <a:gridCol w="600067"/>
                <a:gridCol w="600067"/>
                <a:gridCol w="600067"/>
                <a:gridCol w="600067"/>
                <a:gridCol w="600067"/>
              </a:tblGrid>
              <a:tr h="720080"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Black" pitchFamily="34" charset="0"/>
                        </a:rPr>
                        <a:t>11</a:t>
                      </a:r>
                      <a:endParaRPr lang="bg-BG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Black" pitchFamily="34" charset="0"/>
                        </a:rPr>
                        <a:t> 1</a:t>
                      </a:r>
                      <a:endParaRPr lang="bg-BG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Black" pitchFamily="34" charset="0"/>
                        </a:rPr>
                        <a:t>13</a:t>
                      </a:r>
                      <a:endParaRPr lang="bg-BG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Black" pitchFamily="34" charset="0"/>
                        </a:rPr>
                        <a:t> 9</a:t>
                      </a:r>
                      <a:endParaRPr lang="bg-BG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Black" pitchFamily="34" charset="0"/>
                        </a:rPr>
                        <a:t>12</a:t>
                      </a:r>
                      <a:endParaRPr lang="bg-BG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Black" pitchFamily="34" charset="0"/>
                        </a:rPr>
                        <a:t> 1</a:t>
                      </a:r>
                      <a:endParaRPr lang="bg-BG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Arial Black" pitchFamily="34" charset="0"/>
                        </a:rPr>
                        <a:t> </a:t>
                      </a:r>
                      <a:endParaRPr lang="bg-BG" sz="240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3968" y="3429000"/>
          <a:ext cx="695400" cy="136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400"/>
              </a:tblGrid>
              <a:tr h="744613"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Black" pitchFamily="34" charset="0"/>
                        </a:rPr>
                        <a:t> 9</a:t>
                      </a:r>
                      <a:endParaRPr lang="bg-BG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623539"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Arial Black" pitchFamily="34" charset="0"/>
                        </a:rPr>
                        <a:t> </a:t>
                      </a:r>
                      <a:endParaRPr lang="bg-BG" sz="240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2" name="магаре"/>
          <p:cNvSpPr txBox="1"/>
          <p:nvPr/>
        </p:nvSpPr>
        <p:spPr>
          <a:xfrm>
            <a:off x="395536" y="4221088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>
                <a:latin typeface="Arial Black" pitchFamily="34" charset="0"/>
              </a:rPr>
              <a:t>М   а    г    а    р    е</a:t>
            </a:r>
            <a:endParaRPr lang="bg-BG" sz="2400" dirty="0">
              <a:latin typeface="Arial Black" pitchFamily="34" charset="0"/>
            </a:endParaRPr>
          </a:p>
        </p:txBody>
      </p:sp>
      <p:sp>
        <p:nvSpPr>
          <p:cNvPr id="13" name="камила"/>
          <p:cNvSpPr txBox="1"/>
          <p:nvPr/>
        </p:nvSpPr>
        <p:spPr>
          <a:xfrm>
            <a:off x="5364088" y="4221088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>
                <a:latin typeface="Arial Black" pitchFamily="34" charset="0"/>
              </a:rPr>
              <a:t>к    а    м   и    л   а</a:t>
            </a:r>
            <a:endParaRPr lang="bg-BG" sz="2400" dirty="0">
              <a:latin typeface="Arial Black" pitchFamily="34" charset="0"/>
            </a:endParaRPr>
          </a:p>
        </p:txBody>
      </p:sp>
      <p:sp>
        <p:nvSpPr>
          <p:cNvPr id="14" name="и"/>
          <p:cNvSpPr txBox="1"/>
          <p:nvPr/>
        </p:nvSpPr>
        <p:spPr>
          <a:xfrm>
            <a:off x="4427984" y="4149080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dirty="0" smtClean="0">
                <a:latin typeface="Arial Black" pitchFamily="34" charset="0"/>
              </a:rPr>
              <a:t>и</a:t>
            </a:r>
            <a:endParaRPr lang="bg-BG" sz="2400" dirty="0">
              <a:latin typeface="Arial Black" pitchFamily="34" charset="0"/>
            </a:endParaRPr>
          </a:p>
        </p:txBody>
      </p:sp>
      <p:pic>
        <p:nvPicPr>
          <p:cNvPr id="1028" name="момче" descr="&amp;Rcy;&amp;iecy;&amp;zcy;&amp;ucy;&amp;lcy;&amp;tcy;&amp;acy;&amp;tcy; &amp;scy; &amp;icy;&amp;zcy;&amp;ocy;&amp;bcy;&amp;rcy;&amp;acy;&amp;zhcy;&amp;iecy;&amp;ncy;&amp;icy;&amp;iecy; &amp;zcy;&amp;acy; question 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3312368" cy="2664296"/>
          </a:xfrm>
          <a:prstGeom prst="rect">
            <a:avLst/>
          </a:prstGeom>
          <a:noFill/>
        </p:spPr>
      </p:pic>
      <p:pic>
        <p:nvPicPr>
          <p:cNvPr id="1030" name="Picture 6" descr="&amp;Rcy;&amp;iecy;&amp;zcy;&amp;ucy;&amp;lcy;&amp;tcy;&amp;acy;&amp;tcy; &amp;scy; &amp;icy;&amp;zcy;&amp;ocy;&amp;bcy;&amp;rcy;&amp;acy;&amp;zhcy;&amp;iecy;&amp;ncy;&amp;icy;&amp;iecy; &amp;zcy;&amp;acy; question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88640"/>
            <a:ext cx="3168352" cy="30174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тема">
  <a:themeElements>
    <a:clrScheme name="Произход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Живост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Връх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1157</TotalTime>
  <Words>1140</Words>
  <Application>Microsoft Office PowerPoint</Application>
  <PresentationFormat>Презентация на цял екран (4:3)</PresentationFormat>
  <Paragraphs>220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18</vt:i4>
      </vt:variant>
    </vt:vector>
  </HeadingPairs>
  <TitlesOfParts>
    <vt:vector size="19" baseType="lpstr">
      <vt:lpstr>Office тема</vt:lpstr>
      <vt:lpstr>За басните</vt:lpstr>
      <vt:lpstr>Кои са тези произведения?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Стоян Михайловски</vt:lpstr>
      <vt:lpstr>Презентация на PowerPoint</vt:lpstr>
      <vt:lpstr>Магаре и камила</vt:lpstr>
      <vt:lpstr>Речник на думите</vt:lpstr>
      <vt:lpstr>С кои човешки действия са представени магарето и камилата?</vt:lpstr>
      <vt:lpstr>Презентация на PowerPoint</vt:lpstr>
      <vt:lpstr>Презентация на PowerPoint</vt:lpstr>
      <vt:lpstr>Презентация на PowerPoint</vt:lpstr>
      <vt:lpstr>Ела и къпина </vt:lpstr>
      <vt:lpstr>Вълк и чапла</vt:lpstr>
      <vt:lpstr>Лебед , щука, рак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Потребител на Windows</cp:lastModifiedBy>
  <cp:revision>108</cp:revision>
  <dcterms:created xsi:type="dcterms:W3CDTF">2016-11-07T19:33:15Z</dcterms:created>
  <dcterms:modified xsi:type="dcterms:W3CDTF">2018-11-30T11:34:55Z</dcterms:modified>
</cp:coreProperties>
</file>