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11" r:id="rId13"/>
    <p:sldId id="309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310" r:id="rId40"/>
    <p:sldId id="312" r:id="rId41"/>
    <p:sldId id="313" r:id="rId42"/>
    <p:sldId id="314" r:id="rId43"/>
    <p:sldId id="315" r:id="rId44"/>
    <p:sldId id="316" r:id="rId45"/>
    <p:sldId id="318" r:id="rId46"/>
    <p:sldId id="317" r:id="rId47"/>
    <p:sldId id="319" r:id="rId48"/>
    <p:sldId id="320" r:id="rId49"/>
    <p:sldId id="323" r:id="rId50"/>
    <p:sldId id="324" r:id="rId51"/>
    <p:sldId id="32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21" r:id="rId65"/>
    <p:sldId id="322" r:id="rId66"/>
    <p:sldId id="308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etyaperperieva.jimdo.com/%D0%BE%D0%B1%D1%80%D0%B0%D1%82%D0%BD%D0%B0-%D0%B2%D1%80%D1%8A%D0%B7%D0%BA%D0%B0/%D1%83%D1%87%D0%B5%D0%BD%D0%B8%D1%87%D0%B5%D1%81%D0%BA%D0%BE-%D1%82%D0%B2%D0%BE%D1%80%D1%87%D0%B5%D1%81%D1%82%D0%B2%D0%BE/" TargetMode="External"/><Relationship Id="rId2" Type="http://schemas.openxmlformats.org/officeDocument/2006/relationships/hyperlink" Target="https://petyaperperieva.jimdo.com/%D0%BF%D1%80%D0%B8%D0%BB%D0%BE%D0%B6%D0%B5%D0%BD%D0%B8%D1%8F/%D1%81%D0%B0%D0%BC%D0%BE%D1%81%D1%82%D0%BE%D1%8F%D1%82%D0%B5%D0%BB%D0%BD%D0%B8-%D1%80%D0%B0%D0%B1%D0%BE%D1%82%D0%B8-%D0%B8-%D1%82%D0%B5%D1%81%D1%82%D0%BE%D0%B2%D0%B5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etyaperperieva.jimdo.com/%D0%BF%D1%80%D0%B8%D0%BB%D0%BE%D0%B6%D0%B5%D0%BD%D0%B8%D1%8F/%D0%B3%D0%B0%D0%BB%D0%B5%D1%80%D0%B8%D1%8F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553791"/>
            <a:ext cx="7766935" cy="1815921"/>
          </a:xfrm>
        </p:spPr>
        <p:txBody>
          <a:bodyPr/>
          <a:lstStyle/>
          <a:p>
            <a:pPr algn="ctr"/>
            <a:r>
              <a:rPr lang="bg-BG" sz="4400" b="1" u="sng" dirty="0"/>
              <a:t>Портфолио на учителя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0469" y="1944710"/>
            <a:ext cx="6053070" cy="99167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bg-BG" b="1" u="sng" dirty="0" smtClean="0"/>
              <a:t> </a:t>
            </a:r>
            <a:r>
              <a:rPr lang="bg-BG" sz="4000" b="1" u="sng" dirty="0" smtClean="0"/>
              <a:t>За </a:t>
            </a:r>
            <a:r>
              <a:rPr lang="bg-BG" sz="4000" b="1" u="sng" dirty="0"/>
              <a:t>развитие на професионалното </a:t>
            </a:r>
            <a:r>
              <a:rPr lang="bg-BG" sz="4000" b="1" u="sng" dirty="0" smtClean="0"/>
              <a:t>образование</a:t>
            </a:r>
          </a:p>
          <a:p>
            <a:pPr algn="ctr"/>
            <a:endParaRPr lang="bg-BG" sz="4000" b="1" u="sng" dirty="0"/>
          </a:p>
          <a:p>
            <a:pPr algn="ctr"/>
            <a:endParaRPr lang="bg-BG" sz="4000" dirty="0"/>
          </a:p>
          <a:p>
            <a:pPr algn="ctr"/>
            <a:endParaRPr lang="bg-BG" dirty="0"/>
          </a:p>
        </p:txBody>
      </p:sp>
      <p:pic>
        <p:nvPicPr>
          <p:cNvPr id="6" name="Picture 5" descr="&amp;Scy;&amp;ncy;&amp;icy;&amp;mcy;&amp;kcy;&amp;acy; &amp;ncy;&amp;acy; &amp;Ocy;&amp;Ucy;,,&amp;Lcy;&amp;yucy;&amp;bcy;&amp;iecy;&amp;ncy; &amp;Kcy;&amp;acy;&amp;rcy;&amp;acy;&amp;vcy;&amp;iecy;&amp;lcy;&amp;ocy;&amp;vcy;&quot;-&amp;Ocy;&amp;scy;&amp;icy;&amp;kcy;&amp;ocy;&amp;vcy;&amp;icy;&amp;tscy;&amp;acy;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87" y="2936384"/>
            <a:ext cx="6014434" cy="320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ete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5714" y="6143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7881" y="394692"/>
            <a:ext cx="878339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методите си на преподаване се стремя да обхвана всички деца от класа. Работя фронтално, групово, индивидуално, като подготвям индивидуални материали за работа на учениците, съобразно възможностите им. Затова в часовете разпределям задачите за самостоятелно изпълнение според степента на трудност и възможностите на всяко дете. Диференцирам и домашните работи. Учениците, които се справят бързо и без проблеми с учебния материал работят допълнително със сборници и учебни помагала както в часовете, така и за самоподготовка. </a:t>
            </a:r>
            <a:r>
              <a:rPr lang="bg-BG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 tooltip="Самостоятелни работи и тестове"/>
              </a:rPr>
              <a:t>Самостоятелните работи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 които получавам обратна връзка за наученото от учениците, са съобразени със състава на всеки един клас и с възможностите на всяко дете.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часовете се стремя да създам подходяща емоционална среда, за да могат учениците да разкрият своите възможности. Тетрадките по четене превръщаме в малки книжки с илюстрации, темите по изобразително изкуство не ограничават, а разгръщат детското въображение, </a:t>
            </a:r>
            <a:r>
              <a:rPr lang="bg-BG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 tooltip="Материали на ученици"/>
              </a:rPr>
              <a:t>груповите и индивидуални проекти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провокират изследователската и екипната дейност.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 tooltip="Галерия"/>
              </a:rPr>
              <a:t>В междучасията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се стремя да ангажирам децата с игри по тяхно желание - образователни, развлекателни и интерактивни.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Използвам техники , идеи и методи , които илюстрират разнообразието от пододи с помоща на ИКТ за постигане очакваните резултати в учебната програма . Създавам атмосфера за самостоятелна работа и добри взаимоотношения между учениците . Подготвям предварително подходящи материали . Подкрепям инициавноста на учениците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1134005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8" y="90152"/>
            <a:ext cx="7044743" cy="676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1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97" y="3179901"/>
            <a:ext cx="3734874" cy="1611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1812428" y="4903988"/>
            <a:ext cx="6543727" cy="440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100" dirty="0">
                <a:solidFill>
                  <a:srgbClr val="000000"/>
                </a:solidFill>
                <a:latin typeface="Georgia"/>
              </a:rPr>
              <a:t>Съгласно Общ регламент за защита на данните  </a:t>
            </a:r>
            <a:r>
              <a:rPr lang="ru-RU" sz="1100" b="1" dirty="0">
                <a:solidFill>
                  <a:srgbClr val="000000"/>
                </a:solidFill>
                <a:latin typeface="Georgia"/>
              </a:rPr>
              <a:t>(GDPR </a:t>
            </a:r>
            <a:r>
              <a:rPr lang="ru-RU" sz="1100" b="1" dirty="0" smtClean="0">
                <a:solidFill>
                  <a:srgbClr val="000000"/>
                </a:solidFill>
                <a:latin typeface="Georgia"/>
              </a:rPr>
              <a:t>25 май 2018)</a:t>
            </a:r>
            <a:r>
              <a:rPr lang="ru-RU" sz="1100" dirty="0" smtClean="0">
                <a:solidFill>
                  <a:srgbClr val="000000"/>
                </a:solidFill>
                <a:latin typeface="Georgia"/>
              </a:rPr>
              <a:t> всички родители са попълнили и подписали следната декларация за информирано </a:t>
            </a:r>
            <a:r>
              <a:rPr lang="ru-RU" sz="1100" dirty="0">
                <a:solidFill>
                  <a:srgbClr val="000000"/>
                </a:solidFill>
                <a:latin typeface="Georgia"/>
              </a:rPr>
              <a:t>съгласие:</a:t>
            </a:r>
            <a:endParaRPr lang="ru-RU" sz="1100" b="0" i="0" dirty="0">
              <a:solidFill>
                <a:srgbClr val="000000"/>
              </a:solidFill>
              <a:effectLst/>
              <a:latin typeface="Georgia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753134"/>
              </p:ext>
            </p:extLst>
          </p:nvPr>
        </p:nvGraphicFramePr>
        <p:xfrm>
          <a:off x="2614409" y="5658940"/>
          <a:ext cx="4533365" cy="999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Пакетиращ обект на обвивката" showAsIcon="1" r:id="rId4" imgW="3239280" imgH="685800" progId="Package">
                  <p:embed/>
                </p:oleObj>
              </mc:Choice>
              <mc:Fallback>
                <p:oleObj name="Пакетиращ обект на обвивката" showAsIcon="1" r:id="rId4" imgW="32392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4409" y="5658940"/>
                        <a:ext cx="4533365" cy="999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6" y="426721"/>
            <a:ext cx="5177307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91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990" y="720074"/>
            <a:ext cx="6098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VI.</a:t>
            </a:r>
            <a:r>
              <a:rPr lang="bg-BG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Портфолиа на </a:t>
            </a:r>
            <a:r>
              <a:rPr lang="bg-BG" sz="36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учениците</a:t>
            </a:r>
            <a:endParaRPr lang="bg-BG" sz="3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https://scontent-otp1-1.xx.fbcdn.net/v/t1.0-9/14212214_581966055319947_6765165556160605051_n.jpg?oh=bb955526ae4f962da4cdad4186f009ed&amp;oe=5879939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1" y="1491735"/>
            <a:ext cx="6697014" cy="49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Снимка на Диана Недкова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75" y="2421228"/>
            <a:ext cx="2200275" cy="2807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82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g-BG" sz="2800" b="1" dirty="0" smtClean="0">
                <a:ln/>
                <a:solidFill>
                  <a:schemeClr val="accent4"/>
                </a:solidFill>
              </a:rPr>
              <a:t>Вълнуващи моменти и един неразделен клас...</a:t>
            </a:r>
            <a:endParaRPr lang="bg-BG" sz="28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584103"/>
            <a:ext cx="4093112" cy="4056844"/>
          </a:xfrm>
        </p:spPr>
      </p:pic>
      <p:pic>
        <p:nvPicPr>
          <p:cNvPr id="5" name="Content Placeholder 4" descr="https://scontent-otp1-1.xx.fbcdn.net/v/t1.0-9/14192676_581966121986607_3165492045617112123_n.jpg?oh=aa4611421e33c7058929ea631ae906af&amp;oe=583D12AC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584102"/>
            <a:ext cx="3881437" cy="405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626257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8439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b="1" dirty="0" smtClean="0">
                <a:ln/>
                <a:solidFill>
                  <a:schemeClr val="accent3"/>
                </a:solidFill>
              </a:rPr>
              <a:t>Учим и се забавляваме заедно...</a:t>
            </a:r>
            <a:endParaRPr lang="bg-BG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828801"/>
            <a:ext cx="4184650" cy="3841750"/>
          </a:xfrm>
        </p:spPr>
      </p:pic>
      <p:pic>
        <p:nvPicPr>
          <p:cNvPr id="5" name="Content Placeholder 4" descr="C:\Users\DIANA\Desktop\15178190_621477884702097_5762177943909775445_n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828801"/>
            <a:ext cx="4183062" cy="3841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88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1014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b="1" dirty="0" smtClean="0">
                <a:ln/>
                <a:solidFill>
                  <a:schemeClr val="accent3"/>
                </a:solidFill>
              </a:rPr>
              <a:t>Запомнящи се  </a:t>
            </a:r>
            <a:r>
              <a:rPr lang="bg-BG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моменти</a:t>
            </a:r>
            <a:r>
              <a:rPr lang="bg-BG" b="1" dirty="0" smtClean="0">
                <a:ln/>
                <a:solidFill>
                  <a:schemeClr val="accent3"/>
                </a:solidFill>
              </a:rPr>
              <a:t> </a:t>
            </a:r>
            <a:r>
              <a:rPr lang="bg-BG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колегите...</a:t>
            </a:r>
            <a:endParaRPr lang="bg-BG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0" y="1210613"/>
            <a:ext cx="8036417" cy="52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79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01" y="122830"/>
            <a:ext cx="7697887" cy="95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6" y="1303837"/>
            <a:ext cx="8474299" cy="455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05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7" y="412124"/>
            <a:ext cx="8036417" cy="5357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33815" y="5961776"/>
            <a:ext cx="6291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Заедно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 родителите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по-лесно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забавно</a:t>
            </a:r>
            <a:r>
              <a:rPr lang="bg-BG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endParaRPr lang="bg-BG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344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78" y="493363"/>
            <a:ext cx="7697887" cy="330281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0" y="997911"/>
            <a:ext cx="8203844" cy="542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44178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нимка на Диана Недкова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6" y="1687133"/>
            <a:ext cx="2395469" cy="32454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640169" y="1042688"/>
            <a:ext cx="714777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g-BG" sz="3200" b="1" i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Диана Гатева </a:t>
            </a:r>
            <a:r>
              <a:rPr lang="bg-BG" sz="3200" b="1" i="1" u="sng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Недкова</a:t>
            </a:r>
          </a:p>
          <a:p>
            <a:pPr algn="ctr">
              <a:spcAft>
                <a:spcPts val="0"/>
              </a:spcAft>
            </a:pPr>
            <a:endParaRPr lang="bg-BG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ОУ ‘’Л.Каравелов’’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с.Осиковица общ.Правец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обл.Софийска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b="1" dirty="0" smtClean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bg-BG" sz="1600" b="1" dirty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Старши начален учител на </a:t>
            </a:r>
            <a:r>
              <a:rPr lang="en-US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bg-BG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 </a:t>
            </a:r>
            <a:r>
              <a:rPr lang="bg-BG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r>
              <a:rPr lang="en-US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bg-BG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1/202</a:t>
            </a: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bg-BG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Стаж в същото училище </a:t>
            </a:r>
            <a:r>
              <a:rPr lang="en-US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bg-BG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2г</a:t>
            </a: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Квалификационна  степен    бакалавър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amp;Scy;&amp;ncy;&amp;icy;&amp;mcy;&amp;kcy;&amp;acy; &amp;ncy;&amp;acy; &amp;Dcy;&amp;icy;&amp;acy;&amp;ncy;&amp;acy; &amp;Ncy;&amp;iecy;&amp;dcy;&amp;kcy;&amp;ocy;&amp;vcy;&amp;acy;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3" y="341960"/>
            <a:ext cx="8393373" cy="535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05" y="5695082"/>
            <a:ext cx="7697887" cy="3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417" y="416417"/>
            <a:ext cx="8596668" cy="588135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Готови за НВО...</a:t>
            </a:r>
            <a:endParaRPr lang="bg-BG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Content Placeholder 6" descr="C:\Users\DIANA\Desktop\снимки по проекта\CAM01835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7" y="1197735"/>
            <a:ext cx="3404741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C:\Users\DIANA\Desktop\снимки по проекта\CAM01871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85" y="1867437"/>
            <a:ext cx="4262907" cy="4069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:\Users\DIANA\Desktop\снимки по проекта\CAM018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7" y="4134118"/>
            <a:ext cx="3404742" cy="258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237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5561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0"/>
              </a:spcAft>
            </a:pPr>
            <a:r>
              <a:rPr lang="bg-BG" sz="20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ПРЕДСТАВИТЕЛНА ИЗЯВА</a:t>
            </a:r>
            <a:r>
              <a:rPr lang="bg-BG" sz="2000" b="1" u="sng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“КОЛКО МНОГО ЗНАМ“-</a:t>
            </a:r>
            <a:r>
              <a:rPr lang="bg-BG" sz="20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ТЕСТ“ЕВРОПЕЙСКО КЕНГУРУ“</a:t>
            </a:r>
            <a:r>
              <a:rPr lang="bg-BG" sz="20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0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000" b="1" dirty="0">
              <a:ln/>
              <a:solidFill>
                <a:srgbClr val="C00000"/>
              </a:solidFill>
            </a:endParaRPr>
          </a:p>
        </p:txBody>
      </p:sp>
      <p:pic>
        <p:nvPicPr>
          <p:cNvPr id="5" name="Content Placeholder 4" descr="C:\Users\DIANA\Desktop\снимки по проекта\collage 2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" y="1648496"/>
            <a:ext cx="4250028" cy="445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C:\Users\DIANA\Desktop\IMG_20170531_121221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56" y="1648496"/>
            <a:ext cx="4431545" cy="4456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2830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7731"/>
            <a:ext cx="8596668" cy="1326524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C00000"/>
                </a:solidFill>
              </a:rPr>
              <a:t>2017/2018 учебна година-</a:t>
            </a:r>
            <a:r>
              <a:rPr lang="bg-BG" sz="2400" dirty="0" smtClean="0"/>
              <a:t/>
            </a:r>
            <a:br>
              <a:rPr lang="bg-BG" sz="2400" dirty="0" smtClean="0"/>
            </a:br>
            <a:r>
              <a:rPr lang="bg-BG" sz="2400" dirty="0" smtClean="0">
                <a:solidFill>
                  <a:srgbClr val="0070C0"/>
                </a:solidFill>
              </a:rPr>
              <a:t>първа на обединеното вече училище...</a:t>
            </a:r>
            <a:br>
              <a:rPr lang="bg-BG" sz="2400" dirty="0" smtClean="0">
                <a:solidFill>
                  <a:srgbClr val="0070C0"/>
                </a:solidFill>
              </a:rPr>
            </a:br>
            <a:r>
              <a:rPr lang="bg-BG" sz="2400" dirty="0" smtClean="0">
                <a:solidFill>
                  <a:schemeClr val="accent5"/>
                </a:solidFill>
              </a:rPr>
              <a:t>Новите ми първолачета...</a:t>
            </a:r>
            <a:endParaRPr lang="bg-BG" sz="2400" dirty="0">
              <a:solidFill>
                <a:schemeClr val="accent5"/>
              </a:solidFill>
            </a:endParaRPr>
          </a:p>
        </p:txBody>
      </p:sp>
      <p:pic>
        <p:nvPicPr>
          <p:cNvPr id="3" name="Picture 2" descr="&amp;Scy;&amp;ncy;&amp;icy;&amp;mcy;&amp;kcy;&amp;acy; &amp;ncy;&amp;acy; &amp;Dcy;&amp;icy;&amp;acy;&amp;ncy;&amp;acy; &amp;Ncy;&amp;iecy;&amp;dcy;&amp;kcy;&amp;ocy;&amp;vcy;&amp;acy;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31" y="1674255"/>
            <a:ext cx="7340958" cy="471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153" y="506569"/>
            <a:ext cx="8364851" cy="794197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2800" b="1" dirty="0" smtClean="0">
                <a:ln/>
                <a:solidFill>
                  <a:schemeClr val="accent4"/>
                </a:solidFill>
              </a:rPr>
              <a:t>При нас е весело...</a:t>
            </a:r>
            <a:r>
              <a:rPr lang="bg-BG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Учим и се забавляваме...</a:t>
            </a:r>
            <a:endParaRPr lang="bg-BG" sz="28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" name="Content Placeholder 4" descr="&amp;Scy;&amp;ncy;&amp;icy;&amp;mcy;&amp;kcy;&amp;acy; &amp;ncy;&amp;acy; &amp;Dcy;&amp;icy;&amp;acy;&amp;ncy;&amp;acy; &amp;Ncy;&amp;iecy;&amp;dcy;&amp;kcy;&amp;ocy;&amp;vcy;&amp;acy;.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2" y="1622737"/>
            <a:ext cx="4430331" cy="404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C:\Users\DIANA\Desktop\22154519_771367159713168_7099336590702170934_n_stylish_photo_book-61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53" y="1622738"/>
            <a:ext cx="4453891" cy="404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3479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0"/>
              </a:spcAft>
            </a:pPr>
            <a:r>
              <a:rPr lang="bg-BG" sz="27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Новите ми математици</a:t>
            </a:r>
            <a:r>
              <a:rPr lang="bg-BG" sz="27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7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7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Обучителна група  по </a:t>
            </a:r>
            <a:r>
              <a:rPr lang="bg-BG" sz="2700" b="1" u="sng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„Твоят час“ 2017/2018г</a:t>
            </a:r>
            <a:r>
              <a:rPr lang="bg-BG" sz="27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вече работи</a:t>
            </a:r>
            <a:r>
              <a:rPr lang="bg-BG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bg-BG" sz="28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b="1" dirty="0">
              <a:ln/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23334035_1544687558978838_3240282662221974576_o_stylish_photo_book-7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4" y="1733214"/>
            <a:ext cx="7828271" cy="452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406626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Всяко дете е уникално и трябва да му се помогне...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снимки 1 клас по Твоя час\ТВОЯТ-ЧАС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3" y="1270000"/>
            <a:ext cx="8319752" cy="474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216933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b="1" dirty="0" smtClean="0">
                <a:solidFill>
                  <a:srgbClr val="C00000"/>
                </a:solidFill>
              </a:rPr>
              <a:t>Работа в екип...</a:t>
            </a:r>
            <a:r>
              <a:rPr lang="bg-BG" sz="2800" b="1" dirty="0" smtClean="0">
                <a:solidFill>
                  <a:schemeClr val="accent2">
                    <a:lumMod val="50000"/>
                  </a:schemeClr>
                </a:solidFill>
              </a:rPr>
              <a:t>По-лесно и забавно е...</a:t>
            </a:r>
            <a:endParaRPr lang="bg-BG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DIANA\Desktop\снимки 1 клас по Твоя час\28313355_838222146361002_1179536920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6" y="1268729"/>
            <a:ext cx="4264334" cy="490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DIANA\Desktop\снимки 1 клас по Твоя час\P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70" y="1268729"/>
            <a:ext cx="4726332" cy="490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44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48" y="609600"/>
            <a:ext cx="8596668" cy="832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„Ние вече сме грамотни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!“- 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Празник </a:t>
            </a:r>
            <a:r>
              <a:rPr lang="ru-RU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 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буквите и цифрите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 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29.03.2018г.</a:t>
            </a:r>
            <a:r>
              <a:rPr lang="ru-RU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/>
            </a:r>
            <a:br>
              <a:rPr lang="ru-RU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ru-RU" dirty="0"/>
              <a:t/>
            </a:r>
            <a:br>
              <a:rPr lang="ru-RU" dirty="0"/>
            </a:br>
            <a:endParaRPr lang="bg-BG" dirty="0"/>
          </a:p>
        </p:txBody>
      </p:sp>
      <p:pic>
        <p:nvPicPr>
          <p:cNvPr id="3" name="Picture 2" descr="C:\Users\DIANA\Desktop\29595084_857269984456218_3378276592769010118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8" y="1442434"/>
            <a:ext cx="8203842" cy="500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869074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„</a:t>
            </a:r>
            <a:r>
              <a:rPr lang="bg-BG" sz="27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Колко много знам“- Публична изява по „Твоят час“</a:t>
            </a:r>
            <a:r>
              <a:rPr lang="bg-BG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7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„Канадско кенгуру “ – състезание</a:t>
            </a:r>
            <a:endParaRPr lang="bg-BG" sz="2700" dirty="0"/>
          </a:p>
        </p:txBody>
      </p:sp>
      <p:pic>
        <p:nvPicPr>
          <p:cNvPr id="3" name="Picture 2" descr="C:\Users\DIANA\Desktop\F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7" y="1651379"/>
            <a:ext cx="8332631" cy="490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19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04" y="90152"/>
            <a:ext cx="652803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537507"/>
      </p:ext>
    </p:extLst>
  </p:cSld>
  <p:clrMapOvr>
    <a:masterClrMapping/>
  </p:clrMapOvr>
  <p:transition spd="med" advTm="30000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*****   </a:t>
            </a:r>
            <a:r>
              <a:rPr lang="ru-RU" sz="2000" b="1" dirty="0" smtClean="0">
                <a:solidFill>
                  <a:srgbClr val="C00000"/>
                </a:solidFill>
              </a:rPr>
              <a:t>Да </a:t>
            </a:r>
            <a:r>
              <a:rPr lang="ru-RU" sz="2000" b="1" dirty="0">
                <a:solidFill>
                  <a:srgbClr val="C00000"/>
                </a:solidFill>
              </a:rPr>
              <a:t>е благословена с Вяра, Надежда и Любов   *****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новата учебна 2018/2019 година!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17.09.2018г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bg-BG" sz="2000" dirty="0"/>
          </a:p>
        </p:txBody>
      </p:sp>
      <p:pic>
        <p:nvPicPr>
          <p:cNvPr id="4" name="Picture 3" descr="Ð¡Ð½Ð¸Ð¼ÐºÐ° Ð½Ð° ÐÐ¸Ð°Ð½Ð° ÐÐµÐ´ÐºÐ¾Ð²Ð°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" y="1543157"/>
            <a:ext cx="8946457" cy="507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22020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0304"/>
            <a:ext cx="8596668" cy="708338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bg-BG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УСПЕШНО НАЧАЛО НА  </a:t>
            </a:r>
            <a:r>
              <a:rPr lang="bg-BG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ГРУПАТА ПО ИНТЕРЕСИ                                                                                                   „  ЗАБАВНА МАТЕМАТИКА“ </a:t>
            </a:r>
            <a:r>
              <a:rPr lang="bg-BG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2клас </a:t>
            </a:r>
            <a:r>
              <a:rPr lang="bg-BG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dirty="0"/>
          </a:p>
        </p:txBody>
      </p:sp>
      <p:pic>
        <p:nvPicPr>
          <p:cNvPr id="5" name="Content Placeholder 4" descr="Ð¡Ð½Ð¸Ð¼ÐºÐ° Ð½Ð° ÐÐ¸Ð°Ð½Ð° ÐÐµÐ´ÐºÐ¾Ð²Ð°.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0" y="1014972"/>
            <a:ext cx="3533237" cy="255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Ð¡Ð½Ð¸Ð¼ÐºÐ° Ð½Ð° ÐÐ¸Ð°Ð½Ð° ÐÐµÐ´ÐºÐ¾Ð²Ð°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014972"/>
            <a:ext cx="3488159" cy="255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 descr="C:\Users\DIANA\Downloads\51036536_2139550952825826_350725607757185024_o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0" y="3567537"/>
            <a:ext cx="3533238" cy="302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DIANA\Desktop\52474392_1081069978742883_4524471231398805504_n 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9" y="3567539"/>
            <a:ext cx="3488158" cy="302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48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245" y="382137"/>
            <a:ext cx="8241573" cy="135112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bg-BG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Приказна Математика“-състезание  </a:t>
            </a:r>
            <a:r>
              <a:rPr lang="bg-BG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 </a:t>
            </a: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21.02.2019г.</a:t>
            </a:r>
            <a:r>
              <a:rPr lang="bg-BG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********</a:t>
            </a:r>
            <a:r>
              <a:rPr lang="bg-BG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400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pixiz-21-02-2019-19-20-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1132764"/>
            <a:ext cx="8611738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2903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61" y="395785"/>
            <a:ext cx="8596668" cy="1624767"/>
          </a:xfrm>
        </p:spPr>
        <p:txBody>
          <a:bodyPr>
            <a:noAutofit/>
          </a:bodyPr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Ново начало</a:t>
            </a:r>
            <a:r>
              <a:rPr lang="bg-BG" sz="2000" b="1" dirty="0" smtClean="0">
                <a:solidFill>
                  <a:srgbClr val="002060"/>
                </a:solidFill>
              </a:rPr>
              <a:t>...Клуб </a:t>
            </a:r>
            <a:r>
              <a:rPr lang="bg-BG" sz="2000" b="1" dirty="0">
                <a:solidFill>
                  <a:srgbClr val="002060"/>
                </a:solidFill>
              </a:rPr>
              <a:t>„Приятели на словото“</a:t>
            </a:r>
            <a:r>
              <a:rPr lang="bg-BG" sz="2000" b="1" dirty="0">
                <a:solidFill>
                  <a:srgbClr val="C00000"/>
                </a:solidFill>
              </a:rPr>
              <a:t>- нов проект</a:t>
            </a:r>
            <a:br>
              <a:rPr lang="bg-BG" sz="2000" b="1" dirty="0">
                <a:solidFill>
                  <a:srgbClr val="C00000"/>
                </a:solidFill>
              </a:rPr>
            </a:br>
            <a:r>
              <a:rPr lang="bg-BG" sz="2000" b="1" dirty="0">
                <a:solidFill>
                  <a:srgbClr val="C00000"/>
                </a:solidFill>
              </a:rPr>
              <a:t>   </a:t>
            </a:r>
            <a:r>
              <a:rPr lang="bg-BG" sz="2000" b="1" dirty="0" smtClean="0">
                <a:solidFill>
                  <a:srgbClr val="C00000"/>
                </a:solidFill>
              </a:rPr>
              <a:t>  </a:t>
            </a:r>
            <a:r>
              <a:rPr lang="bg-BG" sz="2000" b="1" dirty="0">
                <a:solidFill>
                  <a:srgbClr val="C00000"/>
                </a:solidFill>
              </a:rPr>
              <a:t>за </a:t>
            </a:r>
            <a:r>
              <a:rPr lang="bg-BG" sz="2000" b="1" dirty="0">
                <a:solidFill>
                  <a:srgbClr val="002060"/>
                </a:solidFill>
              </a:rPr>
              <a:t>допълнителна работа по Български език</a:t>
            </a:r>
            <a:br>
              <a:rPr lang="bg-BG" sz="2000" b="1" dirty="0">
                <a:solidFill>
                  <a:srgbClr val="002060"/>
                </a:solidFill>
              </a:rPr>
            </a:br>
            <a:r>
              <a:rPr lang="bg-BG" sz="2000" b="1" dirty="0">
                <a:solidFill>
                  <a:srgbClr val="C00000"/>
                </a:solidFill>
              </a:rPr>
              <a:t>         </a:t>
            </a:r>
            <a:r>
              <a:rPr lang="bg-BG" sz="2000" b="1" dirty="0" smtClean="0">
                <a:solidFill>
                  <a:srgbClr val="C00000"/>
                </a:solidFill>
              </a:rPr>
              <a:t>  </a:t>
            </a:r>
            <a:r>
              <a:rPr lang="bg-BG" sz="2000" b="1" dirty="0">
                <a:solidFill>
                  <a:srgbClr val="C00000"/>
                </a:solidFill>
              </a:rPr>
              <a:t>от 03.06.2019- до 31.12. </a:t>
            </a:r>
            <a:r>
              <a:rPr lang="bg-BG" sz="2000" b="1" dirty="0" smtClean="0">
                <a:solidFill>
                  <a:srgbClr val="C00000"/>
                </a:solidFill>
              </a:rPr>
              <a:t>2020г.</a:t>
            </a:r>
            <a:br>
              <a:rPr lang="bg-BG" sz="2000" b="1" dirty="0" smtClean="0">
                <a:solidFill>
                  <a:srgbClr val="C00000"/>
                </a:solidFill>
              </a:rPr>
            </a:br>
            <a:r>
              <a:rPr lang="bg-BG" sz="2000" b="1" dirty="0">
                <a:solidFill>
                  <a:srgbClr val="C00000"/>
                </a:solidFill>
              </a:rPr>
              <a:t> </a:t>
            </a:r>
            <a:r>
              <a:rPr lang="bg-BG" sz="2000" b="1" dirty="0" smtClean="0">
                <a:solidFill>
                  <a:srgbClr val="C00000"/>
                </a:solidFill>
              </a:rPr>
              <a:t> ************</a:t>
            </a:r>
            <a:r>
              <a:rPr lang="bg-BG" sz="2000" dirty="0">
                <a:solidFill>
                  <a:srgbClr val="C00000"/>
                </a:solidFill>
              </a:rPr>
              <a:t/>
            </a:r>
            <a:br>
              <a:rPr lang="bg-BG" sz="2000" dirty="0">
                <a:solidFill>
                  <a:srgbClr val="C00000"/>
                </a:solidFill>
              </a:rPr>
            </a:br>
            <a:endParaRPr lang="bg-BG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1385590"/>
            <a:ext cx="8255034" cy="530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5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5408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 smtClean="0">
                <a:solidFill>
                  <a:srgbClr val="C00000"/>
                </a:solidFill>
              </a:rPr>
              <a:t>Клуб „Приятели на словото“- 2 и 3 клас</a:t>
            </a:r>
            <a:endParaRPr lang="bg-BG" sz="2800" b="1" dirty="0">
              <a:solidFill>
                <a:srgbClr val="C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28" y="1275008"/>
            <a:ext cx="4570436" cy="473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 descr="C:\Users\DIANA\Desktop\61935842_1147697922080088_4754474546940084224_n_collage-114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2" y="1378424"/>
            <a:ext cx="4312692" cy="450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79021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bg-BG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Съвместна дейност с клуб“Здрав дух в здраво тяло“</a:t>
            </a:r>
            <a: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bg-BG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Пантомимата-изкуство на тишината...  </a:t>
            </a:r>
            <a:r>
              <a:rPr lang="bg-BG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13.06.2019г.</a:t>
            </a:r>
            <a: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800" dirty="0"/>
          </a:p>
        </p:txBody>
      </p:sp>
      <p:pic>
        <p:nvPicPr>
          <p:cNvPr id="5" name="Content Placeholder 4" descr="C:\Users\DIANA\Desktop\снимки на клуба\Съвместна-дейност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0" y="1930400"/>
            <a:ext cx="4526074" cy="439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C:\Users\DIANA\Desktop\снимки на клуба\pixiz-20-06-2019-14-42-00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4" y="1930400"/>
            <a:ext cx="4492357" cy="439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2611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b="1" dirty="0" smtClean="0">
                <a:solidFill>
                  <a:srgbClr val="C00000"/>
                </a:solidFill>
              </a:rPr>
              <a:t>Екипна дейност и работа с родители...</a:t>
            </a:r>
            <a:endParaRPr lang="bg-BG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66142893_1171440003039213_1303435163161591808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" y="1173707"/>
            <a:ext cx="8164991" cy="523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2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68490"/>
            <a:ext cx="8596668" cy="1716457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bg-BG" sz="2800" b="1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Почитаме Левски.Четем и пишем за него.Играем любимите му игри...</a:t>
            </a:r>
            <a:r>
              <a:rPr lang="bg-BG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800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pixiz-18-07-2019-14-35-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35901"/>
            <a:ext cx="8397026" cy="520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71035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Ще продължим отново заедно през месец септември.</a:t>
            </a:r>
            <a:b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Очакват ни още много незабравими мигове</a:t>
            </a:r>
            <a:r>
              <a:rPr lang="bg-BG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br>
              <a:rPr lang="bg-BG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400" b="1" dirty="0" smtClean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bg-BG" sz="2400" b="1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Весело лято!!!</a:t>
            </a:r>
            <a: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400" dirty="0"/>
          </a:p>
        </p:txBody>
      </p:sp>
      <p:pic>
        <p:nvPicPr>
          <p:cNvPr id="5" name="Content Placeholder 4" descr="C:\Users\DIANA\Desktop\67830132_1196621927187687_1689177055167512576_n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711828"/>
            <a:ext cx="4183062" cy="296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C:\Users\DIANA\Desktop\67832903_1196564527193427_544344696260919296_n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2356835"/>
            <a:ext cx="4115650" cy="341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68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15" y="322492"/>
            <a:ext cx="7287296" cy="48546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1815" y="5272653"/>
            <a:ext cx="7287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Заповед № 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2019/2020 година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РД09-2148/27.08.2019 г. за определяне на график на учебното време за учебната 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година.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457" y="2192235"/>
            <a:ext cx="1643880" cy="15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58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8" y="218940"/>
            <a:ext cx="7860351" cy="610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444" y="6325139"/>
            <a:ext cx="7697887" cy="69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84580"/>
      </p:ext>
    </p:extLst>
  </p:cSld>
  <p:clrMapOvr>
    <a:masterClrMapping/>
  </p:clrMapOvr>
  <p:transition spd="med" advClick="0" advTm="0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1217" y="163889"/>
            <a:ext cx="76500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mo"/>
              </a:rPr>
              <a:t>ДОВИЖДАНЕ ,</a:t>
            </a:r>
            <a:r>
              <a:rPr lang="en-US" dirty="0" smtClean="0">
                <a:solidFill>
                  <a:srgbClr val="0070C0"/>
                </a:solidFill>
                <a:latin typeface="Arimo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Arimo"/>
              </a:rPr>
              <a:t>ЛЯТО </a:t>
            </a:r>
            <a:r>
              <a:rPr lang="en-US" dirty="0" smtClean="0">
                <a:solidFill>
                  <a:srgbClr val="0070C0"/>
                </a:solidFill>
                <a:latin typeface="Arimo"/>
              </a:rPr>
              <a:t>!</a:t>
            </a:r>
            <a:endParaRPr lang="ru-RU" dirty="0" smtClean="0">
              <a:solidFill>
                <a:srgbClr val="0070C0"/>
              </a:solidFill>
              <a:latin typeface="Arimo"/>
            </a:endParaRPr>
          </a:p>
          <a:p>
            <a:pPr algn="ctr"/>
            <a:r>
              <a:rPr lang="ru-RU" dirty="0" smtClean="0">
                <a:solidFill>
                  <a:srgbClr val="333333"/>
                </a:solidFill>
                <a:latin typeface="Arimo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mo"/>
              </a:rPr>
              <a:t>Екипна дейност на  клуб,,Приятели на словото</a:t>
            </a:r>
            <a:r>
              <a:rPr lang="en-US" dirty="0" smtClean="0">
                <a:solidFill>
                  <a:srgbClr val="C00000"/>
                </a:solidFill>
                <a:latin typeface="Arimo"/>
              </a:rPr>
              <a:t>”</a:t>
            </a:r>
            <a:endParaRPr lang="ru-RU" dirty="0" smtClean="0">
              <a:solidFill>
                <a:srgbClr val="C00000"/>
              </a:solidFill>
              <a:latin typeface="Arimo"/>
            </a:endParaRPr>
          </a:p>
          <a:p>
            <a:pPr algn="just"/>
            <a:r>
              <a:rPr lang="ru-RU" dirty="0">
                <a:solidFill>
                  <a:srgbClr val="333333"/>
                </a:solidFill>
                <a:latin typeface="Arimo"/>
              </a:rPr>
              <a:t>П</a:t>
            </a:r>
            <a:r>
              <a:rPr lang="ru-RU" dirty="0" smtClean="0">
                <a:solidFill>
                  <a:srgbClr val="333333"/>
                </a:solidFill>
                <a:latin typeface="Arimo"/>
              </a:rPr>
              <a:t>роведени </a:t>
            </a:r>
            <a:r>
              <a:rPr lang="ru-RU" dirty="0">
                <a:solidFill>
                  <a:srgbClr val="333333"/>
                </a:solidFill>
                <a:latin typeface="Arimo"/>
              </a:rPr>
              <a:t>бяха разнообразни и интересни занимания, състезателни игри и забавления.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mo"/>
              </a:rPr>
              <a:t>Родителите активно се включиха в дейностите, припомняйки си своето детство. </a:t>
            </a:r>
            <a:r>
              <a:rPr lang="ru-RU" dirty="0">
                <a:solidFill>
                  <a:srgbClr val="333333"/>
                </a:solidFill>
                <a:latin typeface="Arimo"/>
              </a:rPr>
              <a:t>Заедно драматизираха любимата приказка "Червената шапчица". </a:t>
            </a:r>
            <a:r>
              <a:rPr lang="ru-RU" dirty="0">
                <a:solidFill>
                  <a:srgbClr val="FFC000"/>
                </a:solidFill>
                <a:latin typeface="Arimo"/>
              </a:rPr>
              <a:t>Споделиха вълнуващи истории от лятото. </a:t>
            </a:r>
            <a:r>
              <a:rPr lang="ru-RU" dirty="0">
                <a:solidFill>
                  <a:srgbClr val="333333"/>
                </a:solidFill>
                <a:latin typeface="Arimo"/>
              </a:rPr>
              <a:t>Малчуганите изразиха нетърпението си да са отново в училище</a:t>
            </a:r>
            <a:r>
              <a:rPr lang="ru-RU" dirty="0" smtClean="0">
                <a:solidFill>
                  <a:srgbClr val="333333"/>
                </a:solidFill>
                <a:latin typeface="Arimo"/>
              </a:rPr>
              <a:t>.</a:t>
            </a:r>
          </a:p>
          <a:p>
            <a:pPr algn="just"/>
            <a:endParaRPr lang="ru-RU" dirty="0">
              <a:solidFill>
                <a:srgbClr val="333333"/>
              </a:solidFill>
              <a:latin typeface="Arim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2421229"/>
            <a:ext cx="7547021" cy="4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4" y="341194"/>
            <a:ext cx="6987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С </a:t>
            </a:r>
            <a:r>
              <a:rPr lang="ru-RU" dirty="0">
                <a:solidFill>
                  <a:schemeClr val="accent5"/>
                </a:solidFill>
                <a:latin typeface="Helvetica" panose="020B0604020202020204" pitchFamily="34" charset="0"/>
              </a:rPr>
              <a:t>Вяра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, </a:t>
            </a:r>
            <a:r>
              <a:rPr lang="ru-RU" dirty="0" smtClean="0">
                <a:solidFill>
                  <a:srgbClr val="0070C0"/>
                </a:solidFill>
                <a:latin typeface="Helvetica" panose="020B0604020202020204" pitchFamily="34" charset="0"/>
              </a:rPr>
              <a:t>Надежда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,</a:t>
            </a:r>
            <a:r>
              <a:rPr lang="ru-RU" dirty="0" smtClean="0">
                <a:solidFill>
                  <a:srgbClr val="00B050"/>
                </a:solidFill>
                <a:latin typeface="Helvetica" panose="020B0604020202020204" pitchFamily="34" charset="0"/>
              </a:rPr>
              <a:t>Любов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и </a:t>
            </a:r>
            <a:r>
              <a:rPr lang="ru-RU" dirty="0">
                <a:solidFill>
                  <a:srgbClr val="7030A0"/>
                </a:solidFill>
                <a:latin typeface="Helvetica" panose="020B0604020202020204" pitchFamily="34" charset="0"/>
              </a:rPr>
              <a:t>Мъдрост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 започваме, </a:t>
            </a:r>
            <a:r>
              <a:rPr lang="ru-RU" dirty="0" smtClean="0">
                <a:solidFill>
                  <a:srgbClr val="00B050"/>
                </a:solidFill>
                <a:latin typeface="Helvetica" panose="020B0604020202020204" pitchFamily="34" charset="0"/>
              </a:rPr>
              <a:t>новата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  </a:t>
            </a:r>
            <a:r>
              <a:rPr lang="ru-RU" dirty="0" smtClean="0">
                <a:solidFill>
                  <a:srgbClr val="00B050"/>
                </a:solidFill>
                <a:latin typeface="Helvetica" panose="020B0604020202020204" pitchFamily="34" charset="0"/>
              </a:rPr>
              <a:t>2019/2020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учебна година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rPr>
              <a:t>!</a:t>
            </a:r>
            <a:r>
              <a:rPr lang="ru-RU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Нека  те ни съпътстват и занапред!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1105468"/>
            <a:ext cx="4967785" cy="52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69" y="1112292"/>
            <a:ext cx="4203511" cy="52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6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9" y="409433"/>
            <a:ext cx="4209553" cy="607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69" y="409434"/>
            <a:ext cx="4435522" cy="607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7" y="3493827"/>
            <a:ext cx="4888742" cy="318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4" y="368490"/>
            <a:ext cx="3916908" cy="603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122830"/>
            <a:ext cx="4227962" cy="326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75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0"/>
            <a:ext cx="3543300" cy="3611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20" y="160020"/>
            <a:ext cx="5097780" cy="3451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874770"/>
            <a:ext cx="3086100" cy="2720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30" y="3874770"/>
            <a:ext cx="3063240" cy="272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70" y="3874770"/>
            <a:ext cx="276606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7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5" y="150125"/>
            <a:ext cx="3866865" cy="3098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5" y="3449471"/>
            <a:ext cx="3866865" cy="3183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42" y="150125"/>
            <a:ext cx="3891034" cy="309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42" y="3449471"/>
            <a:ext cx="3891034" cy="30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54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4" y="1278625"/>
            <a:ext cx="2582554" cy="3075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23883"/>
            <a:ext cx="5718411" cy="67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Новата </a:t>
            </a:r>
            <a:r>
              <a:rPr lang="bg-BG" dirty="0" smtClean="0">
                <a:solidFill>
                  <a:srgbClr val="C00000"/>
                </a:solidFill>
              </a:rPr>
              <a:t>2020/2021 </a:t>
            </a:r>
            <a:r>
              <a:rPr lang="bg-BG" dirty="0" smtClean="0"/>
              <a:t>учебна година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4" y="1270000"/>
            <a:ext cx="7103311" cy="5438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05" y="1042916"/>
            <a:ext cx="1493357" cy="1774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76" y="2585115"/>
            <a:ext cx="1551186" cy="1973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05" y="4170531"/>
            <a:ext cx="1559068" cy="20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5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      </a:t>
            </a:r>
            <a:r>
              <a:rPr lang="bg-BG" dirty="0" smtClean="0"/>
              <a:t>Вече сме в </a:t>
            </a:r>
            <a:r>
              <a:rPr lang="bg-BG" dirty="0" smtClean="0">
                <a:solidFill>
                  <a:srgbClr val="C00000"/>
                </a:solidFill>
              </a:rPr>
              <a:t>четвърти клас</a:t>
            </a:r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7" y="1246874"/>
            <a:ext cx="7115033" cy="5329451"/>
          </a:xfrm>
          <a:prstGeom prst="rect">
            <a:avLst/>
          </a:prstGeom>
        </p:spPr>
      </p:pic>
      <p:pic>
        <p:nvPicPr>
          <p:cNvPr id="2050" name="Picture 2" descr="https://scontent-sof1-1.xx.fbcdn.net/v/t1.0-9/118876596_1538921722957704_4445306161783941724_n.jpg?_nc_cat=101&amp;_nc_sid=730e14&amp;_nc_ohc=oVyGkzj6k2AAX8oEwok&amp;_nc_ht=scontent-sof1-1.xx&amp;oh=eff3f34feb1f16e45a7f596f0f7178e9&amp;oe=5F8FE0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81" y="2620370"/>
            <a:ext cx="1651379" cy="217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82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74320"/>
            <a:ext cx="512064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274320"/>
            <a:ext cx="347472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3954780"/>
            <a:ext cx="3200400" cy="2628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954780"/>
            <a:ext cx="317754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3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mage.jimcdn.com/app/cms/image/transf/dimension=449x10000:format=png/path/sa6a2d81b32f0b3af/image/ie93dfeeea6c5cf4a/version/1503729737/imag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772" y="1154267"/>
            <a:ext cx="2665927" cy="425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1" y="0"/>
            <a:ext cx="6117464" cy="68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1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яма налично описани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7" y="1073455"/>
            <a:ext cx="8161360" cy="551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2513" y="327546"/>
            <a:ext cx="7233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 С </a:t>
            </a:r>
            <a:r>
              <a:rPr lang="ru-RU" dirty="0">
                <a:solidFill>
                  <a:schemeClr val="accent5"/>
                </a:solidFill>
                <a:latin typeface="Helvetica" panose="020B0604020202020204" pitchFamily="34" charset="0"/>
              </a:rPr>
              <a:t>Вяра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, </a:t>
            </a:r>
            <a:r>
              <a:rPr lang="ru-RU" dirty="0">
                <a:solidFill>
                  <a:srgbClr val="0070C0"/>
                </a:solidFill>
                <a:latin typeface="Helvetica" panose="020B0604020202020204" pitchFamily="34" charset="0"/>
              </a:rPr>
              <a:t>Надежда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,</a:t>
            </a:r>
            <a:r>
              <a:rPr lang="ru-RU" dirty="0">
                <a:solidFill>
                  <a:srgbClr val="00B050"/>
                </a:solidFill>
                <a:latin typeface="Helvetica" panose="020B0604020202020204" pitchFamily="34" charset="0"/>
              </a:rPr>
              <a:t>Любов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 и </a:t>
            </a:r>
            <a:r>
              <a:rPr lang="ru-RU" dirty="0">
                <a:solidFill>
                  <a:srgbClr val="7030A0"/>
                </a:solidFill>
                <a:latin typeface="Helvetica" panose="020B0604020202020204" pitchFamily="34" charset="0"/>
              </a:rPr>
              <a:t>Мъдрост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 започваме, </a:t>
            </a:r>
            <a:r>
              <a:rPr lang="ru-RU" dirty="0">
                <a:solidFill>
                  <a:srgbClr val="00B050"/>
                </a:solidFill>
                <a:latin typeface="Helvetica" panose="020B0604020202020204" pitchFamily="34" charset="0"/>
              </a:rPr>
              <a:t>новата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   </a:t>
            </a:r>
            <a:r>
              <a:rPr lang="ru-RU" dirty="0" smtClean="0">
                <a:solidFill>
                  <a:srgbClr val="00B050"/>
                </a:solidFill>
                <a:latin typeface="Helvetica" panose="020B0604020202020204" pitchFamily="34" charset="0"/>
              </a:rPr>
              <a:t>2021/2022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</a:rPr>
              <a:t>учебна година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rPr>
              <a:t>!</a:t>
            </a:r>
            <a:r>
              <a:rPr lang="ru-RU" dirty="0">
                <a:solidFill>
                  <a:srgbClr val="002060"/>
                </a:solidFill>
                <a:latin typeface="Helvetica" panose="020B0604020202020204" pitchFamily="34" charset="0"/>
              </a:rPr>
              <a:t>Нека  те ни съпътстват и занапред!</a:t>
            </a:r>
            <a:endParaRPr lang="bg-B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3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1" y="109180"/>
            <a:ext cx="5217994" cy="4312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51" y="109180"/>
            <a:ext cx="3534772" cy="339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51" y="3585949"/>
            <a:ext cx="3534771" cy="3132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74" y="4486701"/>
            <a:ext cx="2047164" cy="22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27" y="103031"/>
            <a:ext cx="6596565" cy="675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62188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-m-imagesubtitle-image-8877933884" descr="https://image.jimcdn.com/app/cms/image/transf/dimension=539x10000:format=jpg/path/sa6a2d81b32f0b3af/image/ie9d0134013a93bc6/version/1478356201/ima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78" y="321972"/>
            <a:ext cx="2389332" cy="282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Ð¡Ð½Ð¸Ð¼ÐºÐ° Ð½Ð° ÐÐ¸Ð°Ð½Ð° ÐÐµÐ´ÐºÐ¾Ð²Ð°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78" y="3343574"/>
            <a:ext cx="2428673" cy="277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23247" y="951728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VIII.</a:t>
            </a:r>
            <a:r>
              <a:rPr lang="bg-BG" sz="2000" b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Самонаблюдение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‘’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Много неща съм научила от приятелите , още повече от учителите , но най-много от моите ученици . Те са не само моя съдба , но и моя любов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’’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Упражнявам учителската професия според познанията си в тази област , вродената ми </a:t>
            </a:r>
            <a:r>
              <a:rPr lang="bg-BG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интуиция за общуване , а издръжливост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ми се подхранва от обичта към децата . Компромисът и толерантността съпътстват трудовото ми ежедневие , но не позволявам това да е за сметка на взискателноста и високия критерии , дръжа будни сетивата си за неповторимата детска индивидуалност . Честолюбива съм и не позволявам да се потъпква достойнството ми , взаимоотношенията с изграждам на взаимно доверие , съпричасност , близост и възпитаваща дистанция – важно е какво ще постигнат децата , но още по-важно е какви личности ще станат .</a:t>
            </a:r>
            <a:endParaRPr lang="bg-BG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239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15" y="841584"/>
            <a:ext cx="7697887" cy="4611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26110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64" y="534473"/>
            <a:ext cx="8596668" cy="562377"/>
          </a:xfrm>
        </p:spPr>
        <p:txBody>
          <a:bodyPr>
            <a:normAutofit/>
          </a:bodyPr>
          <a:lstStyle/>
          <a:p>
            <a:pPr algn="ctr"/>
            <a:r>
              <a:rPr lang="bg-BG" sz="2800" b="1" u="sng" dirty="0" smtClean="0">
                <a:solidFill>
                  <a:srgbClr val="C00000"/>
                </a:solidFill>
              </a:rPr>
              <a:t>Документи и квалификации</a:t>
            </a:r>
            <a:endParaRPr lang="bg-BG" sz="2800" b="1" u="sng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CAM015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3" y="1378039"/>
            <a:ext cx="4520485" cy="516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DIANA\Desktop\CAM015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378040"/>
            <a:ext cx="4812276" cy="516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02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ANA\Desktop\34365453_890176197832263_8179648052819132416_n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8" y="391933"/>
            <a:ext cx="4505325" cy="535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user\Desktop\CAM008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657" y="391934"/>
            <a:ext cx="4486275" cy="535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55857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CAM008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070" y="3657599"/>
            <a:ext cx="558943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CAM008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617" y="170646"/>
            <a:ext cx="4198514" cy="33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Desktop\CAM008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686" y="170646"/>
            <a:ext cx="4184023" cy="33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25002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CAM027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838" y="0"/>
            <a:ext cx="6366241" cy="674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67256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CAM00484-1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869" y="212502"/>
            <a:ext cx="6495030" cy="664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10951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26" y="0"/>
            <a:ext cx="6066913" cy="6858000"/>
          </a:xfrm>
          <a:prstGeom prst="rect">
            <a:avLst/>
          </a:prstGeom>
        </p:spPr>
      </p:pic>
      <p:pic>
        <p:nvPicPr>
          <p:cNvPr id="3074" name="Picture 2" descr="Ð¡Ð½Ð¸Ð¼ÐºÐ° Ð½Ð° ÐÐ¸Ð°Ð½Ð° ÐÐµÐ´ÐºÐ¾Ð²Ð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6" y="1661375"/>
            <a:ext cx="2369712" cy="32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4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ANA\Desktop\21552191_760358794147338_455122362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4" y="193183"/>
            <a:ext cx="4481848" cy="619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DIANA\Desktop\21552953_760358757480675_465997670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56" y="193183"/>
            <a:ext cx="4507605" cy="619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09722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content-sof1-1.xx.fbcdn.net/v/t34.0-12/24829438_800495403467010_1838850776_n.jpg?oh=ed2c5d0cfe7e5bbb4dcd4684abe10543&amp;oe=5A2B406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48" y="1777284"/>
            <a:ext cx="4851258" cy="431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s://scontent-sof1-1.xx.fbcdn.net/v/t34.0-12/24891645_800495206800363_1016294159_n.jpg?oh=d75c70026ee448db9ae3f7c3906ff027&amp;oe=5A2B743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" y="109103"/>
            <a:ext cx="4936687" cy="4134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21806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content-sof1-1.xx.fbcdn.net/v/t1.0-9/29541854_852958391554044_4920115642952056832_n.jpg?_nc_cat=0&amp;oh=36638d0bd434d171ad239b86a2bed5f6&amp;oe=5B74EBA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4" y="155190"/>
            <a:ext cx="3361387" cy="332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DIANA\Desktop\документи\30656893_863357673847449_4390518185053388800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" y="735168"/>
            <a:ext cx="3966693" cy="548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DIANA\Desktop\32873435_882882331894983_8577063141949571072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3591059"/>
            <a:ext cx="3361386" cy="326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86551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ANA\Desktop\66507278_1703481116460745_1693966042486800384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3" y="528034"/>
            <a:ext cx="4367682" cy="580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DIANA\Desktop\66443731_453945658720464_6786262599303430144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308" y="528034"/>
            <a:ext cx="4352724" cy="5808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04412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6" y="251459"/>
            <a:ext cx="4206240" cy="3108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251459"/>
            <a:ext cx="4361654" cy="3108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" y="3566160"/>
            <a:ext cx="4130837" cy="310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1" y="3566160"/>
            <a:ext cx="4361654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4" y="174009"/>
            <a:ext cx="4412777" cy="3524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4" y="3016156"/>
            <a:ext cx="4435523" cy="34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48" y="180304"/>
            <a:ext cx="6565302" cy="66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71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IANA\Desktop\2018г\22154519_771367159713168_7099336590702170934_n_stylish_photo_book-6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1" y="3705369"/>
            <a:ext cx="4111826" cy="304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9307" y="0"/>
            <a:ext cx="888469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bg-BG" sz="2000" b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.Отговорности на учителя </a:t>
            </a:r>
            <a:r>
              <a:rPr lang="en-US" sz="2000" b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bg-BG" sz="2000" b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учебна програма/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момента съм учител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I-III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слят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клас . От мен се очаква да  продължа започнатото обучение от предишните години  , като  мотивирам учениците  да се справят с ДОС и да достигна овладяването на знанията за съответната възраст и да се справят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добре.Като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класен ръководител да възпитам у децата  чувство за колективизъм и отговорност и да ги мотивирам да посещават редовно учебните занятия .Имам подкрепата на всички родители за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това.Моя задача е и да науча децата да работят в електронна среда.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Преподавам всички предмети на съответния клас/без руски език и ФВС/. Обучавам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 ученика в двата класа по 9 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съответната учебна програма за дадения клас . Провеждам и обучение в часове ИУЧ-  БЕЛ – 2часа   и ИУЧ-Човекът и природата – 0,5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часа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родинознание -1 час в 1 клас ,за които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имам изготвени разпределения на учебното съдържание.Водя и часовете по Компютърно моделиране на 3 и 4 клас.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bg-BG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82" y="3705369"/>
            <a:ext cx="4725974" cy="30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7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167426"/>
            <a:ext cx="8596668" cy="605309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>
                <a:solidFill>
                  <a:schemeClr val="accent4">
                    <a:lumMod val="75000"/>
                  </a:schemeClr>
                </a:solidFill>
              </a:rPr>
              <a:t>Отговорностите</a:t>
            </a:r>
            <a:r>
              <a:rPr lang="bg-BG" dirty="0" smtClean="0"/>
              <a:t> </a:t>
            </a:r>
            <a:r>
              <a:rPr lang="bg-BG" dirty="0" smtClean="0">
                <a:solidFill>
                  <a:schemeClr val="accent4">
                    <a:lumMod val="75000"/>
                  </a:schemeClr>
                </a:solidFill>
              </a:rPr>
              <a:t>ми като учител:</a:t>
            </a:r>
            <a:endParaRPr lang="bg-B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1030309"/>
            <a:ext cx="4590123" cy="5544357"/>
          </a:xfrm>
        </p:spPr>
        <p:txBody>
          <a:bodyPr>
            <a:normAutofit fontScale="47500" lnSpcReduction="20000"/>
          </a:bodyPr>
          <a:lstStyle/>
          <a:p>
            <a:endParaRPr lang="ru-RU" sz="1900" dirty="0"/>
          </a:p>
          <a:p>
            <a:r>
              <a:rPr lang="ru-RU" sz="2500" dirty="0" smtClean="0"/>
              <a:t>* </a:t>
            </a:r>
            <a:r>
              <a:rPr lang="ru-RU" sz="2500" dirty="0"/>
              <a:t>Провеждане на обучение по съответните предмети</a:t>
            </a:r>
          </a:p>
          <a:p>
            <a:r>
              <a:rPr lang="ru-RU" sz="2500" dirty="0"/>
              <a:t>* Използване на подходящи образователни стратегии, методи и техники, които:</a:t>
            </a:r>
          </a:p>
          <a:p>
            <a:r>
              <a:rPr lang="ru-RU" sz="2500" dirty="0"/>
              <a:t>-дават оптимален резултат в конкретна учебна ситуация</a:t>
            </a:r>
          </a:p>
          <a:p>
            <a:r>
              <a:rPr lang="ru-RU" sz="2500" dirty="0"/>
              <a:t>-отговарят на различни образователни потребности на учениците</a:t>
            </a:r>
          </a:p>
          <a:p>
            <a:r>
              <a:rPr lang="ru-RU" sz="2500" dirty="0"/>
              <a:t>-мотивират учениците и стимулират личностното им развитие</a:t>
            </a:r>
          </a:p>
          <a:p>
            <a:r>
              <a:rPr lang="ru-RU" sz="2500" dirty="0" smtClean="0"/>
              <a:t>* Планиране и подготовка на учебния процес</a:t>
            </a:r>
          </a:p>
          <a:p>
            <a:r>
              <a:rPr lang="ru-RU" sz="2500" dirty="0" smtClean="0"/>
              <a:t>-</a:t>
            </a:r>
            <a:r>
              <a:rPr lang="ru-RU" sz="2500" dirty="0"/>
              <a:t>реализират вътрешно-предметни и междупредметни връзки</a:t>
            </a:r>
          </a:p>
          <a:p>
            <a:r>
              <a:rPr lang="ru-RU" sz="2500" dirty="0"/>
              <a:t>* Изграждане на общи знания, умения, отношения и ценности във всяка ученическа възраст и чрез всеки учебен предмет</a:t>
            </a:r>
          </a:p>
          <a:p>
            <a:r>
              <a:rPr lang="ru-RU" sz="2500" dirty="0"/>
              <a:t>* Формиране на положителни нагласи към ученето като ценност и изграждане на стратегии за активно и самостоятелно учене и за учене през целия живот</a:t>
            </a:r>
          </a:p>
          <a:p>
            <a:r>
              <a:rPr lang="ru-RU" sz="2500" dirty="0"/>
              <a:t>* Формиране у учениците разбирането за ученето като съзнателно усилие, изискващо организираност и самодисциплина и възпитаване в самостоятелност и поемане на отговорност за собственото им учене, действия и поведение</a:t>
            </a:r>
          </a:p>
          <a:p>
            <a:r>
              <a:rPr lang="ru-RU" sz="2500" dirty="0"/>
              <a:t>* Диагностика, оценяване и отчитане на постиженията на учениците и на учебния процес</a:t>
            </a:r>
          </a:p>
          <a:p>
            <a:r>
              <a:rPr lang="ru-RU" sz="2500" dirty="0"/>
              <a:t>* Опазване живота и здравето на учениците</a:t>
            </a:r>
          </a:p>
          <a:p>
            <a:endParaRPr lang="bg-BG" sz="25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7459" y="1822365"/>
            <a:ext cx="4384457" cy="5357611"/>
          </a:xfrm>
        </p:spPr>
        <p:txBody>
          <a:bodyPr>
            <a:normAutofit fontScale="47500" lnSpcReduction="20000"/>
          </a:bodyPr>
          <a:lstStyle/>
          <a:p>
            <a:r>
              <a:rPr lang="ru-RU" sz="2500" dirty="0"/>
              <a:t>Отговорности на учителя могат да се обособят в няколко направления:  пряка работа с децата; работа с родители и институции; работа в педагогическия колектив.</a:t>
            </a:r>
          </a:p>
          <a:p>
            <a:r>
              <a:rPr lang="ru-RU" sz="2500" dirty="0"/>
              <a:t>В работата ми с децата се стремя се да разнообразявам методите на преподаване, използвам готови или създавам собствени ресурси на преподаването, подготвям методически материали - за групова и индивидуална работа, прилагам нови, иновативни методи и черпя опит от колеги.</a:t>
            </a:r>
          </a:p>
          <a:p>
            <a:r>
              <a:rPr lang="ru-RU" sz="2500" dirty="0"/>
              <a:t>Работата с родителите е неизменна част от пряката ми работа с децата. Уважавам всяко родителско мнение и решение, не налагам на всяка цена моите виждания за развитие на детето, родителите ми имат доверие и ме подкрепят.</a:t>
            </a:r>
          </a:p>
          <a:p>
            <a:r>
              <a:rPr lang="ru-RU" sz="2500" dirty="0"/>
              <a:t>В педагогическия колектив се стремя към разбирателство и добронамереност. Винаги съм на разположение, когато колега има нужда от помощ и мога да я предоставя.</a:t>
            </a:r>
          </a:p>
          <a:p>
            <a:endParaRPr lang="ru-RU" sz="2500" b="1" dirty="0"/>
          </a:p>
          <a:p>
            <a:endParaRPr lang="bg-BG" sz="2500" b="1" dirty="0"/>
          </a:p>
        </p:txBody>
      </p:sp>
    </p:spTree>
    <p:extLst>
      <p:ext uri="{BB962C8B-B14F-4D97-AF65-F5344CB8AC3E}">
        <p14:creationId xmlns:p14="http://schemas.microsoft.com/office/powerpoint/2010/main" val="302131572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47" y="1045054"/>
            <a:ext cx="7697887" cy="445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2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685</TotalTime>
  <Words>665</Words>
  <Application>Microsoft Office PowerPoint</Application>
  <PresentationFormat>Widescreen</PresentationFormat>
  <Paragraphs>87</Paragraphs>
  <Slides>66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Arimo</vt:lpstr>
      <vt:lpstr>Georgia</vt:lpstr>
      <vt:lpstr>Helvetica</vt:lpstr>
      <vt:lpstr>Times New Roman</vt:lpstr>
      <vt:lpstr>Trebuchet MS</vt:lpstr>
      <vt:lpstr>Wingdings 3</vt:lpstr>
      <vt:lpstr>Facet</vt:lpstr>
      <vt:lpstr>Пакетиращ обект на обвивката</vt:lpstr>
      <vt:lpstr>Портфолио на учителя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Отговорностите ми като учител: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Вълнуващи моменти и един неразделен клас...</vt:lpstr>
      <vt:lpstr>Учим и се забавляваме заедно...</vt:lpstr>
      <vt:lpstr>Запомнящи се  моменти с колегите...</vt:lpstr>
      <vt:lpstr>PowerPoint Presentation</vt:lpstr>
      <vt:lpstr>PowerPoint Presentation</vt:lpstr>
      <vt:lpstr>PowerPoint Presentation</vt:lpstr>
      <vt:lpstr>PowerPoint Presentation</vt:lpstr>
      <vt:lpstr>Готови за НВО...</vt:lpstr>
      <vt:lpstr>ПРЕДСТАВИТЕЛНА ИЗЯВА“КОЛКО МНОГО ЗНАМ“-ТЕСТ“ЕВРОПЕЙСКО КЕНГУРУ“ </vt:lpstr>
      <vt:lpstr>2017/2018 учебна година- първа на обединеното вече училище... Новите ми първолачета...</vt:lpstr>
      <vt:lpstr>При нас е весело...Учим и се забавляваме...</vt:lpstr>
      <vt:lpstr>Новите ми математици   Обучителна група  по „Твоят час“ 2017/2018г вече работи. </vt:lpstr>
      <vt:lpstr>Всяко дете е уникално и трябва да му се помогне...</vt:lpstr>
      <vt:lpstr>Работа в екип...По-лесно и забавно е...</vt:lpstr>
      <vt:lpstr>„Ние вече сме грамотни!“- Празник на буквите и цифрите-  29.03.2018г.  </vt:lpstr>
      <vt:lpstr> „Колко много знам“- Публична изява по „Твоят час“                        „Канадско кенгуру “ – състезание</vt:lpstr>
      <vt:lpstr>*****   Да е благословена с Вяра, Надежда и Любов   ***** новата учебна 2018/2019 година! 17.09.2018г. </vt:lpstr>
      <vt:lpstr>УСПЕШНО НАЧАЛО НА  ГРУПАТА ПО ИНТЕРЕСИ                                                                                                   „  ЗАБАВНА МАТЕМАТИКА“ – 2клас    </vt:lpstr>
      <vt:lpstr>„Приказна Математика“-състезание  -   21.02.2019г.                                         ******** </vt:lpstr>
      <vt:lpstr>Ново начало...Клуб „Приятели на словото“- нов проект      за допълнителна работа по Български език            от 03.06.2019- до 31.12. 2020г.   ************ </vt:lpstr>
      <vt:lpstr>Клуб „Приятели на словото“- 2 и 3 клас</vt:lpstr>
      <vt:lpstr>Съвместна дейност с клуб“Здрав дух в здраво тяло“        Пантомимата-изкуство на тишината...  13.06.2019г. </vt:lpstr>
      <vt:lpstr>Екипна дейност и работа с родители...</vt:lpstr>
      <vt:lpstr>Почитаме Левски.Четем и пишем за него.Играем любимите му игри... </vt:lpstr>
      <vt:lpstr>Ще продължим отново заедно през месец септември.                Очакват ни още много незабравими мигове...    Весело лято!!!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Новата 2020/2021 учебна година</vt:lpstr>
      <vt:lpstr>      Вече сме в четвърти клас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Документи и квалификации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на учителя</dc:title>
  <dc:creator>DIANA</dc:creator>
  <cp:lastModifiedBy>DIANA</cp:lastModifiedBy>
  <cp:revision>195</cp:revision>
  <dcterms:created xsi:type="dcterms:W3CDTF">2019-08-20T18:08:34Z</dcterms:created>
  <dcterms:modified xsi:type="dcterms:W3CDTF">2021-09-26T15:57:17Z</dcterms:modified>
</cp:coreProperties>
</file>