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11" r:id="rId13"/>
    <p:sldId id="309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310" r:id="rId40"/>
    <p:sldId id="312" r:id="rId41"/>
    <p:sldId id="313" r:id="rId42"/>
    <p:sldId id="314" r:id="rId43"/>
    <p:sldId id="31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etyaperperieva.jimdo.com/%D0%BE%D0%B1%D1%80%D0%B0%D1%82%D0%BD%D0%B0-%D0%B2%D1%80%D1%8A%D0%B7%D0%BA%D0%B0/%D1%83%D1%87%D0%B5%D0%BD%D0%B8%D1%87%D0%B5%D1%81%D0%BA%D0%BE-%D1%82%D0%B2%D0%BE%D1%80%D1%87%D0%B5%D1%81%D1%82%D0%B2%D0%BE/" TargetMode="External"/><Relationship Id="rId2" Type="http://schemas.openxmlformats.org/officeDocument/2006/relationships/hyperlink" Target="https://petyaperperieva.jimdo.com/%D0%BF%D1%80%D0%B8%D0%BB%D0%BE%D0%B6%D0%B5%D0%BD%D0%B8%D1%8F/%D1%81%D0%B0%D0%BC%D0%BE%D1%81%D1%82%D0%BE%D1%8F%D1%82%D0%B5%D0%BB%D0%BD%D0%B8-%D1%80%D0%B0%D0%B1%D0%BE%D1%82%D0%B8-%D0%B8-%D1%82%D0%B5%D1%81%D1%82%D0%BE%D0%B2%D0%B5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etyaperperieva.jimdo.com/%D0%BF%D1%80%D0%B8%D0%BB%D0%BE%D0%B6%D0%B5%D0%BD%D0%B8%D1%8F/%D0%B3%D0%B0%D0%BB%D0%B5%D1%80%D0%B8%D1%8F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jpeg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553791"/>
            <a:ext cx="7766935" cy="1815921"/>
          </a:xfrm>
        </p:spPr>
        <p:txBody>
          <a:bodyPr/>
          <a:lstStyle/>
          <a:p>
            <a:pPr algn="ctr"/>
            <a:r>
              <a:rPr lang="bg-BG" sz="4400" b="1" u="sng" dirty="0"/>
              <a:t>Портфолио на учителя</a:t>
            </a:r>
            <a:r>
              <a:rPr lang="bg-BG" dirty="0"/>
              <a:t/>
            </a:r>
            <a:br>
              <a:rPr lang="bg-BG" dirty="0"/>
            </a:br>
            <a:endParaRPr lang="bg-B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0469" y="1944710"/>
            <a:ext cx="6053070" cy="991674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bg-BG" b="1" u="sng" dirty="0" smtClean="0"/>
              <a:t> </a:t>
            </a:r>
            <a:r>
              <a:rPr lang="bg-BG" sz="4000" b="1" u="sng" dirty="0" smtClean="0"/>
              <a:t>За </a:t>
            </a:r>
            <a:r>
              <a:rPr lang="bg-BG" sz="4000" b="1" u="sng" dirty="0"/>
              <a:t>развитие на професионалното </a:t>
            </a:r>
            <a:r>
              <a:rPr lang="bg-BG" sz="4000" b="1" u="sng" dirty="0" smtClean="0"/>
              <a:t>образование</a:t>
            </a:r>
          </a:p>
          <a:p>
            <a:pPr algn="ctr"/>
            <a:endParaRPr lang="bg-BG" sz="4000" b="1" u="sng" dirty="0"/>
          </a:p>
          <a:p>
            <a:pPr algn="ctr"/>
            <a:endParaRPr lang="bg-BG" sz="4000" dirty="0"/>
          </a:p>
          <a:p>
            <a:pPr algn="ctr"/>
            <a:endParaRPr lang="bg-BG" dirty="0"/>
          </a:p>
        </p:txBody>
      </p:sp>
      <p:pic>
        <p:nvPicPr>
          <p:cNvPr id="6" name="Picture 5" descr="&amp;Scy;&amp;ncy;&amp;icy;&amp;mcy;&amp;kcy;&amp;acy; &amp;ncy;&amp;acy; &amp;Ocy;&amp;Ucy;,,&amp;Lcy;&amp;yucy;&amp;bcy;&amp;iecy;&amp;ncy; &amp;Kcy;&amp;acy;&amp;rcy;&amp;acy;&amp;vcy;&amp;iecy;&amp;lcy;&amp;ocy;&amp;vcy;&quot;-&amp;Ocy;&amp;scy;&amp;icy;&amp;kcy;&amp;ocy;&amp;vcy;&amp;icy;&amp;tscy;&amp;acy;.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87" y="2936384"/>
            <a:ext cx="6014434" cy="3206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Metev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01684" y="5537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7881" y="394692"/>
            <a:ext cx="878339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методите си на преподаване се стремя да обхвана всички деца от класа. Работя фронтално, групово, индивидуално, като подготвям индивидуални материали за работа на учениците, съобразно възможностите им. Затова в часовете разпределям задачите за самостоятелно изпълнение според степента на трудност и възможностите на всяко дете. Диференцирам и домашните работи. Учениците, които се справят бързо и без проблеми с учебния материал работят допълнително със сборници и учебни помагала както в часовете, така и за самоподготовка. </a:t>
            </a:r>
            <a:r>
              <a:rPr lang="bg-BG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 tooltip="Самостоятелни работи и тестове"/>
              </a:rPr>
              <a:t>Самостоятелните работи</a:t>
            </a: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с които получавам обратна връзка за наученото от учениците, са съобразени със състава на всеки един клас и с възможностите на всяко дете.</a:t>
            </a:r>
            <a:endParaRPr lang="bg-BG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часовете се стремя да създам подходяща емоционална среда, за да могат учениците да разкрият своите възможности. Тетрадките по четене превръщаме в малки книжки с илюстрации, темите по изобразително изкуство не ограничават, а разгръщат детското въображение, </a:t>
            </a:r>
            <a:r>
              <a:rPr lang="bg-BG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 tooltip="Материали на ученици"/>
              </a:rPr>
              <a:t>груповите и индивидуални проекти</a:t>
            </a: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провокират изследователската и екипната дейност.</a:t>
            </a:r>
            <a:endParaRPr lang="bg-BG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 tooltip="Галерия"/>
              </a:rPr>
              <a:t>В междучасията</a:t>
            </a: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се стремя да ангажирам децата с игри по тяхно желание - образователни, развлекателни и интерактивни.</a:t>
            </a:r>
            <a:endParaRPr lang="bg-BG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bg-BG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Използвам техники , идеи и методи , които илюстрират разнообразието от пододи с помоща на ИКТ за постигане очакваните резултати в учебната програма . Създавам атмосфера за самостоятелна работа и добри взаимоотношения между учениците . Подготвям предварително подходящи материали . Подкрепям инициавноста на учениците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31134005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08" y="90152"/>
            <a:ext cx="7044743" cy="6767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710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597" y="3179901"/>
            <a:ext cx="3734874" cy="16110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0800000" flipV="1">
            <a:off x="1812428" y="4903988"/>
            <a:ext cx="6543727" cy="440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100" dirty="0">
                <a:solidFill>
                  <a:srgbClr val="000000"/>
                </a:solidFill>
                <a:latin typeface="Georgia"/>
              </a:rPr>
              <a:t>Съгласно Общ регламент за защита на данните  </a:t>
            </a:r>
            <a:r>
              <a:rPr lang="ru-RU" sz="1100" b="1" dirty="0">
                <a:solidFill>
                  <a:srgbClr val="000000"/>
                </a:solidFill>
                <a:latin typeface="Georgia"/>
              </a:rPr>
              <a:t>(GDPR </a:t>
            </a:r>
            <a:r>
              <a:rPr lang="ru-RU" sz="1100" b="1" dirty="0" smtClean="0">
                <a:solidFill>
                  <a:srgbClr val="000000"/>
                </a:solidFill>
                <a:latin typeface="Georgia"/>
              </a:rPr>
              <a:t>25 май 2018)</a:t>
            </a:r>
            <a:r>
              <a:rPr lang="ru-RU" sz="1100" dirty="0" smtClean="0">
                <a:solidFill>
                  <a:srgbClr val="000000"/>
                </a:solidFill>
                <a:latin typeface="Georgia"/>
              </a:rPr>
              <a:t> всички родители са попълнили и подписали следната декларация за информирано </a:t>
            </a:r>
            <a:r>
              <a:rPr lang="ru-RU" sz="1100" dirty="0">
                <a:solidFill>
                  <a:srgbClr val="000000"/>
                </a:solidFill>
                <a:latin typeface="Georgia"/>
              </a:rPr>
              <a:t>съгласие:</a:t>
            </a:r>
            <a:endParaRPr lang="ru-RU" sz="1100" b="0" i="0" dirty="0">
              <a:solidFill>
                <a:srgbClr val="000000"/>
              </a:solidFill>
              <a:effectLst/>
              <a:latin typeface="Georgia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3753134"/>
              </p:ext>
            </p:extLst>
          </p:nvPr>
        </p:nvGraphicFramePr>
        <p:xfrm>
          <a:off x="2614409" y="5658940"/>
          <a:ext cx="4533365" cy="999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Пакетиращ обект на обвивката" showAsIcon="1" r:id="rId4" imgW="3239280" imgH="685800" progId="Package">
                  <p:embed/>
                </p:oleObj>
              </mc:Choice>
              <mc:Fallback>
                <p:oleObj name="Пакетиращ обект на обвивката" showAsIcon="1" r:id="rId4" imgW="323928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14409" y="5658940"/>
                        <a:ext cx="4533365" cy="9991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86" y="426721"/>
            <a:ext cx="5177307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5912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0990" y="720074"/>
            <a:ext cx="60987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b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VI.</a:t>
            </a:r>
            <a:r>
              <a:rPr lang="bg-BG" sz="3600" b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Портфолиа на </a:t>
            </a:r>
            <a:r>
              <a:rPr lang="bg-BG" sz="36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учениците</a:t>
            </a:r>
            <a:endParaRPr lang="bg-BG" sz="36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https://scontent-otp1-1.xx.fbcdn.net/v/t1.0-9/14212214_581966055319947_6765165556160605051_n.jpg?oh=bb955526ae4f962da4cdad4186f009ed&amp;oe=5879939C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761" y="1491735"/>
            <a:ext cx="6697014" cy="494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Снимка на Диана Недкова.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775" y="2421228"/>
            <a:ext cx="2200275" cy="2807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2182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bg-BG" sz="2800" b="1" dirty="0" smtClean="0">
                <a:ln/>
                <a:solidFill>
                  <a:schemeClr val="accent4"/>
                </a:solidFill>
              </a:rPr>
              <a:t>Вълнуващи моменти и един неразделен клас...</a:t>
            </a:r>
            <a:endParaRPr lang="bg-BG" sz="28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1584103"/>
            <a:ext cx="4093112" cy="4056844"/>
          </a:xfrm>
        </p:spPr>
      </p:pic>
      <p:pic>
        <p:nvPicPr>
          <p:cNvPr id="5" name="Content Placeholder 4" descr="https://scontent-otp1-1.xx.fbcdn.net/v/t1.0-9/14192676_581966121986607_3165492045617112123_n.jpg?oh=aa4611421e33c7058929ea631ae906af&amp;oe=583D12AC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" y="1584102"/>
            <a:ext cx="3881437" cy="4056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626257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8439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g-BG" b="1" dirty="0" smtClean="0">
                <a:ln/>
                <a:solidFill>
                  <a:schemeClr val="accent3"/>
                </a:solidFill>
              </a:rPr>
              <a:t>Учим и се забавляваме заедно...</a:t>
            </a:r>
            <a:endParaRPr lang="bg-BG" b="1" dirty="0">
              <a:ln/>
              <a:solidFill>
                <a:schemeClr val="accent3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1828801"/>
            <a:ext cx="4184650" cy="3841750"/>
          </a:xfrm>
        </p:spPr>
      </p:pic>
      <p:pic>
        <p:nvPicPr>
          <p:cNvPr id="5" name="Content Placeholder 4" descr="C:\Users\DIANA\Desktop\15178190_621477884702097_5762177943909775445_n.jpg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1828801"/>
            <a:ext cx="4183062" cy="38411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0880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01014"/>
          </a:xfrm>
        </p:spPr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g-BG" b="1" dirty="0" smtClean="0">
                <a:ln/>
                <a:solidFill>
                  <a:schemeClr val="accent3"/>
                </a:solidFill>
              </a:rPr>
              <a:t>Запомнящи се  </a:t>
            </a:r>
            <a:r>
              <a:rPr lang="bg-BG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моменти</a:t>
            </a:r>
            <a:r>
              <a:rPr lang="bg-BG" b="1" dirty="0" smtClean="0">
                <a:ln/>
                <a:solidFill>
                  <a:schemeClr val="accent3"/>
                </a:solidFill>
              </a:rPr>
              <a:t> </a:t>
            </a:r>
            <a:r>
              <a:rPr lang="bg-BG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 колегите...</a:t>
            </a:r>
            <a:endParaRPr lang="bg-BG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20" y="1210613"/>
            <a:ext cx="8036417" cy="529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8798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601" y="122830"/>
            <a:ext cx="7697887" cy="952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6" y="1303837"/>
            <a:ext cx="8474299" cy="4556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8055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77" y="412124"/>
            <a:ext cx="8036417" cy="5357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533815" y="5961776"/>
            <a:ext cx="62910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4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Заедно</a:t>
            </a: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2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 родителите </a:t>
            </a: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 </a:t>
            </a:r>
            <a:r>
              <a:rPr lang="en-US" sz="24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по-лесно</a:t>
            </a: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sz="24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забавно</a:t>
            </a:r>
            <a:r>
              <a:rPr lang="bg-BG" sz="2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endParaRPr lang="bg-BG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0344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678" y="493363"/>
            <a:ext cx="7697887" cy="330281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0" y="997911"/>
            <a:ext cx="8203844" cy="5428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744178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Снимка на Диана Недкова.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46" y="1687133"/>
            <a:ext cx="2395469" cy="32454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640169" y="1042688"/>
            <a:ext cx="7147775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bg-BG" sz="3200" b="1" i="1" u="sng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Диана Гатева </a:t>
            </a:r>
            <a:r>
              <a:rPr lang="bg-BG" sz="3200" b="1" i="1" u="sng" dirty="0" smtClean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Недкова</a:t>
            </a:r>
          </a:p>
          <a:p>
            <a:pPr algn="ctr">
              <a:spcAft>
                <a:spcPts val="0"/>
              </a:spcAft>
            </a:pPr>
            <a:endParaRPr lang="bg-BG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ОУ ‘’Л.Каравелов’’</a:t>
            </a:r>
            <a:endParaRPr lang="bg-BG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bg-BG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с.Осиковица общ.Правец</a:t>
            </a:r>
            <a:endParaRPr lang="bg-BG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bg-BG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обл.Софийска</a:t>
            </a:r>
            <a:endParaRPr lang="bg-BG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600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bg-BG" sz="1600" b="1" dirty="0" smtClean="0">
              <a:solidFill>
                <a:srgbClr val="3333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bg-BG" sz="1600" b="1" dirty="0">
              <a:solidFill>
                <a:srgbClr val="3333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bg-BG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600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bg-BG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sz="1600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Старши начален учител на </a:t>
            </a:r>
            <a:r>
              <a:rPr lang="en-US" sz="1600" b="1" dirty="0" smtClean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 </a:t>
            </a:r>
            <a:r>
              <a:rPr lang="bg-BG" sz="1600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клас </a:t>
            </a:r>
            <a:r>
              <a:rPr lang="bg-BG" sz="1600" b="1" dirty="0" smtClean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2019/2020г</a:t>
            </a:r>
            <a:r>
              <a:rPr lang="bg-BG" sz="1600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bg-BG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sz="1600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bg-BG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sz="1600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Стаж в същото училище </a:t>
            </a:r>
            <a:r>
              <a:rPr lang="en-US" sz="1600" b="1" dirty="0" smtClean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30</a:t>
            </a:r>
            <a:r>
              <a:rPr lang="bg-BG" sz="1600" b="1" dirty="0" smtClean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bg-BG" sz="1600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bg-BG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sz="1600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bg-BG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sz="1600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Квалификационна  степен    бакалавър</a:t>
            </a:r>
            <a:endParaRPr lang="bg-BG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sz="1600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bg-BG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sz="1600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bg-BG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11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&amp;Scy;&amp;ncy;&amp;icy;&amp;mcy;&amp;kcy;&amp;acy; &amp;ncy;&amp;acy; &amp;Dcy;&amp;icy;&amp;acy;&amp;ncy;&amp;acy; &amp;Ncy;&amp;iecy;&amp;dcy;&amp;kcy;&amp;ocy;&amp;vcy;&amp;acy;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63" y="341960"/>
            <a:ext cx="8393373" cy="5353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05" y="5695082"/>
            <a:ext cx="7697887" cy="33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2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417" y="416417"/>
            <a:ext cx="8596668" cy="588135"/>
          </a:xfrm>
        </p:spPr>
        <p:txBody>
          <a:bodyPr>
            <a:normAutofit fontScale="90000"/>
          </a:bodyPr>
          <a:lstStyle/>
          <a:p>
            <a:pPr algn="ctr"/>
            <a:r>
              <a:rPr lang="bg-BG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Готови за НВО...</a:t>
            </a:r>
            <a:endParaRPr lang="bg-BG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Content Placeholder 6" descr="C:\Users\DIANA\Desktop\снимки по проекта\CAM01835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17" y="1197735"/>
            <a:ext cx="3404741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7" descr="C:\Users\DIANA\Desktop\снимки по проекта\CAM01871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485" y="1867437"/>
            <a:ext cx="4262907" cy="40697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C:\Users\DIANA\Desktop\снимки по проекта\CAM0183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17" y="4134118"/>
            <a:ext cx="3404742" cy="2588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2377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55561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spcAft>
                <a:spcPts val="0"/>
              </a:spcAft>
            </a:pPr>
            <a:r>
              <a:rPr lang="bg-BG" sz="2000" b="1" u="sng" dirty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ПРЕДСТАВИТЕЛНА ИЗЯВА</a:t>
            </a:r>
            <a:r>
              <a:rPr lang="bg-BG" sz="2000" b="1" u="sng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“КОЛКО МНОГО ЗНАМ“-</a:t>
            </a:r>
            <a:r>
              <a:rPr lang="bg-BG" sz="2000" b="1" u="sng" dirty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ТЕСТ“ЕВРОПЕЙСКО КЕНГУРУ“</a:t>
            </a:r>
            <a:r>
              <a:rPr lang="bg-BG" sz="20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bg-BG" sz="20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bg-BG" sz="2000" b="1" dirty="0">
              <a:ln/>
              <a:solidFill>
                <a:srgbClr val="C00000"/>
              </a:solidFill>
            </a:endParaRPr>
          </a:p>
        </p:txBody>
      </p:sp>
      <p:pic>
        <p:nvPicPr>
          <p:cNvPr id="5" name="Content Placeholder 4" descr="C:\Users\DIANA\Desktop\снимки по проекта\collage 2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28" y="1648496"/>
            <a:ext cx="4250028" cy="4456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C:\Users\DIANA\Desktop\IMG_20170531_121221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456" y="1648496"/>
            <a:ext cx="4431545" cy="44560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62830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47731"/>
            <a:ext cx="8596668" cy="1326524"/>
          </a:xfrm>
        </p:spPr>
        <p:txBody>
          <a:bodyPr>
            <a:normAutofit/>
          </a:bodyPr>
          <a:lstStyle/>
          <a:p>
            <a:pPr algn="ctr"/>
            <a:r>
              <a:rPr lang="bg-BG" sz="2400" dirty="0" smtClean="0">
                <a:solidFill>
                  <a:srgbClr val="C00000"/>
                </a:solidFill>
              </a:rPr>
              <a:t>2017/2018 учебна година-</a:t>
            </a:r>
            <a:r>
              <a:rPr lang="bg-BG" sz="2400" dirty="0" smtClean="0"/>
              <a:t/>
            </a:r>
            <a:br>
              <a:rPr lang="bg-BG" sz="2400" dirty="0" smtClean="0"/>
            </a:br>
            <a:r>
              <a:rPr lang="bg-BG" sz="2400" dirty="0" smtClean="0">
                <a:solidFill>
                  <a:srgbClr val="0070C0"/>
                </a:solidFill>
              </a:rPr>
              <a:t>първа на обединеното вече училище...</a:t>
            </a:r>
            <a:br>
              <a:rPr lang="bg-BG" sz="2400" dirty="0" smtClean="0">
                <a:solidFill>
                  <a:srgbClr val="0070C0"/>
                </a:solidFill>
              </a:rPr>
            </a:br>
            <a:r>
              <a:rPr lang="bg-BG" sz="2400" dirty="0" smtClean="0">
                <a:solidFill>
                  <a:schemeClr val="accent5"/>
                </a:solidFill>
              </a:rPr>
              <a:t>Новите ми първолачета...</a:t>
            </a:r>
            <a:endParaRPr lang="bg-BG" sz="2400" dirty="0">
              <a:solidFill>
                <a:schemeClr val="accent5"/>
              </a:solidFill>
            </a:endParaRPr>
          </a:p>
        </p:txBody>
      </p:sp>
      <p:pic>
        <p:nvPicPr>
          <p:cNvPr id="3" name="Picture 2" descr="&amp;Scy;&amp;ncy;&amp;icy;&amp;mcy;&amp;kcy;&amp;acy; &amp;ncy;&amp;acy; &amp;Dcy;&amp;icy;&amp;acy;&amp;ncy;&amp;acy; &amp;Ncy;&amp;iecy;&amp;dcy;&amp;kcy;&amp;ocy;&amp;vcy;&amp;acy;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31" y="1674255"/>
            <a:ext cx="7340958" cy="4713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41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153" y="506569"/>
            <a:ext cx="8364851" cy="794197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g-BG" sz="2800" b="1" dirty="0" smtClean="0">
                <a:ln/>
                <a:solidFill>
                  <a:schemeClr val="accent4"/>
                </a:solidFill>
              </a:rPr>
              <a:t>При нас е весело...</a:t>
            </a:r>
            <a:r>
              <a:rPr lang="bg-BG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Учим и се забавляваме...</a:t>
            </a:r>
            <a:endParaRPr lang="bg-BG" sz="28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5" name="Content Placeholder 4" descr="&amp;Scy;&amp;ncy;&amp;icy;&amp;mcy;&amp;kcy;&amp;acy; &amp;ncy;&amp;acy; &amp;Dcy;&amp;icy;&amp;acy;&amp;ncy;&amp;acy; &amp;Ncy;&amp;iecy;&amp;dcy;&amp;kcy;&amp;ocy;&amp;vcy;&amp;acy;.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22" y="1622737"/>
            <a:ext cx="4430331" cy="4047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C:\Users\DIANA\Desktop\22154519_771367159713168_7099336590702170934_n_stylish_photo_book-61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353" y="1622738"/>
            <a:ext cx="4453891" cy="4047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734795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spcAft>
                <a:spcPts val="0"/>
              </a:spcAft>
            </a:pPr>
            <a:r>
              <a:rPr lang="bg-BG" sz="2700" b="1" u="sng" dirty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Новите ми математици</a:t>
            </a:r>
            <a:r>
              <a:rPr lang="bg-BG" sz="27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bg-BG" sz="27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bg-BG" sz="2700" b="1" u="sng" dirty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Обучителна група  по </a:t>
            </a:r>
            <a:r>
              <a:rPr lang="bg-BG" sz="2700" b="1" u="sng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„Твоят час“ 2017/2018г</a:t>
            </a:r>
            <a:r>
              <a:rPr lang="bg-BG" sz="2700" b="1" u="sng" dirty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вече работи</a:t>
            </a:r>
            <a:r>
              <a:rPr lang="bg-BG" b="1" u="sng" dirty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bg-BG" sz="28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bg-BG" sz="28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bg-BG" b="1" dirty="0">
              <a:ln/>
              <a:solidFill>
                <a:srgbClr val="C00000"/>
              </a:solidFill>
            </a:endParaRPr>
          </a:p>
        </p:txBody>
      </p:sp>
      <p:pic>
        <p:nvPicPr>
          <p:cNvPr id="3" name="Picture 2" descr="C:\Users\DIANA\Desktop\23334035_1544687558978838_3240282662221974576_o_stylish_photo_book-7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94" y="1733214"/>
            <a:ext cx="7828271" cy="4525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406626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400" b="1" dirty="0" smtClean="0">
                <a:solidFill>
                  <a:srgbClr val="C00000"/>
                </a:solidFill>
              </a:rPr>
              <a:t>Всяко дете е уникално и трябва да му се помогне...</a:t>
            </a:r>
            <a:endParaRPr lang="bg-BG" sz="2400" b="1" dirty="0">
              <a:solidFill>
                <a:srgbClr val="C00000"/>
              </a:solidFill>
            </a:endParaRPr>
          </a:p>
        </p:txBody>
      </p:sp>
      <p:pic>
        <p:nvPicPr>
          <p:cNvPr id="3" name="Picture 2" descr="C:\Users\DIANA\Desktop\снимки 1 клас по Твоя час\ТВОЯТ-ЧАС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53" y="1270000"/>
            <a:ext cx="8319752" cy="4744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216933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800" b="1" dirty="0" smtClean="0">
                <a:solidFill>
                  <a:srgbClr val="C00000"/>
                </a:solidFill>
              </a:rPr>
              <a:t>Работа в екип...</a:t>
            </a:r>
            <a:r>
              <a:rPr lang="bg-BG" sz="2800" b="1" dirty="0" smtClean="0">
                <a:solidFill>
                  <a:schemeClr val="accent2">
                    <a:lumMod val="50000"/>
                  </a:schemeClr>
                </a:solidFill>
              </a:rPr>
              <a:t>По-лесно и забавно е...</a:t>
            </a:r>
            <a:endParaRPr lang="bg-BG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 descr="C:\Users\DIANA\Desktop\снимки 1 клас по Твоя час\28313355_838222146361002_1179536920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36" y="1268729"/>
            <a:ext cx="4264334" cy="4900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DIANA\Desktop\снимки 1 клас по Твоя час\PI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670" y="1268729"/>
            <a:ext cx="4726332" cy="4900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244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248" y="609600"/>
            <a:ext cx="8596668" cy="8328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„Ние вече сме грамотни</a:t>
            </a:r>
            <a:r>
              <a:rPr lang="ru-RU" sz="27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!“- </a:t>
            </a:r>
            <a:r>
              <a:rPr lang="ru-RU" sz="27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Празник </a:t>
            </a:r>
            <a:r>
              <a:rPr lang="ru-RU" sz="27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на </a:t>
            </a:r>
            <a:r>
              <a:rPr lang="ru-RU" sz="27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буквите и цифрите</a:t>
            </a:r>
            <a:r>
              <a:rPr lang="ru-RU" sz="27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-  </a:t>
            </a:r>
            <a:r>
              <a:rPr lang="ru-RU" sz="27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29.03.2018г.</a:t>
            </a:r>
            <a:r>
              <a:rPr lang="ru-RU" sz="27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/>
            </a:r>
            <a:br>
              <a:rPr lang="ru-RU" sz="27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ru-RU" dirty="0"/>
              <a:t/>
            </a:r>
            <a:br>
              <a:rPr lang="ru-RU" dirty="0"/>
            </a:br>
            <a:endParaRPr lang="bg-BG" dirty="0"/>
          </a:p>
        </p:txBody>
      </p:sp>
      <p:pic>
        <p:nvPicPr>
          <p:cNvPr id="3" name="Picture 2" descr="C:\Users\DIANA\Desktop\29595084_857269984456218_3378276592769010118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48" y="1442434"/>
            <a:ext cx="8203842" cy="5009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869074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bg-BG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„</a:t>
            </a:r>
            <a:r>
              <a:rPr lang="bg-BG" sz="2700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Колко много знам“- Публична изява по „Твоят час“</a:t>
            </a:r>
            <a:r>
              <a:rPr lang="bg-BG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bg-BG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bg-BG" sz="2700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„Канадско кенгуру “ – състезание</a:t>
            </a:r>
            <a:endParaRPr lang="bg-BG" sz="2700" dirty="0"/>
          </a:p>
        </p:txBody>
      </p:sp>
      <p:pic>
        <p:nvPicPr>
          <p:cNvPr id="3" name="Picture 2" descr="C:\Users\DIANA\Desktop\Fina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27" y="1651379"/>
            <a:ext cx="8332631" cy="4903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3197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404" y="90152"/>
            <a:ext cx="652803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1537507"/>
      </p:ext>
    </p:extLst>
  </p:cSld>
  <p:clrMapOvr>
    <a:masterClrMapping/>
  </p:clrMapOvr>
  <p:transition spd="med" advTm="30000">
    <p:pull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*****   </a:t>
            </a:r>
            <a:r>
              <a:rPr lang="ru-RU" sz="2000" b="1" dirty="0" smtClean="0">
                <a:solidFill>
                  <a:srgbClr val="C00000"/>
                </a:solidFill>
              </a:rPr>
              <a:t>Да </a:t>
            </a:r>
            <a:r>
              <a:rPr lang="ru-RU" sz="2000" b="1" dirty="0">
                <a:solidFill>
                  <a:srgbClr val="C00000"/>
                </a:solidFill>
              </a:rPr>
              <a:t>е благословена с Вяра, Надежда и Любов   *****</a:t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новата учебна 2018/2019 година!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17.09.2018г</a:t>
            </a:r>
            <a:r>
              <a:rPr lang="ru-RU" sz="2000" dirty="0">
                <a:solidFill>
                  <a:srgbClr val="C00000"/>
                </a:solidFill>
              </a:rPr>
              <a:t>.</a:t>
            </a:r>
            <a:r>
              <a:rPr lang="ru-RU" sz="2000" dirty="0"/>
              <a:t/>
            </a:r>
            <a:br>
              <a:rPr lang="ru-RU" sz="2000" dirty="0"/>
            </a:br>
            <a:endParaRPr lang="bg-BG" sz="2000" dirty="0"/>
          </a:p>
        </p:txBody>
      </p:sp>
      <p:pic>
        <p:nvPicPr>
          <p:cNvPr id="4" name="Picture 3" descr="Ð¡Ð½Ð¸Ð¼ÐºÐ° Ð½Ð° ÐÐ¸Ð°Ð½Ð° ÐÐµÐ´ÐºÐ¾Ð²Ð°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06" y="1543157"/>
            <a:ext cx="8946457" cy="5076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622020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80304"/>
            <a:ext cx="8596668" cy="708338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bg-BG" sz="2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УСПЕШНО НАЧАЛО НА  </a:t>
            </a:r>
            <a:r>
              <a:rPr lang="bg-BG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ГРУПАТА ПО ИНТЕРЕСИ                                                                                                   „  ЗАБАВНА МАТЕМАТИКА“ </a:t>
            </a:r>
            <a:r>
              <a:rPr lang="bg-BG" sz="2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2клас </a:t>
            </a:r>
            <a:r>
              <a:rPr lang="bg-BG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bg-BG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bg-BG" b="1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bg-BG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bg-BG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bg-BG" dirty="0"/>
          </a:p>
        </p:txBody>
      </p:sp>
      <p:pic>
        <p:nvPicPr>
          <p:cNvPr id="5" name="Content Placeholder 4" descr="Ð¡Ð½Ð¸Ð¼ÐºÐ° Ð½Ð° ÐÐ¸Ð°Ð½Ð° ÐÐµÐ´ÐºÐ¾Ð²Ð°.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430" y="1014972"/>
            <a:ext cx="3533237" cy="2552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Ð¡Ð½Ð¸Ð¼ÐºÐ° Ð½Ð° ÐÐ¸Ð°Ð½Ð° ÐÐµÐ´ÐºÐ¾Ð²Ð°.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68" y="1014972"/>
            <a:ext cx="3488159" cy="2552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6" descr="C:\Users\DIANA\Downloads\51036536_2139550952825826_350725607757185024_o.jpg"/>
          <p:cNvPicPr>
            <a:picLocks noGrp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430" y="3567537"/>
            <a:ext cx="3533238" cy="3026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C:\Users\DIANA\Desktop\52474392_1081069978742883_4524471231398805504_n (1)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69" y="3567539"/>
            <a:ext cx="3488158" cy="3026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0480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245" y="382137"/>
            <a:ext cx="8241573" cy="1351129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bg-BG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„</a:t>
            </a:r>
            <a:r>
              <a:rPr lang="bg-BG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Приказна Математика“-състезание  </a:t>
            </a:r>
            <a:r>
              <a:rPr lang="bg-BG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  </a:t>
            </a:r>
            <a:r>
              <a:rPr lang="bg-BG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21.02.2019г.</a:t>
            </a:r>
            <a:r>
              <a:rPr lang="bg-BG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bg-BG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bg-BG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********</a:t>
            </a:r>
            <a:r>
              <a:rPr lang="bg-BG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bg-BG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bg-BG" sz="2400" dirty="0">
              <a:solidFill>
                <a:srgbClr val="C00000"/>
              </a:solidFill>
            </a:endParaRPr>
          </a:p>
        </p:txBody>
      </p:sp>
      <p:pic>
        <p:nvPicPr>
          <p:cNvPr id="3" name="Picture 2" descr="C:\Users\DIANA\Desktop\pixiz-21-02-2019-19-20-5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58" y="1132764"/>
            <a:ext cx="8611738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29038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61" y="395785"/>
            <a:ext cx="8596668" cy="1624767"/>
          </a:xfrm>
        </p:spPr>
        <p:txBody>
          <a:bodyPr>
            <a:noAutofit/>
          </a:bodyPr>
          <a:lstStyle/>
          <a:p>
            <a:pPr algn="ctr"/>
            <a:r>
              <a:rPr lang="bg-BG" sz="2000" b="1" dirty="0">
                <a:solidFill>
                  <a:srgbClr val="002060"/>
                </a:solidFill>
              </a:rPr>
              <a:t>Ново начало</a:t>
            </a:r>
            <a:r>
              <a:rPr lang="bg-BG" sz="2000" b="1" dirty="0" smtClean="0">
                <a:solidFill>
                  <a:srgbClr val="002060"/>
                </a:solidFill>
              </a:rPr>
              <a:t>...Клуб </a:t>
            </a:r>
            <a:r>
              <a:rPr lang="bg-BG" sz="2000" b="1" dirty="0">
                <a:solidFill>
                  <a:srgbClr val="002060"/>
                </a:solidFill>
              </a:rPr>
              <a:t>„Приятели на словото“</a:t>
            </a:r>
            <a:r>
              <a:rPr lang="bg-BG" sz="2000" b="1" dirty="0">
                <a:solidFill>
                  <a:srgbClr val="C00000"/>
                </a:solidFill>
              </a:rPr>
              <a:t>- нов проект</a:t>
            </a:r>
            <a:br>
              <a:rPr lang="bg-BG" sz="2000" b="1" dirty="0">
                <a:solidFill>
                  <a:srgbClr val="C00000"/>
                </a:solidFill>
              </a:rPr>
            </a:br>
            <a:r>
              <a:rPr lang="bg-BG" sz="2000" b="1" dirty="0">
                <a:solidFill>
                  <a:srgbClr val="C00000"/>
                </a:solidFill>
              </a:rPr>
              <a:t>   </a:t>
            </a:r>
            <a:r>
              <a:rPr lang="bg-BG" sz="2000" b="1" dirty="0" smtClean="0">
                <a:solidFill>
                  <a:srgbClr val="C00000"/>
                </a:solidFill>
              </a:rPr>
              <a:t>  </a:t>
            </a:r>
            <a:r>
              <a:rPr lang="bg-BG" sz="2000" b="1" dirty="0">
                <a:solidFill>
                  <a:srgbClr val="C00000"/>
                </a:solidFill>
              </a:rPr>
              <a:t>за </a:t>
            </a:r>
            <a:r>
              <a:rPr lang="bg-BG" sz="2000" b="1" dirty="0">
                <a:solidFill>
                  <a:srgbClr val="002060"/>
                </a:solidFill>
              </a:rPr>
              <a:t>допълнителна работа по Български език</a:t>
            </a:r>
            <a:br>
              <a:rPr lang="bg-BG" sz="2000" b="1" dirty="0">
                <a:solidFill>
                  <a:srgbClr val="002060"/>
                </a:solidFill>
              </a:rPr>
            </a:br>
            <a:r>
              <a:rPr lang="bg-BG" sz="2000" b="1" dirty="0">
                <a:solidFill>
                  <a:srgbClr val="C00000"/>
                </a:solidFill>
              </a:rPr>
              <a:t>         </a:t>
            </a:r>
            <a:r>
              <a:rPr lang="bg-BG" sz="2000" b="1" dirty="0" smtClean="0">
                <a:solidFill>
                  <a:srgbClr val="C00000"/>
                </a:solidFill>
              </a:rPr>
              <a:t>  </a:t>
            </a:r>
            <a:r>
              <a:rPr lang="bg-BG" sz="2000" b="1" dirty="0">
                <a:solidFill>
                  <a:srgbClr val="C00000"/>
                </a:solidFill>
              </a:rPr>
              <a:t>от 03.06.2019- до 31.12. </a:t>
            </a:r>
            <a:r>
              <a:rPr lang="bg-BG" sz="2000" b="1" dirty="0" smtClean="0">
                <a:solidFill>
                  <a:srgbClr val="C00000"/>
                </a:solidFill>
              </a:rPr>
              <a:t>2020г.</a:t>
            </a:r>
            <a:br>
              <a:rPr lang="bg-BG" sz="2000" b="1" dirty="0" smtClean="0">
                <a:solidFill>
                  <a:srgbClr val="C00000"/>
                </a:solidFill>
              </a:rPr>
            </a:br>
            <a:r>
              <a:rPr lang="bg-BG" sz="2000" b="1" dirty="0">
                <a:solidFill>
                  <a:srgbClr val="C00000"/>
                </a:solidFill>
              </a:rPr>
              <a:t> </a:t>
            </a:r>
            <a:r>
              <a:rPr lang="bg-BG" sz="2000" b="1" dirty="0" smtClean="0">
                <a:solidFill>
                  <a:srgbClr val="C00000"/>
                </a:solidFill>
              </a:rPr>
              <a:t> ************</a:t>
            </a:r>
            <a:r>
              <a:rPr lang="bg-BG" sz="2000" dirty="0">
                <a:solidFill>
                  <a:srgbClr val="C00000"/>
                </a:solidFill>
              </a:rPr>
              <a:t/>
            </a:r>
            <a:br>
              <a:rPr lang="bg-BG" sz="2000" dirty="0">
                <a:solidFill>
                  <a:srgbClr val="C00000"/>
                </a:solidFill>
              </a:rPr>
            </a:br>
            <a:endParaRPr lang="bg-BG" sz="20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8" y="1385590"/>
            <a:ext cx="8255034" cy="5301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5596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5408"/>
          </a:xfrm>
        </p:spPr>
        <p:txBody>
          <a:bodyPr>
            <a:normAutofit/>
          </a:bodyPr>
          <a:lstStyle/>
          <a:p>
            <a:pPr algn="ctr"/>
            <a:r>
              <a:rPr lang="bg-BG" sz="2800" b="1" dirty="0" smtClean="0">
                <a:solidFill>
                  <a:srgbClr val="C00000"/>
                </a:solidFill>
              </a:rPr>
              <a:t>Клуб „Приятели на словото</a:t>
            </a:r>
            <a:r>
              <a:rPr lang="bg-BG" sz="2800" b="1" dirty="0" smtClean="0">
                <a:solidFill>
                  <a:srgbClr val="C00000"/>
                </a:solidFill>
              </a:rPr>
              <a:t>“- 2 </a:t>
            </a:r>
            <a:r>
              <a:rPr lang="bg-BG" sz="2800" b="1" dirty="0" smtClean="0">
                <a:solidFill>
                  <a:srgbClr val="C00000"/>
                </a:solidFill>
              </a:rPr>
              <a:t>и 3 клас</a:t>
            </a:r>
            <a:endParaRPr lang="bg-BG" sz="2800" b="1" dirty="0">
              <a:solidFill>
                <a:srgbClr val="C0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228" y="1275008"/>
            <a:ext cx="4570436" cy="4739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ontent Placeholder 4" descr="C:\Users\DIANA\Desktop\61935842_1147697922080088_4754474546940084224_n_collage-114.jpg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2" y="1378424"/>
            <a:ext cx="4312692" cy="4503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379021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bg-BG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Съвместна дейност с клуб“Здрав дух в здраво тяло“</a:t>
            </a:r>
            <a:r>
              <a:rPr lang="bg-BG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bg-BG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bg-BG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bg-BG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Пантомимата-изкуство на тишината...  </a:t>
            </a:r>
            <a:r>
              <a:rPr lang="bg-BG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13.06.2019г.</a:t>
            </a:r>
            <a:r>
              <a:rPr lang="bg-BG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bg-BG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bg-BG" sz="2800" dirty="0"/>
          </a:p>
        </p:txBody>
      </p:sp>
      <p:pic>
        <p:nvPicPr>
          <p:cNvPr id="5" name="Content Placeholder 4" descr="C:\Users\DIANA\Desktop\снимки на клуба\Съвместна-дейност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50" y="1930400"/>
            <a:ext cx="4526074" cy="4393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C:\Users\DIANA\Desktop\снимки на клуба\pixiz-20-06-2019-14-42-00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4" y="1930400"/>
            <a:ext cx="4492357" cy="4393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526113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2800" b="1" dirty="0" smtClean="0">
                <a:solidFill>
                  <a:srgbClr val="C00000"/>
                </a:solidFill>
              </a:rPr>
              <a:t>Екипна дейност и работа с родители...</a:t>
            </a:r>
            <a:endParaRPr lang="bg-BG" sz="2800" b="1" dirty="0">
              <a:solidFill>
                <a:srgbClr val="C00000"/>
              </a:solidFill>
            </a:endParaRPr>
          </a:p>
        </p:txBody>
      </p:sp>
      <p:pic>
        <p:nvPicPr>
          <p:cNvPr id="3" name="Picture 2" descr="C:\Users\DIANA\Desktop\66142893_1171440003039213_1303435163161591808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69" y="1173707"/>
            <a:ext cx="8164991" cy="5239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825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68490"/>
            <a:ext cx="8596668" cy="1716457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bg-BG" sz="2800" b="1" dirty="0">
                <a:solidFill>
                  <a:srgbClr val="C0000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Почитаме Левски.Четем и пишем за него.Играем любимите му игри...</a:t>
            </a:r>
            <a:r>
              <a:rPr lang="bg-BG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bg-BG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bg-BG" sz="2800" dirty="0">
              <a:solidFill>
                <a:srgbClr val="C00000"/>
              </a:solidFill>
            </a:endParaRPr>
          </a:p>
        </p:txBody>
      </p:sp>
      <p:pic>
        <p:nvPicPr>
          <p:cNvPr id="3" name="Picture 2" descr="C:\Users\DIANA\Desktop\pixiz-18-07-2019-14-35-1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335901"/>
            <a:ext cx="8397026" cy="5201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871035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bg-BG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Ще продължим отново заедно през месец септември.</a:t>
            </a:r>
            <a:br>
              <a:rPr lang="bg-BG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bg-BG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Очакват ни още много незабравими мигове</a:t>
            </a:r>
            <a:r>
              <a:rPr lang="bg-BG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br>
              <a:rPr lang="bg-BG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bg-BG" sz="2400" b="1" dirty="0" smtClean="0">
                <a:solidFill>
                  <a:srgbClr val="17365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bg-BG" sz="2400" b="1" dirty="0">
                <a:solidFill>
                  <a:srgbClr val="17365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Весело лято!!!</a:t>
            </a:r>
            <a:r>
              <a:rPr lang="bg-BG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bg-BG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bg-BG" sz="2400" dirty="0"/>
          </a:p>
        </p:txBody>
      </p:sp>
      <p:pic>
        <p:nvPicPr>
          <p:cNvPr id="5" name="Content Placeholder 4" descr="C:\Users\DIANA\Desktop\67830132_1196621927187687_1689177055167512576_n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2711828"/>
            <a:ext cx="4183062" cy="2967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5" descr="C:\Users\DIANA\Desktop\67832903_1196564527193427_544344696260919296_n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2356835"/>
            <a:ext cx="4115650" cy="341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688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15" y="322492"/>
            <a:ext cx="7287296" cy="48546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81815" y="5272653"/>
            <a:ext cx="7287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1C1E21"/>
                </a:solidFill>
                <a:latin typeface="Helvetica" panose="020B0604020202020204" pitchFamily="34" charset="0"/>
              </a:rPr>
              <a:t>Заповед № </a:t>
            </a:r>
            <a:r>
              <a:rPr lang="ru-RU" dirty="0" smtClean="0">
                <a:solidFill>
                  <a:srgbClr val="1C1E21"/>
                </a:solidFill>
                <a:latin typeface="Helvetica" panose="020B0604020202020204" pitchFamily="34" charset="0"/>
              </a:rPr>
              <a:t>2019/2020 година</a:t>
            </a:r>
            <a:r>
              <a:rPr lang="ru-RU" dirty="0">
                <a:solidFill>
                  <a:srgbClr val="1C1E21"/>
                </a:solidFill>
                <a:latin typeface="Helvetica" panose="020B0604020202020204" pitchFamily="34" charset="0"/>
              </a:rPr>
              <a:t>РД09-2148/27.08.2019 г. за определяне на график на учебното време за учебната </a:t>
            </a:r>
            <a:r>
              <a:rPr lang="ru-RU" dirty="0" smtClean="0">
                <a:solidFill>
                  <a:srgbClr val="1C1E21"/>
                </a:solidFill>
                <a:latin typeface="Helvetica" panose="020B0604020202020204" pitchFamily="34" charset="0"/>
              </a:rPr>
              <a:t>година.</a:t>
            </a:r>
            <a:endParaRPr lang="bg-B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457" y="2192235"/>
            <a:ext cx="1643880" cy="150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589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48" y="218940"/>
            <a:ext cx="7860351" cy="6106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444" y="6325139"/>
            <a:ext cx="7697887" cy="69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84580"/>
      </p:ext>
    </p:extLst>
  </p:cSld>
  <p:clrMapOvr>
    <a:masterClrMapping/>
  </p:clrMapOvr>
  <p:transition spd="med" advClick="0" advTm="0">
    <p:pull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1217" y="163889"/>
            <a:ext cx="76500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Arimo"/>
              </a:rPr>
              <a:t>ДОВИЖДАНЕ ,</a:t>
            </a:r>
            <a:r>
              <a:rPr lang="en-US" dirty="0" smtClean="0">
                <a:solidFill>
                  <a:srgbClr val="0070C0"/>
                </a:solidFill>
                <a:latin typeface="Arimo"/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Arimo"/>
              </a:rPr>
              <a:t>ЛЯТО </a:t>
            </a:r>
            <a:r>
              <a:rPr lang="en-US" dirty="0" smtClean="0">
                <a:solidFill>
                  <a:srgbClr val="0070C0"/>
                </a:solidFill>
                <a:latin typeface="Arimo"/>
              </a:rPr>
              <a:t>!</a:t>
            </a:r>
            <a:endParaRPr lang="ru-RU" dirty="0" smtClean="0">
              <a:solidFill>
                <a:srgbClr val="0070C0"/>
              </a:solidFill>
              <a:latin typeface="Arimo"/>
            </a:endParaRPr>
          </a:p>
          <a:p>
            <a:pPr algn="ctr"/>
            <a:r>
              <a:rPr lang="ru-RU" dirty="0" smtClean="0">
                <a:solidFill>
                  <a:srgbClr val="333333"/>
                </a:solidFill>
                <a:latin typeface="Arimo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Arimo"/>
              </a:rPr>
              <a:t>Екипна дейност на  клуб,,Приятели на словото</a:t>
            </a:r>
            <a:r>
              <a:rPr lang="en-US" dirty="0" smtClean="0">
                <a:solidFill>
                  <a:srgbClr val="C00000"/>
                </a:solidFill>
                <a:latin typeface="Arimo"/>
              </a:rPr>
              <a:t>”</a:t>
            </a:r>
            <a:endParaRPr lang="ru-RU" dirty="0" smtClean="0">
              <a:solidFill>
                <a:srgbClr val="C00000"/>
              </a:solidFill>
              <a:latin typeface="Arimo"/>
            </a:endParaRPr>
          </a:p>
          <a:p>
            <a:pPr algn="just"/>
            <a:r>
              <a:rPr lang="ru-RU" dirty="0">
                <a:solidFill>
                  <a:srgbClr val="333333"/>
                </a:solidFill>
                <a:latin typeface="Arimo"/>
              </a:rPr>
              <a:t>П</a:t>
            </a:r>
            <a:r>
              <a:rPr lang="ru-RU" dirty="0" smtClean="0">
                <a:solidFill>
                  <a:srgbClr val="333333"/>
                </a:solidFill>
                <a:latin typeface="Arimo"/>
              </a:rPr>
              <a:t>роведени </a:t>
            </a:r>
            <a:r>
              <a:rPr lang="ru-RU" dirty="0">
                <a:solidFill>
                  <a:srgbClr val="333333"/>
                </a:solidFill>
                <a:latin typeface="Arimo"/>
              </a:rPr>
              <a:t>бяха разнообразни и интересни занимания, състезателни игри и забавления.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mo"/>
              </a:rPr>
              <a:t>Родителите активно се включиха в дейностите, припомняйки си своето детство. </a:t>
            </a:r>
            <a:r>
              <a:rPr lang="ru-RU" dirty="0">
                <a:solidFill>
                  <a:srgbClr val="333333"/>
                </a:solidFill>
                <a:latin typeface="Arimo"/>
              </a:rPr>
              <a:t>Заедно драматизираха любимата приказка "Червената шапчица". </a:t>
            </a:r>
            <a:r>
              <a:rPr lang="ru-RU" dirty="0">
                <a:solidFill>
                  <a:srgbClr val="FFC000"/>
                </a:solidFill>
                <a:latin typeface="Arimo"/>
              </a:rPr>
              <a:t>Споделиха вълнуващи истории от лятото. </a:t>
            </a:r>
            <a:r>
              <a:rPr lang="ru-RU" dirty="0">
                <a:solidFill>
                  <a:srgbClr val="333333"/>
                </a:solidFill>
                <a:latin typeface="Arimo"/>
              </a:rPr>
              <a:t>Малчуганите изразиха нетърпението си да са отново в училище</a:t>
            </a:r>
            <a:r>
              <a:rPr lang="ru-RU" dirty="0" smtClean="0">
                <a:solidFill>
                  <a:srgbClr val="333333"/>
                </a:solidFill>
                <a:latin typeface="Arimo"/>
              </a:rPr>
              <a:t>.</a:t>
            </a:r>
          </a:p>
          <a:p>
            <a:pPr algn="just"/>
            <a:endParaRPr lang="ru-RU" dirty="0">
              <a:solidFill>
                <a:srgbClr val="333333"/>
              </a:solidFill>
              <a:latin typeface="Arim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8" y="2421229"/>
            <a:ext cx="7547021" cy="43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0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1254" y="341194"/>
            <a:ext cx="6987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1C1E21"/>
                </a:solidFill>
                <a:latin typeface="Helvetica" panose="020B0604020202020204" pitchFamily="34" charset="0"/>
              </a:rPr>
              <a:t> С </a:t>
            </a:r>
            <a:r>
              <a:rPr lang="ru-RU" dirty="0">
                <a:solidFill>
                  <a:schemeClr val="accent5"/>
                </a:solidFill>
                <a:latin typeface="Helvetica" panose="020B0604020202020204" pitchFamily="34" charset="0"/>
              </a:rPr>
              <a:t>Вяра</a:t>
            </a:r>
            <a:r>
              <a:rPr lang="ru-RU" dirty="0">
                <a:solidFill>
                  <a:srgbClr val="1C1E21"/>
                </a:solidFill>
                <a:latin typeface="Helvetica" panose="020B0604020202020204" pitchFamily="34" charset="0"/>
              </a:rPr>
              <a:t>, </a:t>
            </a:r>
            <a:r>
              <a:rPr lang="ru-RU" dirty="0" smtClean="0">
                <a:solidFill>
                  <a:srgbClr val="0070C0"/>
                </a:solidFill>
                <a:latin typeface="Helvetica" panose="020B0604020202020204" pitchFamily="34" charset="0"/>
              </a:rPr>
              <a:t>Надежда</a:t>
            </a:r>
            <a:r>
              <a:rPr lang="ru-RU" dirty="0" smtClean="0">
                <a:solidFill>
                  <a:srgbClr val="1C1E21"/>
                </a:solidFill>
                <a:latin typeface="Helvetica" panose="020B0604020202020204" pitchFamily="34" charset="0"/>
              </a:rPr>
              <a:t>,</a:t>
            </a:r>
            <a:r>
              <a:rPr lang="ru-RU" dirty="0" smtClean="0">
                <a:solidFill>
                  <a:srgbClr val="00B050"/>
                </a:solidFill>
                <a:latin typeface="Helvetica" panose="020B0604020202020204" pitchFamily="34" charset="0"/>
              </a:rPr>
              <a:t>Любов</a:t>
            </a:r>
            <a:r>
              <a:rPr lang="ru-RU" dirty="0" smtClean="0">
                <a:solidFill>
                  <a:srgbClr val="1C1E21"/>
                </a:solidFill>
                <a:latin typeface="Helvetica" panose="020B0604020202020204" pitchFamily="34" charset="0"/>
              </a:rPr>
              <a:t> </a:t>
            </a:r>
            <a:r>
              <a:rPr lang="ru-RU" dirty="0">
                <a:solidFill>
                  <a:srgbClr val="1C1E21"/>
                </a:solidFill>
                <a:latin typeface="Helvetica" panose="020B0604020202020204" pitchFamily="34" charset="0"/>
              </a:rPr>
              <a:t>и </a:t>
            </a:r>
            <a:r>
              <a:rPr lang="ru-RU" dirty="0">
                <a:solidFill>
                  <a:srgbClr val="7030A0"/>
                </a:solidFill>
                <a:latin typeface="Helvetica" panose="020B0604020202020204" pitchFamily="34" charset="0"/>
              </a:rPr>
              <a:t>Мъдрост</a:t>
            </a:r>
            <a:r>
              <a:rPr lang="ru-RU" dirty="0">
                <a:solidFill>
                  <a:srgbClr val="1C1E21"/>
                </a:solidFill>
                <a:latin typeface="Helvetica" panose="020B0604020202020204" pitchFamily="34" charset="0"/>
              </a:rPr>
              <a:t> започваме, </a:t>
            </a:r>
            <a:r>
              <a:rPr lang="ru-RU" dirty="0" smtClean="0">
                <a:solidFill>
                  <a:srgbClr val="00B050"/>
                </a:solidFill>
                <a:latin typeface="Helvetica" panose="020B0604020202020204" pitchFamily="34" charset="0"/>
              </a:rPr>
              <a:t>новата</a:t>
            </a:r>
            <a:r>
              <a:rPr lang="ru-RU" dirty="0" smtClean="0">
                <a:solidFill>
                  <a:srgbClr val="1C1E21"/>
                </a:solidFill>
                <a:latin typeface="Helvetica" panose="020B0604020202020204" pitchFamily="34" charset="0"/>
              </a:rPr>
              <a:t>   </a:t>
            </a:r>
            <a:r>
              <a:rPr lang="ru-RU" dirty="0" smtClean="0">
                <a:solidFill>
                  <a:srgbClr val="00B050"/>
                </a:solidFill>
                <a:latin typeface="Helvetica" panose="020B0604020202020204" pitchFamily="34" charset="0"/>
              </a:rPr>
              <a:t>2019/2020</a:t>
            </a:r>
            <a:r>
              <a:rPr lang="ru-RU" dirty="0" smtClean="0">
                <a:solidFill>
                  <a:srgbClr val="1C1E21"/>
                </a:solidFill>
                <a:latin typeface="Helvetica" panose="020B0604020202020204" pitchFamily="34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Helvetica" panose="020B0604020202020204" pitchFamily="34" charset="0"/>
              </a:rPr>
              <a:t>учебна година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</a:rPr>
              <a:t>!</a:t>
            </a:r>
            <a:r>
              <a:rPr lang="ru-RU" dirty="0" smtClean="0">
                <a:solidFill>
                  <a:srgbClr val="002060"/>
                </a:solidFill>
                <a:latin typeface="Helvetica" panose="020B0604020202020204" pitchFamily="34" charset="0"/>
              </a:rPr>
              <a:t>Нека  те ни съпътстват и занапред!</a:t>
            </a:r>
            <a:endParaRPr lang="bg-BG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0" y="1105468"/>
            <a:ext cx="4967785" cy="5254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69" y="1112292"/>
            <a:ext cx="4203511" cy="5254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568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99" y="409433"/>
            <a:ext cx="4209553" cy="6073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069" y="409434"/>
            <a:ext cx="4435522" cy="6073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68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37" y="3493827"/>
            <a:ext cx="4888742" cy="318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14" y="368490"/>
            <a:ext cx="3916908" cy="6032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79" y="122830"/>
            <a:ext cx="4227962" cy="3261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9751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827" y="103031"/>
            <a:ext cx="6596565" cy="6754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162188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c-m-imagesubtitle-image-8877933884" descr="https://image.jimcdn.com/app/cms/image/transf/dimension=539x10000:format=jpg/path/sa6a2d81b32f0b3af/image/ie9d0134013a93bc6/version/1478356201/imag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578" y="321972"/>
            <a:ext cx="2389332" cy="2828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Ð¡Ð½Ð¸Ð¼ÐºÐ° Ð½Ð° ÐÐ¸Ð°Ð½Ð° ÐÐµÐ´ÐºÐ¾Ð²Ð°.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578" y="3343574"/>
            <a:ext cx="2428673" cy="277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23247" y="951728"/>
            <a:ext cx="6096000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000" b="1" u="sng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VIII.</a:t>
            </a:r>
            <a:r>
              <a:rPr lang="bg-BG" sz="2000" b="1" u="sng" dirty="0">
                <a:solidFill>
                  <a:srgbClr val="33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Самонаблюдение</a:t>
            </a:r>
            <a:endParaRPr lang="bg-BG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bg-BG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‘’</a:t>
            </a: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Много неща съм научила от приятелите , още повече от учителите , но най-много от моите ученици . Те са не само моя съдба , но и моя любов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’’</a:t>
            </a:r>
            <a:endParaRPr lang="bg-BG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bg-BG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Упражнявам учителската професия според познанията си в тази област , вродената ми </a:t>
            </a:r>
            <a:r>
              <a:rPr lang="bg-BG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интуиция за общуване , а издръжливост</a:t>
            </a: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 ми се подхранва от обичта към децата . Компромисът и толерантността съпътстват трудовото ми ежедневие , но не позволявам това да е за сметка на взискателноста и високия критерии , дръжа будни сетивата си за неповторимата детска индивидуалност . Честолюбива съм и не позволявам да се потъпква достойнството ми , взаимоотношенията с изграждам на взаимно доверие , съпричасност , близост и възпитаваща дистанция – важно е какво ще постигнат децата , но още по-важно е какви личности ще станат .</a:t>
            </a:r>
            <a:endParaRPr lang="bg-BG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92396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215" y="841584"/>
            <a:ext cx="7697887" cy="4611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026110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64" y="534473"/>
            <a:ext cx="8596668" cy="562377"/>
          </a:xfrm>
        </p:spPr>
        <p:txBody>
          <a:bodyPr>
            <a:normAutofit/>
          </a:bodyPr>
          <a:lstStyle/>
          <a:p>
            <a:pPr algn="ctr"/>
            <a:r>
              <a:rPr lang="bg-BG" sz="2800" b="1" u="sng" dirty="0" smtClean="0">
                <a:solidFill>
                  <a:srgbClr val="C00000"/>
                </a:solidFill>
              </a:rPr>
              <a:t>Документи и квалификации</a:t>
            </a:r>
            <a:endParaRPr lang="bg-BG" sz="2800" b="1" u="sng" dirty="0">
              <a:solidFill>
                <a:srgbClr val="C00000"/>
              </a:solidFill>
            </a:endParaRPr>
          </a:p>
        </p:txBody>
      </p:sp>
      <p:pic>
        <p:nvPicPr>
          <p:cNvPr id="3" name="Picture 2" descr="C:\Users\DIANA\Desktop\CAM0154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3" y="1378039"/>
            <a:ext cx="4520485" cy="5164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DIANA\Desktop\CAM0154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68" y="1378040"/>
            <a:ext cx="4812276" cy="5164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6026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IANA\Desktop\34365453_890176197832263_8179648052819132416_n (1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58" y="391933"/>
            <a:ext cx="4505325" cy="5352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user\Desktop\CAM0088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1657" y="391934"/>
            <a:ext cx="4486275" cy="5352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655857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user\Desktop\CAM0088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1070" y="3657599"/>
            <a:ext cx="558943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user\Desktop\CAM0088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617" y="170646"/>
            <a:ext cx="4198514" cy="3354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user\Desktop\CAM0088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686" y="170646"/>
            <a:ext cx="4184023" cy="3354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250028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image.jimcdn.com/app/cms/image/transf/dimension=449x10000:format=png/path/sa6a2d81b32f0b3af/image/ie93dfeeea6c5cf4a/version/1503729737/image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772" y="1154267"/>
            <a:ext cx="2665927" cy="425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61" y="0"/>
            <a:ext cx="6117464" cy="681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13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user\Desktop\CAM0276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6838" y="0"/>
            <a:ext cx="6366241" cy="6748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967256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user\Desktop\CAM00484-1-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4869" y="212502"/>
            <a:ext cx="6495030" cy="6645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109511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IANA\Desktop\21552191_760358794147338_455122362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4" y="193183"/>
            <a:ext cx="4481848" cy="6194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C:\Users\DIANA\Desktop\21552953_760358757480675_465997670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456" y="193183"/>
            <a:ext cx="4507605" cy="6194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009722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scontent-sof1-1.xx.fbcdn.net/v/t34.0-12/24829438_800495403467010_1838850776_n.jpg?oh=ed2c5d0cfe7e5bbb4dcd4684abe10543&amp;oe=5A2B406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048" y="1777284"/>
            <a:ext cx="4851258" cy="4314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ttps://scontent-sof1-1.xx.fbcdn.net/v/t34.0-12/24891645_800495206800363_1016294159_n.jpg?oh=d75c70026ee448db9ae3f7c3906ff027&amp;oe=5A2B743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03" y="109103"/>
            <a:ext cx="4936687" cy="41344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221806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scontent-sof1-1.xx.fbcdn.net/v/t1.0-9/29541854_852958391554044_4920115642952056832_n.jpg?_nc_cat=0&amp;oh=36638d0bd434d171ad239b86a2bed5f6&amp;oe=5B74EBA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4" y="155190"/>
            <a:ext cx="3361387" cy="3322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DIANA\Desktop\документи\30656893_863357673847449_4390518185053388800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7" y="735168"/>
            <a:ext cx="3966693" cy="5484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:\Users\DIANA\Desktop\32873435_882882331894983_8577063141949571072_n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3591059"/>
            <a:ext cx="3361386" cy="3266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186551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IANA\Desktop\66507278_1703481116460745_1693966042486800384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93" y="528034"/>
            <a:ext cx="4367682" cy="5808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DIANA\Desktop\66443731_453945658720464_6786262599303430144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308" y="528034"/>
            <a:ext cx="4352724" cy="5808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04412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948" y="180304"/>
            <a:ext cx="6565302" cy="66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71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26" y="0"/>
            <a:ext cx="6066913" cy="6858000"/>
          </a:xfrm>
          <a:prstGeom prst="rect">
            <a:avLst/>
          </a:prstGeom>
        </p:spPr>
      </p:pic>
      <p:pic>
        <p:nvPicPr>
          <p:cNvPr id="3074" name="Picture 2" descr="Ð¡Ð½Ð¸Ð¼ÐºÐ° Ð½Ð° ÐÐ¸Ð°Ð½Ð° ÐÐµÐ´ÐºÐ¾Ð²Ð°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896" y="1661375"/>
            <a:ext cx="2369712" cy="324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348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774" y="171952"/>
            <a:ext cx="7697887" cy="3704589"/>
          </a:xfrm>
          <a:prstGeom prst="rect">
            <a:avLst/>
          </a:prstGeom>
        </p:spPr>
      </p:pic>
      <p:pic>
        <p:nvPicPr>
          <p:cNvPr id="4" name="Picture 3" descr="C:\Users\DIANA\Desktop\2018г\22154519_771367159713168_7099336590702170934_n_stylish_photo_book-6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87" y="3705225"/>
            <a:ext cx="4798060" cy="3152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1974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167426"/>
            <a:ext cx="8596668" cy="605309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 smtClean="0">
                <a:solidFill>
                  <a:schemeClr val="accent4">
                    <a:lumMod val="75000"/>
                  </a:schemeClr>
                </a:solidFill>
              </a:rPr>
              <a:t>Отговорностите</a:t>
            </a:r>
            <a:r>
              <a:rPr lang="bg-BG" dirty="0" smtClean="0"/>
              <a:t> </a:t>
            </a:r>
            <a:r>
              <a:rPr lang="bg-BG" dirty="0" smtClean="0">
                <a:solidFill>
                  <a:schemeClr val="accent4">
                    <a:lumMod val="75000"/>
                  </a:schemeClr>
                </a:solidFill>
              </a:rPr>
              <a:t>ми като учител:</a:t>
            </a:r>
            <a:endParaRPr lang="bg-BG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1030309"/>
            <a:ext cx="4590123" cy="5544357"/>
          </a:xfrm>
        </p:spPr>
        <p:txBody>
          <a:bodyPr>
            <a:normAutofit fontScale="40000" lnSpcReduction="20000"/>
          </a:bodyPr>
          <a:lstStyle/>
          <a:p>
            <a:endParaRPr lang="ru-RU" sz="1900" dirty="0"/>
          </a:p>
          <a:p>
            <a:r>
              <a:rPr lang="ru-RU" sz="2500" dirty="0" smtClean="0"/>
              <a:t>* </a:t>
            </a:r>
            <a:r>
              <a:rPr lang="ru-RU" sz="2500" dirty="0"/>
              <a:t>Провеждане на обучение по съответните предмети</a:t>
            </a:r>
          </a:p>
          <a:p>
            <a:r>
              <a:rPr lang="ru-RU" sz="2500" dirty="0"/>
              <a:t>* Използване на подходящи образователни стратегии, методи и техники, които:</a:t>
            </a:r>
          </a:p>
          <a:p>
            <a:r>
              <a:rPr lang="ru-RU" sz="2500" dirty="0"/>
              <a:t>-дават оптимален резултат в конкретна учебна ситуация</a:t>
            </a:r>
          </a:p>
          <a:p>
            <a:r>
              <a:rPr lang="ru-RU" sz="2500" dirty="0"/>
              <a:t>-отговарят на различни образователни потребности на учениците</a:t>
            </a:r>
          </a:p>
          <a:p>
            <a:r>
              <a:rPr lang="ru-RU" sz="2500" dirty="0"/>
              <a:t>-мотивират учениците и стимулират личностното им развитие</a:t>
            </a:r>
          </a:p>
          <a:p>
            <a:r>
              <a:rPr lang="ru-RU" sz="2500" dirty="0" smtClean="0"/>
              <a:t>* Планиране и подготовка на учебния процес</a:t>
            </a:r>
          </a:p>
          <a:p>
            <a:r>
              <a:rPr lang="ru-RU" sz="2500" dirty="0" smtClean="0"/>
              <a:t>-</a:t>
            </a:r>
            <a:r>
              <a:rPr lang="ru-RU" sz="2500" dirty="0"/>
              <a:t>реализират вътрешно-предметни и междупредметни връзки</a:t>
            </a:r>
          </a:p>
          <a:p>
            <a:r>
              <a:rPr lang="ru-RU" sz="2500" dirty="0"/>
              <a:t>* Изграждане на общи знания, умения, отношения и ценности във всяка ученическа възраст и чрез всеки учебен предмет</a:t>
            </a:r>
          </a:p>
          <a:p>
            <a:r>
              <a:rPr lang="ru-RU" sz="2500" dirty="0"/>
              <a:t>* Формиране на положителни нагласи към ученето като ценност и изграждане на стратегии за активно и самостоятелно учене и за учене през целия живот</a:t>
            </a:r>
          </a:p>
          <a:p>
            <a:r>
              <a:rPr lang="ru-RU" sz="2500" dirty="0"/>
              <a:t>* Формиране у учениците разбирането за ученето като съзнателно усилие, изискващо организираност и самодисциплина и възпитаване в самостоятелност и поемане на отговорност за собственото им учене, действия и поведение</a:t>
            </a:r>
          </a:p>
          <a:p>
            <a:r>
              <a:rPr lang="ru-RU" sz="2500" dirty="0"/>
              <a:t>* Диагностика, оценяване и отчитане на постиженията на учениците и на учебния процес</a:t>
            </a:r>
          </a:p>
          <a:p>
            <a:r>
              <a:rPr lang="ru-RU" sz="2500" dirty="0"/>
              <a:t>* Опазване живота и здравето на учениците</a:t>
            </a:r>
          </a:p>
          <a:p>
            <a:endParaRPr lang="bg-BG" sz="25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67459" y="1822365"/>
            <a:ext cx="4384457" cy="5357611"/>
          </a:xfrm>
        </p:spPr>
        <p:txBody>
          <a:bodyPr>
            <a:normAutofit fontScale="40000" lnSpcReduction="20000"/>
          </a:bodyPr>
          <a:lstStyle/>
          <a:p>
            <a:r>
              <a:rPr lang="ru-RU" sz="2500" dirty="0"/>
              <a:t>Отговорности на учителя могат да се обособят в няколко направления:  пряка работа с децата; работа с родители и институции; работа в педагогическия колектив.</a:t>
            </a:r>
          </a:p>
          <a:p>
            <a:r>
              <a:rPr lang="ru-RU" sz="2500" dirty="0"/>
              <a:t>В работата ми с децата се стремя се да разнообразявам методите на преподаване, използвам готови или създавам собствени ресурси на преподаването, подготвям методически материали - за групова и индивидуална работа, прилагам нови, иновативни методи и черпя опит от колеги.</a:t>
            </a:r>
          </a:p>
          <a:p>
            <a:r>
              <a:rPr lang="ru-RU" sz="2500" dirty="0"/>
              <a:t>Работата с родителите е неизменна част от пряката ми работа с децата. Уважавам всяко родителско мнение и решение, не налагам на всяка цена моите виждания за развитие на детето, родителите ми имат доверие и ме подкрепят.</a:t>
            </a:r>
          </a:p>
          <a:p>
            <a:r>
              <a:rPr lang="ru-RU" sz="2500" dirty="0"/>
              <a:t>В педагогическия колектив се стремя към разбирателство и добронамереност. Винаги съм на разположение, когато колега има нужда от помощ и мога да я предоставя.</a:t>
            </a:r>
          </a:p>
          <a:p>
            <a:endParaRPr lang="ru-RU" sz="2500" b="1" dirty="0"/>
          </a:p>
          <a:p>
            <a:endParaRPr lang="bg-BG" sz="2500" b="1" dirty="0"/>
          </a:p>
        </p:txBody>
      </p:sp>
    </p:spTree>
    <p:extLst>
      <p:ext uri="{BB962C8B-B14F-4D97-AF65-F5344CB8AC3E}">
        <p14:creationId xmlns:p14="http://schemas.microsoft.com/office/powerpoint/2010/main" val="302131572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747" y="1045054"/>
            <a:ext cx="7697887" cy="4458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321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532</TotalTime>
  <Words>627</Words>
  <Application>Microsoft Office PowerPoint</Application>
  <PresentationFormat>Widescreen</PresentationFormat>
  <Paragraphs>79</Paragraphs>
  <Slides>56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5" baseType="lpstr">
      <vt:lpstr>Arial</vt:lpstr>
      <vt:lpstr>Arimo</vt:lpstr>
      <vt:lpstr>Georgia</vt:lpstr>
      <vt:lpstr>Helvetica</vt:lpstr>
      <vt:lpstr>Times New Roman</vt:lpstr>
      <vt:lpstr>Trebuchet MS</vt:lpstr>
      <vt:lpstr>Wingdings 3</vt:lpstr>
      <vt:lpstr>Facet</vt:lpstr>
      <vt:lpstr>Пакетиращ обект на обвивката</vt:lpstr>
      <vt:lpstr>Портфолио на учителя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Отговорностите ми като учител: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Вълнуващи моменти и един неразделен клас...</vt:lpstr>
      <vt:lpstr>Учим и се забавляваме заедно...</vt:lpstr>
      <vt:lpstr>Запомнящи се  моменти с колегите...</vt:lpstr>
      <vt:lpstr>PowerPoint Presentation</vt:lpstr>
      <vt:lpstr>PowerPoint Presentation</vt:lpstr>
      <vt:lpstr>PowerPoint Presentation</vt:lpstr>
      <vt:lpstr>PowerPoint Presentation</vt:lpstr>
      <vt:lpstr>Готови за НВО...</vt:lpstr>
      <vt:lpstr>ПРЕДСТАВИТЕЛНА ИЗЯВА“КОЛКО МНОГО ЗНАМ“-ТЕСТ“ЕВРОПЕЙСКО КЕНГУРУ“ </vt:lpstr>
      <vt:lpstr>2017/2018 учебна година- първа на обединеното вече училище... Новите ми първолачета...</vt:lpstr>
      <vt:lpstr>При нас е весело...Учим и се забавляваме...</vt:lpstr>
      <vt:lpstr>Новите ми математици   Обучителна група  по „Твоят час“ 2017/2018г вече работи. </vt:lpstr>
      <vt:lpstr>Всяко дете е уникално и трябва да му се помогне...</vt:lpstr>
      <vt:lpstr>Работа в екип...По-лесно и забавно е...</vt:lpstr>
      <vt:lpstr>„Ние вече сме грамотни!“- Празник на буквите и цифрите-  29.03.2018г.  </vt:lpstr>
      <vt:lpstr> „Колко много знам“- Публична изява по „Твоят час“                        „Канадско кенгуру “ – състезание</vt:lpstr>
      <vt:lpstr>*****   Да е благословена с Вяра, Надежда и Любов   ***** новата учебна 2018/2019 година! 17.09.2018г. </vt:lpstr>
      <vt:lpstr>УСПЕШНО НАЧАЛО НА  ГРУПАТА ПО ИНТЕРЕСИ                                                                                                   „  ЗАБАВНА МАТЕМАТИКА“ – 2клас    </vt:lpstr>
      <vt:lpstr>„Приказна Математика“-състезание  -   21.02.2019г.                                         ******** </vt:lpstr>
      <vt:lpstr>Ново начало...Клуб „Приятели на словото“- нов проект      за допълнителна работа по Български език            от 03.06.2019- до 31.12. 2020г.   ************ </vt:lpstr>
      <vt:lpstr>Клуб „Приятели на словото“- 2 и 3 клас</vt:lpstr>
      <vt:lpstr>Съвместна дейност с клуб“Здрав дух в здраво тяло“        Пантомимата-изкуство на тишината...  13.06.2019г. </vt:lpstr>
      <vt:lpstr>Екипна дейност и работа с родители...</vt:lpstr>
      <vt:lpstr>Почитаме Левски.Четем и пишем за него.Играем любимите му игри... </vt:lpstr>
      <vt:lpstr>Ще продължим отново заедно през месец септември.                Очакват ни още много незабравими мигове...    Весело лято!!!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Документи и квалификации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на учителя</dc:title>
  <dc:creator>DIANA</dc:creator>
  <cp:lastModifiedBy>DIANA</cp:lastModifiedBy>
  <cp:revision>162</cp:revision>
  <dcterms:created xsi:type="dcterms:W3CDTF">2019-08-20T18:08:34Z</dcterms:created>
  <dcterms:modified xsi:type="dcterms:W3CDTF">2019-10-20T08:47:15Z</dcterms:modified>
</cp:coreProperties>
</file>