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716" r:id="rId1"/>
  </p:sldMasterIdLst>
  <p:notesMasterIdLst>
    <p:notesMasterId r:id="rId18"/>
  </p:notesMasterIdLst>
  <p:handoutMasterIdLst>
    <p:handoutMasterId r:id="rId19"/>
  </p:handoutMasterIdLst>
  <p:sldIdLst>
    <p:sldId id="258" r:id="rId2"/>
    <p:sldId id="259" r:id="rId3"/>
    <p:sldId id="260" r:id="rId4"/>
    <p:sldId id="264" r:id="rId5"/>
    <p:sldId id="265" r:id="rId6"/>
    <p:sldId id="266" r:id="rId7"/>
    <p:sldId id="267" r:id="rId8"/>
    <p:sldId id="268" r:id="rId9"/>
    <p:sldId id="269" r:id="rId10"/>
    <p:sldId id="270" r:id="rId11"/>
    <p:sldId id="271" r:id="rId12"/>
    <p:sldId id="261" r:id="rId13"/>
    <p:sldId id="272" r:id="rId14"/>
    <p:sldId id="263" r:id="rId15"/>
    <p:sldId id="275" r:id="rId16"/>
    <p:sldId id="273" r:id="rId17"/>
  </p:sldIdLst>
  <p:sldSz cx="12188825" cy="6858000"/>
  <p:notesSz cx="6858000" cy="9144000"/>
  <p:embeddedFontLst>
    <p:embeddedFont>
      <p:font typeface="Calibri" panose="020F0502020204030204" pitchFamily="34" charset="0"/>
      <p:regular r:id="rId20"/>
      <p:bold r:id="rId21"/>
      <p:italic r:id="rId22"/>
      <p:boldItalic r:id="rId23"/>
    </p:embeddedFont>
    <p:embeddedFont>
      <p:font typeface="Calibri Light" panose="020F0302020204030204" pitchFamily="34" charset="0"/>
      <p:regular r:id="rId24"/>
      <p:italic r:id="rId25"/>
    </p:embeddedFont>
    <p:embeddedFont>
      <p:font typeface="Century Gothic" panose="020B0502020202020204" pitchFamily="34" charset="0"/>
      <p:regular r:id="rId26"/>
      <p:bold r:id="rId27"/>
      <p:italic r:id="rId28"/>
      <p:boldItalic r:id="rId29"/>
    </p:embeddedFont>
    <p:embeddedFont>
      <p:font typeface="Izhitsa" panose="020B7200000000000000" pitchFamily="34" charset="0"/>
      <p:regular r:id="rId30"/>
    </p:embeddedFont>
    <p:embeddedFont>
      <p:font typeface="Kitsch Trial Extrabold" panose="00000900000000000000" pitchFamily="2" charset="0"/>
      <p:boldItalic r:id="rId31"/>
    </p:embeddedFont>
    <p:embeddedFont>
      <p:font typeface="Tahoma" panose="020B0604030504040204" pitchFamily="34" charset="0"/>
      <p:regular r:id="rId32"/>
      <p:bold r:id="rId33"/>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orient="horz" pos="945">
          <p15:clr>
            <a:srgbClr val="A4A3A4"/>
          </p15:clr>
        </p15:guide>
        <p15:guide id="3" orient="horz" pos="3888">
          <p15:clr>
            <a:srgbClr val="A4A3A4"/>
          </p15:clr>
        </p15:guide>
        <p15:guide id="4" orient="horz" pos="192">
          <p15:clr>
            <a:srgbClr val="A4A3A4"/>
          </p15:clr>
        </p15:guide>
        <p15:guide id="5" orient="horz" pos="1072">
          <p15:clr>
            <a:srgbClr val="A4A3A4"/>
          </p15:clr>
        </p15:guide>
        <p15:guide id="6" pos="3839">
          <p15:clr>
            <a:srgbClr val="A4A3A4"/>
          </p15:clr>
        </p15:guide>
        <p15:guide id="7" pos="704">
          <p15:clr>
            <a:srgbClr val="A4A3A4"/>
          </p15:clr>
        </p15:guide>
        <p15:guide id="8" pos="7102">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3B4B98B0-60AC-42C2-AFA5-B58CD77FA1E5}">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5226" autoAdjust="0"/>
  </p:normalViewPr>
  <p:slideViewPr>
    <p:cSldViewPr showGuides="1">
      <p:cViewPr>
        <p:scale>
          <a:sx n="50" d="100"/>
          <a:sy n="50" d="100"/>
        </p:scale>
        <p:origin x="1934" y="830"/>
      </p:cViewPr>
      <p:guideLst>
        <p:guide orient="horz" pos="2160"/>
        <p:guide orient="horz" pos="945"/>
        <p:guide orient="horz" pos="3888"/>
        <p:guide orient="horz" pos="192"/>
        <p:guide orient="horz" pos="1072"/>
        <p:guide pos="3839"/>
        <p:guide pos="704"/>
        <p:guide pos="7102"/>
      </p:guideLst>
    </p:cSldViewPr>
  </p:slideViewPr>
  <p:outlineViewPr>
    <p:cViewPr>
      <p:scale>
        <a:sx n="33" d="100"/>
        <a:sy n="33" d="100"/>
      </p:scale>
      <p:origin x="0" y="-2886"/>
    </p:cViewPr>
  </p:outlineViewPr>
  <p:notesTextViewPr>
    <p:cViewPr>
      <p:scale>
        <a:sx n="3" d="2"/>
        <a:sy n="3" d="2"/>
      </p:scale>
      <p:origin x="0" y="0"/>
    </p:cViewPr>
  </p:notesTextViewPr>
  <p:notesViewPr>
    <p:cSldViewPr>
      <p:cViewPr varScale="1">
        <p:scale>
          <a:sx n="79" d="100"/>
          <a:sy n="79" d="100"/>
        </p:scale>
        <p:origin x="3198" y="96"/>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26" Type="http://schemas.openxmlformats.org/officeDocument/2006/relationships/font" Target="fonts/font7.fntdata"/><Relationship Id="rId3" Type="http://schemas.openxmlformats.org/officeDocument/2006/relationships/slide" Target="slides/slide2.xml"/><Relationship Id="rId21" Type="http://schemas.openxmlformats.org/officeDocument/2006/relationships/font" Target="fonts/font2.fntdata"/><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6.fntdata"/><Relationship Id="rId33" Type="http://schemas.openxmlformats.org/officeDocument/2006/relationships/font" Target="fonts/font14.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1.fntdata"/><Relationship Id="rId29"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5.fntdata"/><Relationship Id="rId32" Type="http://schemas.openxmlformats.org/officeDocument/2006/relationships/font" Target="fonts/font13.fntdata"/><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4.fntdata"/><Relationship Id="rId28" Type="http://schemas.openxmlformats.org/officeDocument/2006/relationships/font" Target="fonts/font9.fntdata"/><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handoutMaster" Target="handoutMasters/handoutMaster1.xml"/><Relationship Id="rId31" Type="http://schemas.openxmlformats.org/officeDocument/2006/relationships/font" Target="fonts/font1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3.fntdata"/><Relationship Id="rId27" Type="http://schemas.openxmlformats.org/officeDocument/2006/relationships/font" Target="fonts/font8.fntdata"/><Relationship Id="rId30" Type="http://schemas.openxmlformats.org/officeDocument/2006/relationships/font" Target="fonts/font11.fntdata"/><Relationship Id="rId35"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a:solidFill>
                <a:schemeClr val="tx2"/>
              </a:solidFill>
            </a:endParaRPr>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E973C59C-4E16-4A64-A766-34DB213E11B3}" type="datetimeFigureOut">
              <a:rPr lang="en-US">
                <a:solidFill>
                  <a:schemeClr val="tx2"/>
                </a:solidFill>
              </a:rPr>
              <a:t>5/24/2021</a:t>
            </a:fld>
            <a:endParaRPr>
              <a:solidFill>
                <a:schemeClr val="tx2"/>
              </a:solidFill>
            </a:endParaRPr>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a:solidFill>
                <a:schemeClr val="tx2"/>
              </a:solidFill>
            </a:endParaRPr>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CFD77566-CD65-4859-9FA1-43956DC85B8C}" type="slidenum">
              <a:rPr>
                <a:solidFill>
                  <a:schemeClr val="tx2"/>
                </a:solidFill>
              </a:rPr>
              <a:t>‹#›</a:t>
            </a:fld>
            <a:endParaRPr>
              <a:solidFill>
                <a:schemeClr val="tx2"/>
              </a:solidFill>
            </a:endParaRPr>
          </a:p>
        </p:txBody>
      </p:sp>
    </p:spTree>
    <p:extLst>
      <p:ext uri="{BB962C8B-B14F-4D97-AF65-F5344CB8AC3E}">
        <p14:creationId xmlns:p14="http://schemas.microsoft.com/office/powerpoint/2010/main" val="270879837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solidFill>
                  <a:schemeClr val="tx2"/>
                </a:solidFill>
              </a:defRPr>
            </a:lvl1pPr>
          </a:lstStyle>
          <a:p>
            <a:endParaRPr/>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solidFill>
                  <a:schemeClr val="tx2"/>
                </a:solidFill>
              </a:defRPr>
            </a:lvl1pPr>
          </a:lstStyle>
          <a:p>
            <a:fld id="{F95CF31C-F757-429C-A789-86504F04C3BE}" type="datetimeFigureOut">
              <a:rPr lang="en-US"/>
              <a:pPr/>
              <a:t>5/24/2021</a:t>
            </a:fld>
            <a:endParaRPr/>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t>Click to edit Master text styles</a:t>
            </a:r>
          </a:p>
          <a:p>
            <a:pPr lvl="1"/>
            <a:r>
              <a:t>Second level</a:t>
            </a:r>
          </a:p>
          <a:p>
            <a:pPr lvl="2"/>
            <a:r>
              <a:t>Third level</a:t>
            </a:r>
          </a:p>
          <a:p>
            <a:pPr lvl="3"/>
            <a:r>
              <a:t>Fourth level</a:t>
            </a:r>
          </a:p>
          <a:p>
            <a:pPr lvl="4"/>
            <a:r>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solidFill>
                  <a:schemeClr val="tx2"/>
                </a:solidFill>
              </a:defRPr>
            </a:lvl1pPr>
          </a:lstStyle>
          <a:p>
            <a:endParaRPr/>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solidFill>
                  <a:schemeClr val="tx2"/>
                </a:solidFill>
              </a:defRPr>
            </a:lvl1pPr>
          </a:lstStyle>
          <a:p>
            <a:fld id="{B8796F01-7154-41E0-B48B-A6921757531A}" type="slidenum">
              <a:rPr/>
              <a:pPr/>
              <a:t>‹#›</a:t>
            </a:fld>
            <a:endParaRPr/>
          </a:p>
        </p:txBody>
      </p:sp>
    </p:spTree>
    <p:extLst>
      <p:ext uri="{BB962C8B-B14F-4D97-AF65-F5344CB8AC3E}">
        <p14:creationId xmlns:p14="http://schemas.microsoft.com/office/powerpoint/2010/main" val="44077566"/>
      </p:ext>
    </p:extLst>
  </p:cSld>
  <p:clrMap bg1="lt1" tx1="dk1" bg2="lt2" tx2="dk2" accent1="accent1" accent2="accent2" accent3="accent3" accent4="accent4" accent5="accent5" accent6="accent6" hlink="hlink" folHlink="folHlink"/>
  <p:notesStyle>
    <a:lvl1pPr marL="0" algn="l" defTabSz="1218987" rtl="0" eaLnBrk="1" latinLnBrk="0" hangingPunct="1">
      <a:defRPr sz="1600" kern="1200">
        <a:solidFill>
          <a:schemeClr val="tx2"/>
        </a:solidFill>
        <a:latin typeface="+mn-lt"/>
        <a:ea typeface="+mn-ea"/>
        <a:cs typeface="+mn-cs"/>
      </a:defRPr>
    </a:lvl1pPr>
    <a:lvl2pPr marL="609493" algn="l" defTabSz="1218987" rtl="0" eaLnBrk="1" latinLnBrk="0" hangingPunct="1">
      <a:defRPr sz="1600" kern="1200">
        <a:solidFill>
          <a:schemeClr val="tx2"/>
        </a:solidFill>
        <a:latin typeface="+mn-lt"/>
        <a:ea typeface="+mn-ea"/>
        <a:cs typeface="+mn-cs"/>
      </a:defRPr>
    </a:lvl2pPr>
    <a:lvl3pPr marL="1218987" algn="l" defTabSz="1218987" rtl="0" eaLnBrk="1" latinLnBrk="0" hangingPunct="1">
      <a:defRPr sz="1600" kern="1200">
        <a:solidFill>
          <a:schemeClr val="tx2"/>
        </a:solidFill>
        <a:latin typeface="+mn-lt"/>
        <a:ea typeface="+mn-ea"/>
        <a:cs typeface="+mn-cs"/>
      </a:defRPr>
    </a:lvl3pPr>
    <a:lvl4pPr marL="1828480" algn="l" defTabSz="1218987" rtl="0" eaLnBrk="1" latinLnBrk="0" hangingPunct="1">
      <a:defRPr sz="1600" kern="1200">
        <a:solidFill>
          <a:schemeClr val="tx2"/>
        </a:solidFill>
        <a:latin typeface="+mn-lt"/>
        <a:ea typeface="+mn-ea"/>
        <a:cs typeface="+mn-cs"/>
      </a:defRPr>
    </a:lvl4pPr>
    <a:lvl5pPr marL="2437973" algn="l" defTabSz="1218987" rtl="0" eaLnBrk="1" latinLnBrk="0" hangingPunct="1">
      <a:defRPr sz="1600" kern="1200">
        <a:solidFill>
          <a:schemeClr val="tx2"/>
        </a:solidFill>
        <a:latin typeface="+mn-lt"/>
        <a:ea typeface="+mn-ea"/>
        <a:cs typeface="+mn-cs"/>
      </a:defRPr>
    </a:lvl5pPr>
    <a:lvl6pPr marL="3047467" algn="l" defTabSz="1218987" rtl="0" eaLnBrk="1" latinLnBrk="0" hangingPunct="1">
      <a:defRPr sz="1600" kern="1200">
        <a:solidFill>
          <a:schemeClr val="tx1"/>
        </a:solidFill>
        <a:latin typeface="+mn-lt"/>
        <a:ea typeface="+mn-ea"/>
        <a:cs typeface="+mn-cs"/>
      </a:defRPr>
    </a:lvl6pPr>
    <a:lvl7pPr marL="3656960" algn="l" defTabSz="1218987" rtl="0" eaLnBrk="1" latinLnBrk="0" hangingPunct="1">
      <a:defRPr sz="1600" kern="1200">
        <a:solidFill>
          <a:schemeClr val="tx1"/>
        </a:solidFill>
        <a:latin typeface="+mn-lt"/>
        <a:ea typeface="+mn-ea"/>
        <a:cs typeface="+mn-cs"/>
      </a:defRPr>
    </a:lvl7pPr>
    <a:lvl8pPr marL="4266453" algn="l" defTabSz="1218987" rtl="0" eaLnBrk="1" latinLnBrk="0" hangingPunct="1">
      <a:defRPr sz="1600" kern="1200">
        <a:solidFill>
          <a:schemeClr val="tx1"/>
        </a:solidFill>
        <a:latin typeface="+mn-lt"/>
        <a:ea typeface="+mn-ea"/>
        <a:cs typeface="+mn-cs"/>
      </a:defRPr>
    </a:lvl8pPr>
    <a:lvl9pPr marL="4875947" algn="l" defTabSz="1218987"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BBF81A0-ADA6-4623-BE4F-40CFB8BBCB3D}" type="slidenum">
              <a:rPr lang="en-US" smtClean="0"/>
              <a:t>1</a:t>
            </a:fld>
            <a:endParaRPr lang="en-US"/>
          </a:p>
        </p:txBody>
      </p:sp>
    </p:spTree>
    <p:extLst>
      <p:ext uri="{BB962C8B-B14F-4D97-AF65-F5344CB8AC3E}">
        <p14:creationId xmlns:p14="http://schemas.microsoft.com/office/powerpoint/2010/main" val="2855903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lang="ru-RU" b="0" i="0" dirty="0">
                <a:solidFill>
                  <a:srgbClr val="4D4845"/>
                </a:solidFill>
                <a:effectLst/>
                <a:latin typeface="Arial" panose="020B0604020202020204" pitchFamily="34" charset="0"/>
              </a:rPr>
              <a:t>Музиката и празникът</a:t>
            </a:r>
            <a:br>
              <a:rPr lang="ru-RU" dirty="0"/>
            </a:br>
            <a:r>
              <a:rPr lang="ru-RU" sz="1600" dirty="0">
                <a:solidFill>
                  <a:srgbClr val="4D4845"/>
                </a:solidFill>
                <a:latin typeface="Arial" panose="020B0604020202020204" pitchFamily="34" charset="0"/>
              </a:rPr>
              <a:t>В </a:t>
            </a:r>
            <a:r>
              <a:rPr lang="ru-RU" sz="1600" b="0" i="0" dirty="0">
                <a:solidFill>
                  <a:srgbClr val="4D4845"/>
                </a:solidFill>
                <a:effectLst/>
                <a:latin typeface="Arial" panose="020B0604020202020204" pitchFamily="34" charset="0"/>
              </a:rPr>
              <a:t>празнуването на най-българския празник са били включени всички родове музика, които по онова време са имали място в живота на българите. Сред тях са православните църковни песнопения, “нарочно наредени песни” за св. св. Кирил и Методий, изпълнявани в училище, и народните песни, свирни и хора. По дописки от възрожденския печат авторката е успяла да издири какви песнопения са се пеели в празничното богослужение, при празничното шествие и при водосвета. Най-разпространен е бил тропарът на славянските апостоли и учители заедно с други традиционни песнопения. Някъде са били изпълнявани и по нови тропари, съчинявани за тях през Възраждането. При празнуването в училище са присъствали и царски маршове за възхвала на султана и песни за светите братя. “До наши дни са запазени няколко образци на такива песни, от които е видно, че повечето от тях са в стила на европейските маршове или старата градската песен, макар че е имало и мелодии, близки до българската фолклорна традиция. Една от най-ранните, съхранени училищни песни от този период, са “И след тисяща годин” по текст на Йоаким Груев, която присъства и в училищните спомени на Иван Вазов. От тогава датират и песните “Тоя празник нам дарява” и “Кирилу и Методию” по текст на Любен Каравелов, “Днес ден славен”, “Химн на Кирил и Методий” и “Да прославим паметта”, които са дело на Добри Войников. Така се е формирала значителна група от песни на тази тема, принадлежащи към жанра “училищна песен”. Мелодиите им са от различни интонационни стилове: селски и градски фолклор или в тъй наречения общ тон, подражаващ на европейската маршова и детска песен. Общото, което ги обединява, освен функцията им, е, че имат ярко изявена мелодика и до известна степен са съобразени с вокално-изпълнителските възможности на учениците”, допълва преподавателката. След Освобождението денят на солунските братя е започнал да се чества във всички селища на свободна България като израз на радостта от свободата. В останалите поробени краища на родината празникът е бил израз на стремежа към свобода и изява на българската принадлежност. Тогава са се появили нови песни за празника, за светите равноапостоли и тяхното дело, голяма част от които не са достигнали до нас, тъй като не са били записвани и издавани. Много от тях са били дело на учителите, които са продължавали да работят с възрожденски плам, и като част от просветителската си мисия са създавали както стихове, така и мелодии. Някои от тях са останали ненадминати до днес, както “Химн на св. св. Кирил и Методий” от учителя композитор Панайот Пипков. Стиховете на Стоян Михайловски са били написани през 1882 г., когато е учителствал в град Русе, и са били публикувани в сп. “Мисъл” от 1892 г. Музиката е била създадена през 1901 г. в Ловеч, където Панайот Пипков тогава е бил учител. В края на XIX век и особено в началото на следващия у нас вече е имало професионални музиканти – Емануил Манолов, Добри Христов, Александър Кръстев и др. Те са се отзовали на необходимостта от празнични песни и са създали нови творби, непринадлежащи към училищните песни. Това са хорови песни за концертно изпълнение, предназначени за четиригласен или петгласен смесен хор. В средата на миналия век празникът на създателите на писмеността постепенно се преобразува в празник на българската просвета и култура. След 1969 г. църковното честване на светите равноапостоли протича отделно. Както на 11 май се празнува само в църквата, така и 24 май остава само училищен празник – тържество на славянската писменост, българската просвета и култура. Като традиционни форми за честване се утвърждават тържественият концерт в навечерието и манифестацията на учениците в деня на празника. На тези концерти освен другите изпълнения присъстват и многогласни хорови песни, посветени на славянските първоучители. Празничното шествие с плакати и цветя задължително включва музика – инструментални маршове, изпълнявани от фанфарни или духови оркестри и песни, между които на първо място е химнът с автори Панайот Пипков и Стоян Михайловски. Място за общо, всенародно веселие с народни песни и хора няма. “В този период нови песни за св. св. Кирил и Методий не са сътворени, а по-рано създадените отсъстват от учебниците и песенните сборници.</a:t>
            </a:r>
            <a:br>
              <a:rPr lang="ru-RU" sz="1600" dirty="0"/>
            </a:br>
            <a:r>
              <a:rPr lang="ru-RU" sz="1600" b="0" i="0" dirty="0">
                <a:solidFill>
                  <a:srgbClr val="4D4845"/>
                </a:solidFill>
                <a:effectLst/>
                <a:latin typeface="Arial" panose="020B0604020202020204" pitchFamily="34" charset="0"/>
              </a:rPr>
              <a:t>В края на 80-те години творците в България отново се насочват към тази тема, създадени са и публикувани в отделни сборници няколко нови песни за двамата просветители. През 1981 г. е издаден албум от две грамофонни плочи на Балкантон с песни под надслов “Вам, о Кирил и Методий” и сборник с песни от XIX и началото на XX век, аранжирани за различни хорови състави смесен, женски и детски хор в поредицата “Родна песен”. На 30 март 1990 г. с решение на Народното събрание 24 май е обявен за официален празник на страната. “Сред всички така вихрено протичащи промени, включително в училището, значимостта на този празник, изглежда, не е вече така очевидна за всички. За съжаление, трябва да отбележим, че не се забелязва интерес и от страна на поети и композитори към личността, делото и празника на св. св. Кирил и Методий. Не можем да се похвалим и с наличието на съвременна разгърната ритуалност за този светъл български празник. “В това отношение се надявам този сборник да запълни до известна степен тази празнина, като даде репертоар, от който детските, началните учители, музикалните педагози в средния курс и хоровите диригенти да подбират хубави песни”</a:t>
            </a:r>
            <a:endParaRPr lang="en-US" sz="1600" dirty="0"/>
          </a:p>
          <a:p>
            <a:endParaRPr lang="en-US" dirty="0"/>
          </a:p>
        </p:txBody>
      </p:sp>
      <p:sp>
        <p:nvSpPr>
          <p:cNvPr id="4" name="Slide Number Placeholder 3"/>
          <p:cNvSpPr>
            <a:spLocks noGrp="1"/>
          </p:cNvSpPr>
          <p:nvPr>
            <p:ph type="sldNum" sz="quarter" idx="5"/>
          </p:nvPr>
        </p:nvSpPr>
        <p:spPr/>
        <p:txBody>
          <a:bodyPr/>
          <a:lstStyle/>
          <a:p>
            <a:fld id="{B8796F01-7154-41E0-B48B-A6921757531A}" type="slidenum">
              <a:rPr lang="en-US" smtClean="0"/>
              <a:pPr/>
              <a:t>14</a:t>
            </a:fld>
            <a:endParaRPr lang="en-US"/>
          </a:p>
        </p:txBody>
      </p:sp>
    </p:spTree>
    <p:extLst>
      <p:ext uri="{BB962C8B-B14F-4D97-AF65-F5344CB8AC3E}">
        <p14:creationId xmlns:p14="http://schemas.microsoft.com/office/powerpoint/2010/main" val="285329154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565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5651"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6994" y="758952"/>
            <a:ext cx="10055781" cy="3566160"/>
          </a:xfrm>
        </p:spPr>
        <p:txBody>
          <a:bodyPr anchor="b">
            <a:normAutofit/>
          </a:bodyPr>
          <a:lstStyle>
            <a:lvl1pPr algn="l">
              <a:lnSpc>
                <a:spcPct val="85000"/>
              </a:lnSpc>
              <a:defRPr sz="7998"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099764" y="4455620"/>
            <a:ext cx="10055781" cy="1143000"/>
          </a:xfrm>
        </p:spPr>
        <p:txBody>
          <a:bodyPr lIns="91440" rIns="91440">
            <a:normAutofit/>
          </a:bodyPr>
          <a:lstStyle>
            <a:lvl1pPr marL="0" indent="0" algn="l">
              <a:buNone/>
              <a:defRPr sz="2399" cap="all" spc="200" baseline="0">
                <a:solidFill>
                  <a:schemeClr val="tx2"/>
                </a:solidFill>
                <a:latin typeface="+mj-lt"/>
              </a:defRPr>
            </a:lvl1pPr>
            <a:lvl2pPr marL="457063" indent="0" algn="ctr">
              <a:buNone/>
              <a:defRPr sz="2399"/>
            </a:lvl2pPr>
            <a:lvl3pPr marL="914126" indent="0" algn="ctr">
              <a:buNone/>
              <a:defRPr sz="2399"/>
            </a:lvl3pPr>
            <a:lvl4pPr marL="1371189" indent="0" algn="ctr">
              <a:buNone/>
              <a:defRPr sz="1999"/>
            </a:lvl4pPr>
            <a:lvl5pPr marL="1828251" indent="0" algn="ctr">
              <a:buNone/>
              <a:defRPr sz="1999"/>
            </a:lvl5pPr>
            <a:lvl6pPr marL="2285314" indent="0" algn="ctr">
              <a:buNone/>
              <a:defRPr sz="1999"/>
            </a:lvl6pPr>
            <a:lvl7pPr marL="2742377" indent="0" algn="ctr">
              <a:buNone/>
              <a:defRPr sz="1999"/>
            </a:lvl7pPr>
            <a:lvl8pPr marL="3199440" indent="0" algn="ctr">
              <a:buNone/>
              <a:defRPr sz="1999"/>
            </a:lvl8pPr>
            <a:lvl9pPr marL="3656503" indent="0" algn="ctr">
              <a:buNone/>
              <a:defRPr sz="1999"/>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2E3C847-D284-421D-B330-2D43513B0F9C}" type="datetime1">
              <a:rPr lang="en-US" smtClean="0"/>
              <a:t>5/24/2021</a:t>
            </a:fld>
            <a:endParaRPr lang="en-US"/>
          </a:p>
        </p:txBody>
      </p:sp>
      <p:sp>
        <p:nvSpPr>
          <p:cNvPr id="5" name="Footer Placeholder 4"/>
          <p:cNvSpPr>
            <a:spLocks noGrp="1"/>
          </p:cNvSpPr>
          <p:nvPr>
            <p:ph type="ftr" sz="quarter" idx="11"/>
          </p:nvPr>
        </p:nvSpPr>
        <p:spPr/>
        <p:txBody>
          <a:bodyPr/>
          <a:lstStyle/>
          <a:p>
            <a:r>
              <a:rPr lang="en-US"/>
              <a:t>Add a footer</a:t>
            </a:r>
            <a:endParaRPr lang="en-US" dirty="0"/>
          </a:p>
        </p:txBody>
      </p:sp>
      <p:sp>
        <p:nvSpPr>
          <p:cNvPr id="6" name="Slide Number Placeholder 5"/>
          <p:cNvSpPr>
            <a:spLocks noGrp="1"/>
          </p:cNvSpPr>
          <p:nvPr>
            <p:ph type="sldNum" sz="quarter" idx="12"/>
          </p:nvPr>
        </p:nvSpPr>
        <p:spPr/>
        <p:txBody>
          <a:bodyPr/>
          <a:lstStyle/>
          <a:p>
            <a:fld id="{EB37DED6-D4C7-42EE-AB49-D2E39E64FDE4}" type="slidenum">
              <a:rPr lang="en-US" smtClean="0"/>
              <a:pPr/>
              <a:t>‹#›</a:t>
            </a:fld>
            <a:endParaRPr lang="en-US"/>
          </a:p>
        </p:txBody>
      </p:sp>
      <p:cxnSp>
        <p:nvCxnSpPr>
          <p:cNvPr id="9" name="Straight Connector 8"/>
          <p:cNvCxnSpPr/>
          <p:nvPr/>
        </p:nvCxnSpPr>
        <p:spPr>
          <a:xfrm>
            <a:off x="1207344" y="4343400"/>
            <a:ext cx="9872948"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nvGrpSpPr>
          <p:cNvPr id="10" name="Group 9" descr="Stack of books">
            <a:extLst>
              <a:ext uri="{FF2B5EF4-FFF2-40B4-BE49-F238E27FC236}">
                <a16:creationId xmlns:a16="http://schemas.microsoft.com/office/drawing/2014/main" id="{E85CFD15-130A-4DEF-8534-3412B1F5DFE5}"/>
              </a:ext>
            </a:extLst>
          </p:cNvPr>
          <p:cNvGrpSpPr/>
          <p:nvPr userDrawn="1"/>
        </p:nvGrpSpPr>
        <p:grpSpPr>
          <a:xfrm>
            <a:off x="0" y="0"/>
            <a:ext cx="12190572" cy="6858000"/>
            <a:chOff x="0" y="0"/>
            <a:chExt cx="12190572" cy="6858000"/>
          </a:xfrm>
        </p:grpSpPr>
        <p:sp>
          <p:nvSpPr>
            <p:cNvPr id="11" name="Rectangle 10">
              <a:extLst>
                <a:ext uri="{FF2B5EF4-FFF2-40B4-BE49-F238E27FC236}">
                  <a16:creationId xmlns:a16="http://schemas.microsoft.com/office/drawing/2014/main" id="{9E68AFF2-A780-48C7-B895-100D93D5DC3E}"/>
                </a:ext>
              </a:extLst>
            </p:cNvPr>
            <p:cNvSpPr/>
            <p:nvPr/>
          </p:nvSpPr>
          <p:spPr>
            <a:xfrm>
              <a:off x="1620" y="0"/>
              <a:ext cx="12188952" cy="6858000"/>
            </a:xfrm>
            <a:prstGeom prst="rect">
              <a:avLst/>
            </a:prstGeom>
            <a:gradFill flip="none" rotWithShape="1">
              <a:gsLst>
                <a:gs pos="0">
                  <a:schemeClr val="accent1">
                    <a:lumMod val="50000"/>
                  </a:schemeClr>
                </a:gs>
                <a:gs pos="58000">
                  <a:schemeClr val="accent1">
                    <a:lumMod val="40000"/>
                    <a:lumOff val="60000"/>
                  </a:schemeClr>
                </a:gs>
                <a:gs pos="100000">
                  <a:schemeClr val="accent1">
                    <a:lumMod val="50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a:p>
          </p:txBody>
        </p:sp>
        <p:grpSp>
          <p:nvGrpSpPr>
            <p:cNvPr id="12" name="Group 11">
              <a:extLst>
                <a:ext uri="{FF2B5EF4-FFF2-40B4-BE49-F238E27FC236}">
                  <a16:creationId xmlns:a16="http://schemas.microsoft.com/office/drawing/2014/main" id="{1155FE1A-DF1D-4384-BD1F-753569274EA0}"/>
                </a:ext>
              </a:extLst>
            </p:cNvPr>
            <p:cNvGrpSpPr/>
            <p:nvPr/>
          </p:nvGrpSpPr>
          <p:grpSpPr>
            <a:xfrm>
              <a:off x="0" y="0"/>
              <a:ext cx="4726044" cy="6858000"/>
              <a:chOff x="0" y="0"/>
              <a:chExt cx="4726044" cy="6858000"/>
            </a:xfrm>
          </p:grpSpPr>
          <p:pic>
            <p:nvPicPr>
              <p:cNvPr id="13" name="Picture 12" descr="Stack of books">
                <a:extLst>
                  <a:ext uri="{FF2B5EF4-FFF2-40B4-BE49-F238E27FC236}">
                    <a16:creationId xmlns:a16="http://schemas.microsoft.com/office/drawing/2014/main" id="{744C9B34-CC96-4EDE-9083-1403A6D8641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4591594" cy="6858000"/>
              </a:xfrm>
              <a:prstGeom prst="rect">
                <a:avLst/>
              </a:prstGeom>
            </p:spPr>
          </p:pic>
          <p:sp>
            <p:nvSpPr>
              <p:cNvPr id="14" name="Rectangle 13">
                <a:extLst>
                  <a:ext uri="{FF2B5EF4-FFF2-40B4-BE49-F238E27FC236}">
                    <a16:creationId xmlns:a16="http://schemas.microsoft.com/office/drawing/2014/main" id="{7D687F33-A122-42B9-8E3B-88E5247674BA}"/>
                  </a:ext>
                </a:extLst>
              </p:cNvPr>
              <p:cNvSpPr/>
              <p:nvPr/>
            </p:nvSpPr>
            <p:spPr>
              <a:xfrm>
                <a:off x="4588884" y="0"/>
                <a:ext cx="13716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5810487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6987518-40ED-4895-8580-DE2A722FC423}" type="datetime1">
              <a:rPr lang="en-US" smtClean="0"/>
              <a:t>5/24/2021</a:t>
            </a:fld>
            <a:endParaRPr lang="en-US"/>
          </a:p>
        </p:txBody>
      </p:sp>
      <p:sp>
        <p:nvSpPr>
          <p:cNvPr id="5" name="Footer Placeholder 4"/>
          <p:cNvSpPr>
            <a:spLocks noGrp="1"/>
          </p:cNvSpPr>
          <p:nvPr>
            <p:ph type="ftr" sz="quarter" idx="11"/>
          </p:nvPr>
        </p:nvSpPr>
        <p:spPr/>
        <p:txBody>
          <a:bodyPr/>
          <a:lstStyle/>
          <a:p>
            <a:r>
              <a:rPr lang="en-US"/>
              <a:t>Add a footer</a:t>
            </a:r>
            <a:endParaRPr lang="en-US" dirty="0"/>
          </a:p>
        </p:txBody>
      </p:sp>
      <p:sp>
        <p:nvSpPr>
          <p:cNvPr id="6" name="Slide Number Placeholder 5"/>
          <p:cNvSpPr>
            <a:spLocks noGrp="1"/>
          </p:cNvSpPr>
          <p:nvPr>
            <p:ph type="sldNum" sz="quarter" idx="12"/>
          </p:nvPr>
        </p:nvSpPr>
        <p:spPr/>
        <p:txBody>
          <a:bodyPr/>
          <a:lstStyle/>
          <a:p>
            <a:fld id="{591C5AD9-787D-40FA-8A4D-16A055B9AF81}" type="slidenum">
              <a:rPr lang="en-US" smtClean="0"/>
              <a:t>‹#›</a:t>
            </a:fld>
            <a:endParaRPr lang="en-US"/>
          </a:p>
        </p:txBody>
      </p:sp>
    </p:spTree>
    <p:extLst>
      <p:ext uri="{BB962C8B-B14F-4D97-AF65-F5344CB8AC3E}">
        <p14:creationId xmlns:p14="http://schemas.microsoft.com/office/powerpoint/2010/main" val="34869389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565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5651"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2628" y="414779"/>
            <a:ext cx="2628215" cy="575742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7982" y="414778"/>
            <a:ext cx="7732286" cy="5757422"/>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A8D9F34-BDBC-4273-B9BC-22458F940BE7}" type="datetime1">
              <a:rPr lang="en-US" smtClean="0"/>
              <a:t>5/24/2021</a:t>
            </a:fld>
            <a:endParaRPr lang="en-US"/>
          </a:p>
        </p:txBody>
      </p:sp>
      <p:sp>
        <p:nvSpPr>
          <p:cNvPr id="5" name="Footer Placeholder 4"/>
          <p:cNvSpPr>
            <a:spLocks noGrp="1"/>
          </p:cNvSpPr>
          <p:nvPr>
            <p:ph type="ftr" sz="quarter" idx="11"/>
          </p:nvPr>
        </p:nvSpPr>
        <p:spPr/>
        <p:txBody>
          <a:bodyPr/>
          <a:lstStyle/>
          <a:p>
            <a:r>
              <a:rPr lang="en-US"/>
              <a:t>Add a footer</a:t>
            </a:r>
            <a:endParaRPr lang="en-US" dirty="0"/>
          </a:p>
        </p:txBody>
      </p:sp>
      <p:sp>
        <p:nvSpPr>
          <p:cNvPr id="6" name="Slide Number Placeholder 5"/>
          <p:cNvSpPr>
            <a:spLocks noGrp="1"/>
          </p:cNvSpPr>
          <p:nvPr>
            <p:ph type="sldNum" sz="quarter" idx="12"/>
          </p:nvPr>
        </p:nvSpPr>
        <p:spPr/>
        <p:txBody>
          <a:bodyPr/>
          <a:lstStyle/>
          <a:p>
            <a:fld id="{591C5AD9-787D-40FA-8A4D-16A055B9AF81}" type="slidenum">
              <a:rPr lang="en-US" smtClean="0"/>
              <a:t>‹#›</a:t>
            </a:fld>
            <a:endParaRPr lang="en-US"/>
          </a:p>
        </p:txBody>
      </p:sp>
    </p:spTree>
    <p:extLst>
      <p:ext uri="{BB962C8B-B14F-4D97-AF65-F5344CB8AC3E}">
        <p14:creationId xmlns:p14="http://schemas.microsoft.com/office/powerpoint/2010/main" val="1648202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5785147-19A6-4970-A04E-ED9B1D83C0F1}" type="datetime1">
              <a:rPr lang="en-US" smtClean="0"/>
              <a:t>5/24/2021</a:t>
            </a:fld>
            <a:endParaRPr lang="en-US"/>
          </a:p>
        </p:txBody>
      </p:sp>
      <p:sp>
        <p:nvSpPr>
          <p:cNvPr id="5" name="Footer Placeholder 4"/>
          <p:cNvSpPr>
            <a:spLocks noGrp="1"/>
          </p:cNvSpPr>
          <p:nvPr>
            <p:ph type="ftr" sz="quarter" idx="11"/>
          </p:nvPr>
        </p:nvSpPr>
        <p:spPr/>
        <p:txBody>
          <a:bodyPr/>
          <a:lstStyle/>
          <a:p>
            <a:r>
              <a:rPr lang="en-US"/>
              <a:t>Add a footer</a:t>
            </a:r>
            <a:endParaRPr lang="en-US" dirty="0"/>
          </a:p>
        </p:txBody>
      </p:sp>
      <p:sp>
        <p:nvSpPr>
          <p:cNvPr id="6" name="Slide Number Placeholder 5"/>
          <p:cNvSpPr>
            <a:spLocks noGrp="1"/>
          </p:cNvSpPr>
          <p:nvPr>
            <p:ph type="sldNum" sz="quarter" idx="12"/>
          </p:nvPr>
        </p:nvSpPr>
        <p:spPr/>
        <p:txBody>
          <a:bodyPr/>
          <a:lstStyle/>
          <a:p>
            <a:fld id="{DA60BA0E-20D0-4E7C-B286-26C960A6788F}" type="slidenum">
              <a:rPr lang="en-US" smtClean="0"/>
              <a:t>‹#›</a:t>
            </a:fld>
            <a:endParaRPr lang="en-US"/>
          </a:p>
        </p:txBody>
      </p:sp>
    </p:spTree>
    <p:extLst>
      <p:ext uri="{BB962C8B-B14F-4D97-AF65-F5344CB8AC3E}">
        <p14:creationId xmlns:p14="http://schemas.microsoft.com/office/powerpoint/2010/main" val="40242537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565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5651"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6994" y="758952"/>
            <a:ext cx="10055781" cy="3566160"/>
          </a:xfrm>
        </p:spPr>
        <p:txBody>
          <a:bodyPr anchor="b" anchorCtr="0">
            <a:normAutofit/>
          </a:bodyPr>
          <a:lstStyle>
            <a:lvl1pPr>
              <a:lnSpc>
                <a:spcPct val="85000"/>
              </a:lnSpc>
              <a:defRPr sz="7998" b="0">
                <a:solidFill>
                  <a:schemeClr val="tx1">
                    <a:lumMod val="85000"/>
                    <a:lumOff val="15000"/>
                  </a:schemeClr>
                </a:solidFill>
              </a:defRPr>
            </a:lvl1pPr>
          </a:lstStyle>
          <a:p>
            <a:r>
              <a:rPr lang="en-US" dirty="0"/>
              <a:t>Click to edit Master title style</a:t>
            </a:r>
          </a:p>
        </p:txBody>
      </p:sp>
      <p:sp>
        <p:nvSpPr>
          <p:cNvPr id="3" name="Text Placeholder 2"/>
          <p:cNvSpPr>
            <a:spLocks noGrp="1"/>
          </p:cNvSpPr>
          <p:nvPr>
            <p:ph type="body" idx="1"/>
          </p:nvPr>
        </p:nvSpPr>
        <p:spPr>
          <a:xfrm>
            <a:off x="1096994" y="4453128"/>
            <a:ext cx="10055781" cy="1143000"/>
          </a:xfrm>
        </p:spPr>
        <p:txBody>
          <a:bodyPr lIns="91440" rIns="91440" anchor="t" anchorCtr="0">
            <a:normAutofit/>
          </a:bodyPr>
          <a:lstStyle>
            <a:lvl1pPr marL="0" indent="0">
              <a:buNone/>
              <a:defRPr sz="2399" cap="all" spc="200" baseline="0">
                <a:solidFill>
                  <a:schemeClr val="tx2"/>
                </a:solidFill>
                <a:latin typeface="+mj-lt"/>
              </a:defRPr>
            </a:lvl1pPr>
            <a:lvl2pPr marL="457063" indent="0">
              <a:buNone/>
              <a:defRPr sz="1799">
                <a:solidFill>
                  <a:schemeClr val="tx1">
                    <a:tint val="75000"/>
                  </a:schemeClr>
                </a:solidFill>
              </a:defRPr>
            </a:lvl2pPr>
            <a:lvl3pPr marL="914126" indent="0">
              <a:buNone/>
              <a:defRPr sz="1600">
                <a:solidFill>
                  <a:schemeClr val="tx1">
                    <a:tint val="75000"/>
                  </a:schemeClr>
                </a:solidFill>
              </a:defRPr>
            </a:lvl3pPr>
            <a:lvl4pPr marL="1371189" indent="0">
              <a:buNone/>
              <a:defRPr sz="1400">
                <a:solidFill>
                  <a:schemeClr val="tx1">
                    <a:tint val="75000"/>
                  </a:schemeClr>
                </a:solidFill>
              </a:defRPr>
            </a:lvl4pPr>
            <a:lvl5pPr marL="1828251" indent="0">
              <a:buNone/>
              <a:defRPr sz="1400">
                <a:solidFill>
                  <a:schemeClr val="tx1">
                    <a:tint val="75000"/>
                  </a:schemeClr>
                </a:solidFill>
              </a:defRPr>
            </a:lvl5pPr>
            <a:lvl6pPr marL="2285314" indent="0">
              <a:buNone/>
              <a:defRPr sz="1400">
                <a:solidFill>
                  <a:schemeClr val="tx1">
                    <a:tint val="75000"/>
                  </a:schemeClr>
                </a:solidFill>
              </a:defRPr>
            </a:lvl6pPr>
            <a:lvl7pPr marL="2742377" indent="0">
              <a:buNone/>
              <a:defRPr sz="1400">
                <a:solidFill>
                  <a:schemeClr val="tx1">
                    <a:tint val="75000"/>
                  </a:schemeClr>
                </a:solidFill>
              </a:defRPr>
            </a:lvl7pPr>
            <a:lvl8pPr marL="3199440" indent="0">
              <a:buNone/>
              <a:defRPr sz="1400">
                <a:solidFill>
                  <a:schemeClr val="tx1">
                    <a:tint val="75000"/>
                  </a:schemeClr>
                </a:solidFill>
              </a:defRPr>
            </a:lvl8pPr>
            <a:lvl9pPr marL="3656503"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8F41008-E89D-49CD-9BF4-E6F3FE09F7AC}" type="datetime1">
              <a:rPr lang="en-US" smtClean="0"/>
              <a:t>5/24/2021</a:t>
            </a:fld>
            <a:endParaRPr lang="en-US"/>
          </a:p>
        </p:txBody>
      </p:sp>
      <p:sp>
        <p:nvSpPr>
          <p:cNvPr id="5" name="Footer Placeholder 4"/>
          <p:cNvSpPr>
            <a:spLocks noGrp="1"/>
          </p:cNvSpPr>
          <p:nvPr>
            <p:ph type="ftr" sz="quarter" idx="11"/>
          </p:nvPr>
        </p:nvSpPr>
        <p:spPr/>
        <p:txBody>
          <a:bodyPr/>
          <a:lstStyle/>
          <a:p>
            <a:r>
              <a:rPr lang="en-US"/>
              <a:t>Add a footer</a:t>
            </a:r>
            <a:endParaRPr lang="en-US" dirty="0"/>
          </a:p>
        </p:txBody>
      </p:sp>
      <p:sp>
        <p:nvSpPr>
          <p:cNvPr id="6" name="Slide Number Placeholder 5"/>
          <p:cNvSpPr>
            <a:spLocks noGrp="1"/>
          </p:cNvSpPr>
          <p:nvPr>
            <p:ph type="sldNum" sz="quarter" idx="12"/>
          </p:nvPr>
        </p:nvSpPr>
        <p:spPr/>
        <p:txBody>
          <a:bodyPr/>
          <a:lstStyle/>
          <a:p>
            <a:fld id="{EB37DED6-D4C7-42EE-AB49-D2E39E64FDE4}" type="slidenum">
              <a:rPr lang="en-US" smtClean="0"/>
              <a:pPr/>
              <a:t>‹#›</a:t>
            </a:fld>
            <a:endParaRPr lang="en-US"/>
          </a:p>
        </p:txBody>
      </p:sp>
      <p:cxnSp>
        <p:nvCxnSpPr>
          <p:cNvPr id="9" name="Straight Connector 8"/>
          <p:cNvCxnSpPr/>
          <p:nvPr/>
        </p:nvCxnSpPr>
        <p:spPr>
          <a:xfrm>
            <a:off x="1207344" y="4343400"/>
            <a:ext cx="9872948"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769527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6994" y="286604"/>
            <a:ext cx="10055781"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6993" y="1845734"/>
            <a:ext cx="4936474"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6301" y="1845735"/>
            <a:ext cx="4936474"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C9E199F-4583-41EB-929F-5865E95EECAA}" type="datetime1">
              <a:rPr lang="en-US" smtClean="0"/>
              <a:t>5/24/2021</a:t>
            </a:fld>
            <a:endParaRPr lang="en-US"/>
          </a:p>
        </p:txBody>
      </p:sp>
      <p:sp>
        <p:nvSpPr>
          <p:cNvPr id="6" name="Footer Placeholder 5"/>
          <p:cNvSpPr>
            <a:spLocks noGrp="1"/>
          </p:cNvSpPr>
          <p:nvPr>
            <p:ph type="ftr" sz="quarter" idx="11"/>
          </p:nvPr>
        </p:nvSpPr>
        <p:spPr/>
        <p:txBody>
          <a:bodyPr/>
          <a:lstStyle/>
          <a:p>
            <a:r>
              <a:rPr lang="en-US"/>
              <a:t>Add a footer</a:t>
            </a:r>
            <a:endParaRPr lang="en-US" dirty="0"/>
          </a:p>
        </p:txBody>
      </p:sp>
      <p:sp>
        <p:nvSpPr>
          <p:cNvPr id="7" name="Slide Number Placeholder 6"/>
          <p:cNvSpPr>
            <a:spLocks noGrp="1"/>
          </p:cNvSpPr>
          <p:nvPr>
            <p:ph type="sldNum" sz="quarter" idx="12"/>
          </p:nvPr>
        </p:nvSpPr>
        <p:spPr/>
        <p:txBody>
          <a:bodyPr/>
          <a:lstStyle/>
          <a:p>
            <a:fld id="{EB37DED6-D4C7-42EE-AB49-D2E39E64FDE4}" type="slidenum">
              <a:rPr lang="en-US" smtClean="0"/>
              <a:t>‹#›</a:t>
            </a:fld>
            <a:endParaRPr lang="en-US"/>
          </a:p>
        </p:txBody>
      </p:sp>
    </p:spTree>
    <p:extLst>
      <p:ext uri="{BB962C8B-B14F-4D97-AF65-F5344CB8AC3E}">
        <p14:creationId xmlns:p14="http://schemas.microsoft.com/office/powerpoint/2010/main" val="21937842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6994" y="286604"/>
            <a:ext cx="10055781"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6994" y="1846052"/>
            <a:ext cx="4936474" cy="736282"/>
          </a:xfrm>
        </p:spPr>
        <p:txBody>
          <a:bodyPr lIns="91440" rIns="91440" anchor="ctr">
            <a:normAutofit/>
          </a:bodyPr>
          <a:lstStyle>
            <a:lvl1pPr marL="0" indent="0">
              <a:buNone/>
              <a:defRPr sz="1999" b="0" cap="all" baseline="0">
                <a:solidFill>
                  <a:schemeClr val="tx2"/>
                </a:solidFill>
              </a:defRPr>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4" name="Content Placeholder 3"/>
          <p:cNvSpPr>
            <a:spLocks noGrp="1"/>
          </p:cNvSpPr>
          <p:nvPr>
            <p:ph sz="half" idx="2"/>
          </p:nvPr>
        </p:nvSpPr>
        <p:spPr>
          <a:xfrm>
            <a:off x="1096994" y="2582334"/>
            <a:ext cx="4936474"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6301" y="1846052"/>
            <a:ext cx="4936474" cy="736282"/>
          </a:xfrm>
        </p:spPr>
        <p:txBody>
          <a:bodyPr lIns="91440" rIns="91440" anchor="ctr">
            <a:normAutofit/>
          </a:bodyPr>
          <a:lstStyle>
            <a:lvl1pPr marL="0" indent="0">
              <a:buNone/>
              <a:defRPr sz="1999" b="0" cap="all" baseline="0">
                <a:solidFill>
                  <a:schemeClr val="tx2"/>
                </a:solidFill>
              </a:defRPr>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6301" y="2582334"/>
            <a:ext cx="4936474"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DE652EB-356C-4482-B27C-7C8E08F5D88F}" type="datetime1">
              <a:rPr lang="en-US" smtClean="0"/>
              <a:t>5/24/2021</a:t>
            </a:fld>
            <a:endParaRPr lang="en-US"/>
          </a:p>
        </p:txBody>
      </p:sp>
      <p:sp>
        <p:nvSpPr>
          <p:cNvPr id="8" name="Footer Placeholder 7"/>
          <p:cNvSpPr>
            <a:spLocks noGrp="1"/>
          </p:cNvSpPr>
          <p:nvPr>
            <p:ph type="ftr" sz="quarter" idx="11"/>
          </p:nvPr>
        </p:nvSpPr>
        <p:spPr/>
        <p:txBody>
          <a:bodyPr/>
          <a:lstStyle/>
          <a:p>
            <a:r>
              <a:rPr lang="en-US"/>
              <a:t>Add a footer</a:t>
            </a:r>
            <a:endParaRPr lang="en-US" dirty="0"/>
          </a:p>
        </p:txBody>
      </p:sp>
      <p:sp>
        <p:nvSpPr>
          <p:cNvPr id="9" name="Slide Number Placeholder 8"/>
          <p:cNvSpPr>
            <a:spLocks noGrp="1"/>
          </p:cNvSpPr>
          <p:nvPr>
            <p:ph type="sldNum" sz="quarter" idx="12"/>
          </p:nvPr>
        </p:nvSpPr>
        <p:spPr/>
        <p:txBody>
          <a:bodyPr/>
          <a:lstStyle/>
          <a:p>
            <a:fld id="{EB37DED6-D4C7-42EE-AB49-D2E39E64FDE4}" type="slidenum">
              <a:rPr lang="en-US" smtClean="0"/>
              <a:t>‹#›</a:t>
            </a:fld>
            <a:endParaRPr lang="en-US"/>
          </a:p>
        </p:txBody>
      </p:sp>
    </p:spTree>
    <p:extLst>
      <p:ext uri="{BB962C8B-B14F-4D97-AF65-F5344CB8AC3E}">
        <p14:creationId xmlns:p14="http://schemas.microsoft.com/office/powerpoint/2010/main" val="39377452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132462" y="260648"/>
            <a:ext cx="10055781" cy="1450757"/>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1B0895E-43C3-4560-B59A-90049317E860}" type="datetime1">
              <a:rPr lang="en-US" smtClean="0"/>
              <a:t>5/24/2021</a:t>
            </a:fld>
            <a:endParaRPr lang="en-US"/>
          </a:p>
        </p:txBody>
      </p:sp>
      <p:sp>
        <p:nvSpPr>
          <p:cNvPr id="4" name="Footer Placeholder 3"/>
          <p:cNvSpPr>
            <a:spLocks noGrp="1"/>
          </p:cNvSpPr>
          <p:nvPr>
            <p:ph type="ftr" sz="quarter" idx="11"/>
          </p:nvPr>
        </p:nvSpPr>
        <p:spPr/>
        <p:txBody>
          <a:bodyPr/>
          <a:lstStyle/>
          <a:p>
            <a:r>
              <a:rPr lang="en-US"/>
              <a:t>Add a footer</a:t>
            </a:r>
            <a:endParaRPr lang="en-US" dirty="0"/>
          </a:p>
        </p:txBody>
      </p:sp>
      <p:sp>
        <p:nvSpPr>
          <p:cNvPr id="5" name="Slide Number Placeholder 4"/>
          <p:cNvSpPr>
            <a:spLocks noGrp="1"/>
          </p:cNvSpPr>
          <p:nvPr>
            <p:ph type="sldNum" sz="quarter" idx="12"/>
          </p:nvPr>
        </p:nvSpPr>
        <p:spPr/>
        <p:txBody>
          <a:bodyPr/>
          <a:lstStyle/>
          <a:p>
            <a:fld id="{EB37DED6-D4C7-42EE-AB49-D2E39E64FDE4}" type="slidenum">
              <a:rPr lang="en-US" smtClean="0"/>
              <a:t>‹#›</a:t>
            </a:fld>
            <a:endParaRPr lang="en-US"/>
          </a:p>
        </p:txBody>
      </p:sp>
    </p:spTree>
    <p:extLst>
      <p:ext uri="{BB962C8B-B14F-4D97-AF65-F5344CB8AC3E}">
        <p14:creationId xmlns:p14="http://schemas.microsoft.com/office/powerpoint/2010/main" val="13503696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565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5651"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F7778C32-B81D-4A68-A851-5185C690F024}" type="datetime1">
              <a:rPr lang="en-US" smtClean="0"/>
              <a:t>5/24/2021</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r>
              <a:rPr lang="en-US"/>
              <a:t>Add a footer</a:t>
            </a:r>
            <a:endParaRPr lang="en-US" dirty="0"/>
          </a:p>
        </p:txBody>
      </p:sp>
      <p:sp>
        <p:nvSpPr>
          <p:cNvPr id="9" name="Slide Number Placeholder 8"/>
          <p:cNvSpPr>
            <a:spLocks noGrp="1"/>
          </p:cNvSpPr>
          <p:nvPr>
            <p:ph type="sldNum" sz="quarter" idx="12"/>
          </p:nvPr>
        </p:nvSpPr>
        <p:spPr/>
        <p:txBody>
          <a:bodyPr/>
          <a:lstStyle/>
          <a:p>
            <a:fld id="{EB37DED6-D4C7-42EE-AB49-D2E39E64FDE4}" type="slidenum">
              <a:rPr lang="en-US" smtClean="0"/>
              <a:t>‹#›</a:t>
            </a:fld>
            <a:endParaRPr lang="en-US"/>
          </a:p>
        </p:txBody>
      </p:sp>
    </p:spTree>
    <p:extLst>
      <p:ext uri="{BB962C8B-B14F-4D97-AF65-F5344CB8AC3E}">
        <p14:creationId xmlns:p14="http://schemas.microsoft.com/office/powerpoint/2010/main" val="14860864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7" y="0"/>
            <a:ext cx="4049736"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39019" y="0"/>
            <a:ext cx="63991"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081" y="594359"/>
            <a:ext cx="3199567" cy="2286000"/>
          </a:xfrm>
        </p:spPr>
        <p:txBody>
          <a:bodyPr anchor="b">
            <a:normAutofit/>
          </a:bodyPr>
          <a:lstStyle>
            <a:lvl1pPr>
              <a:defRPr sz="3599"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799350" y="731520"/>
            <a:ext cx="6490549"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081" y="2926080"/>
            <a:ext cx="3199567" cy="3379124"/>
          </a:xfrm>
        </p:spPr>
        <p:txBody>
          <a:bodyPr lIns="91440" rIns="91440">
            <a:normAutofit/>
          </a:bodyPr>
          <a:lstStyle>
            <a:lvl1pPr marL="0" indent="0">
              <a:buNone/>
              <a:defRPr sz="1500">
                <a:solidFill>
                  <a:srgbClr val="FFFFFF"/>
                </a:solidFill>
              </a:defRPr>
            </a:lvl1pPr>
            <a:lvl2pPr marL="457063" indent="0">
              <a:buNone/>
              <a:defRPr sz="1200"/>
            </a:lvl2pPr>
            <a:lvl3pPr marL="914126" indent="0">
              <a:buNone/>
              <a:defRPr sz="1000"/>
            </a:lvl3pPr>
            <a:lvl4pPr marL="1371189" indent="0">
              <a:buNone/>
              <a:defRPr sz="900"/>
            </a:lvl4pPr>
            <a:lvl5pPr marL="1828251" indent="0">
              <a:buNone/>
              <a:defRPr sz="900"/>
            </a:lvl5pPr>
            <a:lvl6pPr marL="2285314" indent="0">
              <a:buNone/>
              <a:defRPr sz="900"/>
            </a:lvl6pPr>
            <a:lvl7pPr marL="2742377" indent="0">
              <a:buNone/>
              <a:defRPr sz="900"/>
            </a:lvl7pPr>
            <a:lvl8pPr marL="3199440" indent="0">
              <a:buNone/>
              <a:defRPr sz="900"/>
            </a:lvl8pPr>
            <a:lvl9pPr marL="3656503"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391" y="6459786"/>
            <a:ext cx="2617828" cy="365125"/>
          </a:xfrm>
        </p:spPr>
        <p:txBody>
          <a:bodyPr/>
          <a:lstStyle>
            <a:lvl1pPr algn="l">
              <a:defRPr/>
            </a:lvl1pPr>
          </a:lstStyle>
          <a:p>
            <a:fld id="{11765D79-EF31-4E8F-A1BE-AF31805C2859}" type="datetime1">
              <a:rPr lang="en-US" smtClean="0"/>
              <a:t>5/24/2021</a:t>
            </a:fld>
            <a:endParaRPr lang="en-US"/>
          </a:p>
        </p:txBody>
      </p:sp>
      <p:sp>
        <p:nvSpPr>
          <p:cNvPr id="6" name="Footer Placeholder 5"/>
          <p:cNvSpPr>
            <a:spLocks noGrp="1"/>
          </p:cNvSpPr>
          <p:nvPr>
            <p:ph type="ftr" sz="quarter" idx="11"/>
          </p:nvPr>
        </p:nvSpPr>
        <p:spPr>
          <a:xfrm>
            <a:off x="4799350" y="6459786"/>
            <a:ext cx="4646990" cy="365125"/>
          </a:xfrm>
        </p:spPr>
        <p:txBody>
          <a:bodyPr/>
          <a:lstStyle>
            <a:lvl1pPr algn="l">
              <a:defRPr>
                <a:solidFill>
                  <a:schemeClr val="tx2"/>
                </a:solidFill>
              </a:defRPr>
            </a:lvl1pPr>
          </a:lstStyle>
          <a:p>
            <a:r>
              <a:rPr lang="en-US"/>
              <a:t>Add a footer</a:t>
            </a:r>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2DFBB78A-01B4-41F2-96B0-677A4A282832}" type="slidenum">
              <a:rPr lang="en-US" smtClean="0"/>
              <a:t>‹#›</a:t>
            </a:fld>
            <a:endParaRPr lang="en-US"/>
          </a:p>
        </p:txBody>
      </p:sp>
    </p:spTree>
    <p:extLst>
      <p:ext uri="{BB962C8B-B14F-4D97-AF65-F5344CB8AC3E}">
        <p14:creationId xmlns:p14="http://schemas.microsoft.com/office/powerpoint/2010/main" val="14468690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5651"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5651"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6994" y="5074920"/>
            <a:ext cx="10110630" cy="822960"/>
          </a:xfrm>
        </p:spPr>
        <p:txBody>
          <a:bodyPr lIns="91440" tIns="0" rIns="91440" bIns="0" anchor="b">
            <a:noAutofit/>
          </a:bodyPr>
          <a:lstStyle>
            <a:lvl1pPr>
              <a:defRPr sz="3599"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88810" cy="4915076"/>
          </a:xfrm>
          <a:blipFill>
            <a:blip r:embed="rId2"/>
            <a:stretch>
              <a:fillRect/>
            </a:stretch>
          </a:blipFill>
        </p:spPr>
        <p:txBody>
          <a:bodyPr lIns="457200" tIns="457200" anchor="t"/>
          <a:lstStyle>
            <a:lvl1pPr marL="0" indent="0">
              <a:buNone/>
              <a:defRPr sz="3199">
                <a:solidFill>
                  <a:schemeClr val="bg1"/>
                </a:solidFill>
              </a:defRPr>
            </a:lvl1pPr>
            <a:lvl2pPr marL="457063" indent="0">
              <a:buNone/>
              <a:defRPr sz="2799"/>
            </a:lvl2pPr>
            <a:lvl3pPr marL="914126" indent="0">
              <a:buNone/>
              <a:defRPr sz="2399"/>
            </a:lvl3pPr>
            <a:lvl4pPr marL="1371189" indent="0">
              <a:buNone/>
              <a:defRPr sz="1999"/>
            </a:lvl4pPr>
            <a:lvl5pPr marL="1828251" indent="0">
              <a:buNone/>
              <a:defRPr sz="1999"/>
            </a:lvl5pPr>
            <a:lvl6pPr marL="2285314" indent="0">
              <a:buNone/>
              <a:defRPr sz="1999"/>
            </a:lvl6pPr>
            <a:lvl7pPr marL="2742377" indent="0">
              <a:buNone/>
              <a:defRPr sz="1999"/>
            </a:lvl7pPr>
            <a:lvl8pPr marL="3199440" indent="0">
              <a:buNone/>
              <a:defRPr sz="1999"/>
            </a:lvl8pPr>
            <a:lvl9pPr marL="3656503" indent="0">
              <a:buNone/>
              <a:defRPr sz="1999"/>
            </a:lvl9pPr>
          </a:lstStyle>
          <a:p>
            <a:r>
              <a:rPr lang="en-US"/>
              <a:t>Click icon to add picture</a:t>
            </a:r>
            <a:endParaRPr lang="en-US" dirty="0"/>
          </a:p>
        </p:txBody>
      </p:sp>
      <p:sp>
        <p:nvSpPr>
          <p:cNvPr id="4" name="Text Placeholder 3"/>
          <p:cNvSpPr>
            <a:spLocks noGrp="1"/>
          </p:cNvSpPr>
          <p:nvPr>
            <p:ph type="body" sz="half" idx="2"/>
          </p:nvPr>
        </p:nvSpPr>
        <p:spPr>
          <a:xfrm>
            <a:off x="1096994" y="5907023"/>
            <a:ext cx="10110630"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063" indent="0">
              <a:buNone/>
              <a:defRPr sz="1200"/>
            </a:lvl2pPr>
            <a:lvl3pPr marL="914126" indent="0">
              <a:buNone/>
              <a:defRPr sz="1000"/>
            </a:lvl3pPr>
            <a:lvl4pPr marL="1371189" indent="0">
              <a:buNone/>
              <a:defRPr sz="900"/>
            </a:lvl4pPr>
            <a:lvl5pPr marL="1828251" indent="0">
              <a:buNone/>
              <a:defRPr sz="900"/>
            </a:lvl5pPr>
            <a:lvl6pPr marL="2285314" indent="0">
              <a:buNone/>
              <a:defRPr sz="900"/>
            </a:lvl6pPr>
            <a:lvl7pPr marL="2742377" indent="0">
              <a:buNone/>
              <a:defRPr sz="900"/>
            </a:lvl7pPr>
            <a:lvl8pPr marL="3199440" indent="0">
              <a:buNone/>
              <a:defRPr sz="900"/>
            </a:lvl8pPr>
            <a:lvl9pPr marL="3656503"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32FBA3B-941F-4778-A0CB-865223FDAE69}" type="datetime1">
              <a:rPr lang="en-US" smtClean="0"/>
              <a:t>5/24/2021</a:t>
            </a:fld>
            <a:endParaRPr lang="en-US"/>
          </a:p>
        </p:txBody>
      </p:sp>
      <p:sp>
        <p:nvSpPr>
          <p:cNvPr id="6" name="Footer Placeholder 5"/>
          <p:cNvSpPr>
            <a:spLocks noGrp="1"/>
          </p:cNvSpPr>
          <p:nvPr>
            <p:ph type="ftr" sz="quarter" idx="11"/>
          </p:nvPr>
        </p:nvSpPr>
        <p:spPr/>
        <p:txBody>
          <a:bodyPr/>
          <a:lstStyle/>
          <a:p>
            <a:r>
              <a:rPr lang="en-US"/>
              <a:t>Add a footer</a:t>
            </a:r>
            <a:endParaRPr lang="en-US" dirty="0"/>
          </a:p>
        </p:txBody>
      </p:sp>
      <p:sp>
        <p:nvSpPr>
          <p:cNvPr id="7" name="Slide Number Placeholder 6"/>
          <p:cNvSpPr>
            <a:spLocks noGrp="1"/>
          </p:cNvSpPr>
          <p:nvPr>
            <p:ph type="sldNum" sz="quarter" idx="12"/>
          </p:nvPr>
        </p:nvSpPr>
        <p:spPr/>
        <p:txBody>
          <a:bodyPr/>
          <a:lstStyle/>
          <a:p>
            <a:fld id="{2DFBB78A-01B4-41F2-96B0-677A4A282832}" type="slidenum">
              <a:rPr lang="en-US" smtClean="0"/>
              <a:t>‹#›</a:t>
            </a:fld>
            <a:endParaRPr lang="en-US"/>
          </a:p>
        </p:txBody>
      </p:sp>
    </p:spTree>
    <p:extLst>
      <p:ext uri="{BB962C8B-B14F-4D97-AF65-F5344CB8AC3E}">
        <p14:creationId xmlns:p14="http://schemas.microsoft.com/office/powerpoint/2010/main" val="40408959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88826"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6994" y="286604"/>
            <a:ext cx="10055781"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6994" y="1845734"/>
            <a:ext cx="10055781"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6995" y="6459786"/>
            <a:ext cx="2471627" cy="365125"/>
          </a:xfrm>
          <a:prstGeom prst="rect">
            <a:avLst/>
          </a:prstGeom>
        </p:spPr>
        <p:txBody>
          <a:bodyPr vert="horz" lIns="91440" tIns="45720" rIns="91440" bIns="45720" rtlCol="0" anchor="ctr"/>
          <a:lstStyle>
            <a:lvl1pPr algn="l">
              <a:defRPr sz="900">
                <a:solidFill>
                  <a:srgbClr val="FFFFFF"/>
                </a:solidFill>
              </a:defRPr>
            </a:lvl1pPr>
          </a:lstStyle>
          <a:p>
            <a:fld id="{72EBFD46-0FD3-4428-ADEC-1DFD6489930D}" type="datetime1">
              <a:rPr lang="en-US" smtClean="0"/>
              <a:t>5/24/2021</a:t>
            </a:fld>
            <a:endParaRPr lang="en-US"/>
          </a:p>
        </p:txBody>
      </p:sp>
      <p:sp>
        <p:nvSpPr>
          <p:cNvPr id="5" name="Footer Placeholder 4"/>
          <p:cNvSpPr>
            <a:spLocks noGrp="1"/>
          </p:cNvSpPr>
          <p:nvPr>
            <p:ph type="ftr" sz="quarter" idx="3"/>
          </p:nvPr>
        </p:nvSpPr>
        <p:spPr>
          <a:xfrm>
            <a:off x="3685225" y="6459786"/>
            <a:ext cx="4821548" cy="365125"/>
          </a:xfrm>
          <a:prstGeom prst="rect">
            <a:avLst/>
          </a:prstGeom>
        </p:spPr>
        <p:txBody>
          <a:bodyPr vert="horz" lIns="91440" tIns="45720" rIns="91440" bIns="45720" rtlCol="0" anchor="ctr"/>
          <a:lstStyle>
            <a:lvl1pPr algn="ctr">
              <a:defRPr sz="900" cap="all" baseline="0">
                <a:solidFill>
                  <a:srgbClr val="FFFFFF"/>
                </a:solidFill>
              </a:defRPr>
            </a:lvl1pPr>
          </a:lstStyle>
          <a:p>
            <a:r>
              <a:rPr lang="en-US"/>
              <a:t>Add a footer</a:t>
            </a:r>
            <a:endParaRPr lang="en-US" dirty="0"/>
          </a:p>
        </p:txBody>
      </p:sp>
      <p:sp>
        <p:nvSpPr>
          <p:cNvPr id="6" name="Slide Number Placeholder 5"/>
          <p:cNvSpPr>
            <a:spLocks noGrp="1"/>
          </p:cNvSpPr>
          <p:nvPr>
            <p:ph type="sldNum" sz="quarter" idx="4"/>
          </p:nvPr>
        </p:nvSpPr>
        <p:spPr>
          <a:xfrm>
            <a:off x="9897880" y="6459786"/>
            <a:ext cx="1311683" cy="365125"/>
          </a:xfrm>
          <a:prstGeom prst="rect">
            <a:avLst/>
          </a:prstGeom>
        </p:spPr>
        <p:txBody>
          <a:bodyPr vert="horz" lIns="91440" tIns="45720" rIns="91440" bIns="45720" rtlCol="0" anchor="ctr"/>
          <a:lstStyle>
            <a:lvl1pPr algn="r">
              <a:defRPr sz="1050">
                <a:solidFill>
                  <a:srgbClr val="FFFFFF"/>
                </a:solidFill>
              </a:defRPr>
            </a:lvl1pPr>
          </a:lstStyle>
          <a:p>
            <a:fld id="{EB37DED6-D4C7-42EE-AB49-D2E39E64FDE4}" type="slidenum">
              <a:rPr lang="en-US" smtClean="0"/>
              <a:pPr/>
              <a:t>‹#›</a:t>
            </a:fld>
            <a:endParaRPr lang="en-US"/>
          </a:p>
        </p:txBody>
      </p:sp>
      <p:cxnSp>
        <p:nvCxnSpPr>
          <p:cNvPr id="10" name="Straight Connector 9"/>
          <p:cNvCxnSpPr/>
          <p:nvPr/>
        </p:nvCxnSpPr>
        <p:spPr>
          <a:xfrm>
            <a:off x="1193221" y="1737845"/>
            <a:ext cx="9964364"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37670091"/>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914126" rtl="0" eaLnBrk="1" latinLnBrk="0" hangingPunct="1">
        <a:lnSpc>
          <a:spcPct val="85000"/>
        </a:lnSpc>
        <a:spcBef>
          <a:spcPct val="0"/>
        </a:spcBef>
        <a:buNone/>
        <a:defRPr sz="4799" kern="1200" spc="-50" baseline="0">
          <a:solidFill>
            <a:schemeClr val="tx1">
              <a:lumMod val="75000"/>
              <a:lumOff val="25000"/>
            </a:schemeClr>
          </a:solidFill>
          <a:latin typeface="+mj-lt"/>
          <a:ea typeface="+mj-ea"/>
          <a:cs typeface="+mj-cs"/>
        </a:defRPr>
      </a:lvl1pPr>
    </p:titleStyle>
    <p:bodyStyle>
      <a:lvl1pPr marL="91413" indent="-91413" algn="l" defTabSz="914126"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1999" kern="1200">
          <a:solidFill>
            <a:schemeClr val="tx1">
              <a:lumMod val="75000"/>
              <a:lumOff val="25000"/>
            </a:schemeClr>
          </a:solidFill>
          <a:latin typeface="+mn-lt"/>
          <a:ea typeface="+mn-ea"/>
          <a:cs typeface="+mn-cs"/>
        </a:defRPr>
      </a:lvl1pPr>
      <a:lvl2pPr marL="383933" indent="-182825" algn="l" defTabSz="914126" rtl="0" eaLnBrk="1" latinLnBrk="0" hangingPunct="1">
        <a:lnSpc>
          <a:spcPct val="90000"/>
        </a:lnSpc>
        <a:spcBef>
          <a:spcPts val="200"/>
        </a:spcBef>
        <a:spcAft>
          <a:spcPts val="400"/>
        </a:spcAft>
        <a:buClr>
          <a:schemeClr val="accent1"/>
        </a:buClr>
        <a:buFont typeface="Calibri" pitchFamily="34" charset="0"/>
        <a:buChar char="◦"/>
        <a:defRPr sz="1799" kern="1200">
          <a:solidFill>
            <a:schemeClr val="tx1">
              <a:lumMod val="75000"/>
              <a:lumOff val="25000"/>
            </a:schemeClr>
          </a:solidFill>
          <a:latin typeface="+mn-lt"/>
          <a:ea typeface="+mn-ea"/>
          <a:cs typeface="+mn-cs"/>
        </a:defRPr>
      </a:lvl2pPr>
      <a:lvl3pPr marL="566758" indent="-182825" algn="l" defTabSz="914126"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583" indent="-182825" algn="l" defTabSz="914126"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408" indent="-182825" algn="l" defTabSz="914126"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099670" indent="-228531" algn="l" defTabSz="914126"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299610" indent="-228531" algn="l" defTabSz="914126"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499550" indent="-228531" algn="l" defTabSz="914126"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699490" indent="-228531" algn="l" defTabSz="914126"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7" Type="http://schemas.openxmlformats.org/officeDocument/2006/relationships/image" Target="http://upload.wikimedia.org/wikipedia/bg/thumb/0/01/Glagolica.png/320px-Glagolica.png" TargetMode="External"/><Relationship Id="rId2" Type="http://schemas.openxmlformats.org/officeDocument/2006/relationships/hyperlink" Target="http://bg.wikipedia.org/wiki/%D0%9A%D0%B0%D1%80%D1%82%D0%B8%D0%BD%D0%BA%D0%B0:Bascanska_ploca.jpg" TargetMode="External"/><Relationship Id="rId1" Type="http://schemas.openxmlformats.org/officeDocument/2006/relationships/slideLayout" Target="../slideLayouts/slideLayout8.xml"/><Relationship Id="rId6" Type="http://schemas.openxmlformats.org/officeDocument/2006/relationships/image" Target="../media/image14.png"/><Relationship Id="rId5" Type="http://schemas.openxmlformats.org/officeDocument/2006/relationships/hyperlink" Target="http://bg.wikipedia.org/wiki/%D0%9A%D0%B0%D1%80%D1%82%D0%B8%D0%BD%D0%BA%D0%B0:Glagolica.png" TargetMode="External"/><Relationship Id="rId4" Type="http://schemas.openxmlformats.org/officeDocument/2006/relationships/image" Target="../media/image13.jpeg"/></Relationships>
</file>

<file path=ppt/slides/_rels/slide11.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hyperlink" Target="http://bg.wikipedia.org/wiki/%D0%9A%D0%B0%D1%80%D1%82%D0%B8%D0%BD%D0%BA%D0%B0:Kirilica-cifri.jpg" TargetMode="External"/><Relationship Id="rId7" Type="http://schemas.openxmlformats.org/officeDocument/2006/relationships/hyperlink" Target="http://bg.wikipedia.org/wiki/%D0%9A%D0%B0%D1%80%D1%82%D0%B8%D0%BD%D0%BA%D0%B0:Kirilica-glagolica.jpg" TargetMode="External"/><Relationship Id="rId2" Type="http://schemas.openxmlformats.org/officeDocument/2006/relationships/image" Target="../media/image15.jpeg"/><Relationship Id="rId1" Type="http://schemas.openxmlformats.org/officeDocument/2006/relationships/slideLayout" Target="../slideLayouts/slideLayout8.xml"/><Relationship Id="rId6" Type="http://schemas.openxmlformats.org/officeDocument/2006/relationships/image" Target="../media/image17.jpeg"/><Relationship Id="rId5" Type="http://schemas.openxmlformats.org/officeDocument/2006/relationships/hyperlink" Target="http://bg.wikipedia.org/wiki/%D0%9A%D0%B0%D1%80%D1%82%D0%B8%D0%BD%D0%BA%D0%B0:Posveshtenie-stem.jpg" TargetMode="External"/><Relationship Id="rId10" Type="http://schemas.openxmlformats.org/officeDocument/2006/relationships/hyperlink" Target="https://youtu.be/nz_HynnRQ6M" TargetMode="External"/><Relationship Id="rId4" Type="http://schemas.openxmlformats.org/officeDocument/2006/relationships/image" Target="../media/image16.jpeg"/><Relationship Id="rId9" Type="http://schemas.openxmlformats.org/officeDocument/2006/relationships/hyperlink" Target="https://youtu.be/dZUoe5StKQA" TargetMode="External"/></Relationships>
</file>

<file path=ppt/slides/_rels/slide1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hyperlink" Target="https://www.youtube.com/watch?v=7Sr6cOSiRKM" TargetMode="External"/><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image" Target="../media/image21.jpeg"/><Relationship Id="rId5" Type="http://schemas.openxmlformats.org/officeDocument/2006/relationships/hyperlink" Target="file:///C:\Users\User\Downloads\tropar-na-sv-sv-kiril-i-metodii-gl-4-i-i-sled-tisiashcha-godina-khimn-na-sashch.mp3" TargetMode="External"/><Relationship Id="rId4" Type="http://schemas.openxmlformats.org/officeDocument/2006/relationships/hyperlink" Target="https://www.youtube.com/watch?v=TxejdWBTGGQ"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4.xml"/><Relationship Id="rId5" Type="http://schemas.openxmlformats.org/officeDocument/2006/relationships/image" Target="../media/image25.jpeg"/><Relationship Id="rId4" Type="http://schemas.openxmlformats.org/officeDocument/2006/relationships/image" Target="../media/image24.jpeg"/></Relationships>
</file>

<file path=ppt/slides/_rels/slide1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slideLayout" Target="../slideLayouts/slideLayout3.xml"/><Relationship Id="rId1" Type="http://schemas.openxmlformats.org/officeDocument/2006/relationships/video" Target="https://www.youtube.com/embed/K9DbCtGrC6Q?feature=oembed" TargetMode="External"/><Relationship Id="rId5" Type="http://schemas.openxmlformats.org/officeDocument/2006/relationships/image" Target="../media/image28.png"/><Relationship Id="rId4" Type="http://schemas.openxmlformats.org/officeDocument/2006/relationships/image" Target="../media/image27.jpe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4.png"/><Relationship Id="rId4" Type="http://schemas.openxmlformats.org/officeDocument/2006/relationships/image" Target="../media/image3.gif"/></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hyperlink" Target="http://bg.wikipedia.org/wiki/%D0%9A%D0%B0%D1%80%D1%82%D0%B8%D0%BD%D0%BA%D0%B0:Cyril_and_Methodii.jpg" TargetMode="Externa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hyperlink" Target="https://youtu.be/C0PxbwcNfoI" TargetMode="External"/><Relationship Id="rId2" Type="http://schemas.openxmlformats.org/officeDocument/2006/relationships/image" Target="../media/image10.jpe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870276" y="-137160"/>
            <a:ext cx="10055781" cy="3566160"/>
          </a:xfrm>
        </p:spPr>
        <p:txBody>
          <a:bodyPr/>
          <a:lstStyle/>
          <a:p>
            <a:r>
              <a:rPr lang="en-US">
                <a:solidFill>
                  <a:srgbClr val="FF0000"/>
                </a:solidFill>
                <a:latin typeface="Izhitsa" panose="020B7200000000000000" pitchFamily="34" charset="0"/>
              </a:rPr>
              <a:t>24 </a:t>
            </a:r>
            <a:r>
              <a:rPr lang="bg-BG">
                <a:solidFill>
                  <a:srgbClr val="FF0000"/>
                </a:solidFill>
                <a:latin typeface="Izhitsa" panose="020B7200000000000000" pitchFamily="34" charset="0"/>
              </a:rPr>
              <a:t>май</a:t>
            </a:r>
            <a:endParaRPr lang="en-US" dirty="0">
              <a:solidFill>
                <a:srgbClr val="FF0000"/>
              </a:solidFill>
              <a:latin typeface="Izhitsa" panose="020B7200000000000000" pitchFamily="34" charset="0"/>
            </a:endParaRPr>
          </a:p>
        </p:txBody>
      </p:sp>
      <p:sp>
        <p:nvSpPr>
          <p:cNvPr id="3" name="Subtitle 2"/>
          <p:cNvSpPr>
            <a:spLocks noGrp="1"/>
          </p:cNvSpPr>
          <p:nvPr>
            <p:ph type="subTitle" idx="1"/>
          </p:nvPr>
        </p:nvSpPr>
        <p:spPr>
          <a:xfrm>
            <a:off x="4870276" y="3933056"/>
            <a:ext cx="5616624" cy="1829877"/>
          </a:xfrm>
        </p:spPr>
        <p:txBody>
          <a:bodyPr>
            <a:normAutofit/>
          </a:bodyPr>
          <a:lstStyle/>
          <a:p>
            <a:pPr algn="just"/>
            <a:r>
              <a:rPr lang="ru-RU" b="1" i="0">
                <a:solidFill>
                  <a:srgbClr val="FF0000"/>
                </a:solidFill>
                <a:effectLst/>
                <a:latin typeface="Izhitsa" panose="020B7200000000000000" pitchFamily="34" charset="0"/>
              </a:rPr>
              <a:t>Ден на светите братя Кирил и Методий, на българската азбука, просвета и култура и на славянската книжовност</a:t>
            </a:r>
            <a:endParaRPr lang="en-US" dirty="0">
              <a:solidFill>
                <a:srgbClr val="FF0000"/>
              </a:solidFill>
              <a:latin typeface="Izhitsa" panose="020B7200000000000000" pitchFamily="34" charset="0"/>
            </a:endParaRPr>
          </a:p>
        </p:txBody>
      </p:sp>
    </p:spTree>
    <p:extLst>
      <p:ext uri="{BB962C8B-B14F-4D97-AF65-F5344CB8AC3E}">
        <p14:creationId xmlns:p14="http://schemas.microsoft.com/office/powerpoint/2010/main" val="1736685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4834" name="Rectangle 2">
            <a:extLst>
              <a:ext uri="{FF2B5EF4-FFF2-40B4-BE49-F238E27FC236}">
                <a16:creationId xmlns:a16="http://schemas.microsoft.com/office/drawing/2014/main" id="{F81E8F31-362C-45CC-AC2F-5590E1108EF2}"/>
              </a:ext>
            </a:extLst>
          </p:cNvPr>
          <p:cNvSpPr>
            <a:spLocks noGrp="1" noChangeArrowheads="1"/>
          </p:cNvSpPr>
          <p:nvPr>
            <p:ph type="title"/>
          </p:nvPr>
        </p:nvSpPr>
        <p:spPr>
          <a:xfrm>
            <a:off x="457081" y="594359"/>
            <a:ext cx="3333075" cy="2286000"/>
          </a:xfrm>
        </p:spPr>
        <p:txBody>
          <a:bodyPr/>
          <a:lstStyle/>
          <a:p>
            <a:pPr eaLnBrk="1" hangingPunct="1"/>
            <a:r>
              <a:rPr lang="bg-BG" altLang="bg-BG" sz="5400" b="1" dirty="0">
                <a:latin typeface="DSCyrillic" pitchFamily="2" charset="0"/>
              </a:rPr>
              <a:t>Глаголица</a:t>
            </a:r>
            <a:br>
              <a:rPr lang="bg-BG" altLang="bg-BG" b="1" dirty="0">
                <a:latin typeface="DSCyrillic" pitchFamily="2" charset="0"/>
              </a:rPr>
            </a:br>
            <a:endParaRPr lang="bg-BG" altLang="bg-BG" b="1" dirty="0">
              <a:latin typeface="DSCyrillic" pitchFamily="2" charset="0"/>
            </a:endParaRPr>
          </a:p>
        </p:txBody>
      </p:sp>
      <p:sp>
        <p:nvSpPr>
          <p:cNvPr id="504837" name="Rectangle 5">
            <a:extLst>
              <a:ext uri="{FF2B5EF4-FFF2-40B4-BE49-F238E27FC236}">
                <a16:creationId xmlns:a16="http://schemas.microsoft.com/office/drawing/2014/main" id="{DD8E4562-7FDD-4693-8E50-53B1596C5805}"/>
              </a:ext>
            </a:extLst>
          </p:cNvPr>
          <p:cNvSpPr>
            <a:spLocks noChangeArrowheads="1"/>
          </p:cNvSpPr>
          <p:nvPr/>
        </p:nvSpPr>
        <p:spPr bwMode="auto">
          <a:xfrm>
            <a:off x="1522412" y="2790825"/>
            <a:ext cx="9144000" cy="0"/>
          </a:xfrm>
          <a:prstGeom prst="rect">
            <a:avLst/>
          </a:prstGeom>
          <a:noFill/>
          <a:ln>
            <a:noFill/>
          </a:ln>
          <a:effectLst>
            <a:prstShdw prst="shdw17" dist="17961" dir="2700000">
              <a:schemeClr val="tx2">
                <a:gamma/>
                <a:shade val="60000"/>
                <a:invGamma/>
              </a:schemeClr>
            </a:prstShdw>
          </a:effectLst>
          <a:extLst>
            <a:ext uri="{909E8E84-426E-40DD-AFC4-6F175D3DCCD1}">
              <a14:hiddenFill xmlns:a14="http://schemas.microsoft.com/office/drawing/2010/main">
                <a:solidFill>
                  <a:schemeClr val="tx2"/>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92075" tIns="46038" rIns="92075" bIns="46038" anchor="ctr">
            <a:spAutoFit/>
          </a:bodyPr>
          <a:lstStyle/>
          <a:p>
            <a:pPr algn="ctr" eaLnBrk="1" hangingPunct="1">
              <a:defRPr/>
            </a:pPr>
            <a:endParaRPr lang="bg-BG"/>
          </a:p>
        </p:txBody>
      </p:sp>
      <p:pic>
        <p:nvPicPr>
          <p:cNvPr id="504838" name="Picture 6" descr="Башчанската плоча (11 век), един от най-старите запазени текстове на глаголица">
            <a:hlinkClick r:id="rId2" tooltip="&quot;Башчанската плоча (11 век), един от най-старите запазени текстове на глаголица&quot;"/>
            <a:extLst>
              <a:ext uri="{FF2B5EF4-FFF2-40B4-BE49-F238E27FC236}">
                <a16:creationId xmlns:a16="http://schemas.microsoft.com/office/drawing/2014/main" id="{1677720C-ED0A-46CD-94A9-03F5BE8C246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62564" y="441325"/>
            <a:ext cx="4103688" cy="231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4841" name="Picture 9" descr="glagolica_1">
            <a:extLst>
              <a:ext uri="{FF2B5EF4-FFF2-40B4-BE49-F238E27FC236}">
                <a16:creationId xmlns:a16="http://schemas.microsoft.com/office/drawing/2014/main" id="{CC351034-4320-41C6-A637-73A3B92CAE1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99156" y="764704"/>
            <a:ext cx="2120900" cy="234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4" descr="Глаголицата">
            <a:hlinkClick r:id="rId5" tooltip="Глаголицата"/>
            <a:extLst>
              <a:ext uri="{FF2B5EF4-FFF2-40B4-BE49-F238E27FC236}">
                <a16:creationId xmlns:a16="http://schemas.microsoft.com/office/drawing/2014/main" id="{AB8D6963-26DE-4B74-B7A5-9CE5FF1B1B02}"/>
              </a:ext>
            </a:extLst>
          </p:cNvPr>
          <p:cNvPicPr>
            <a:picLocks noChangeAspect="1" noChangeArrowheads="1"/>
          </p:cNvPicPr>
          <p:nvPr/>
        </p:nvPicPr>
        <p:blipFill>
          <a:blip r:embed="rId6" r:link="rId7">
            <a:extLst>
              <a:ext uri="{28A0092B-C50C-407E-A947-70E740481C1C}">
                <a14:useLocalDpi xmlns:a14="http://schemas.microsoft.com/office/drawing/2010/main" val="0"/>
              </a:ext>
            </a:extLst>
          </a:blip>
          <a:srcRect/>
          <a:stretch>
            <a:fillRect/>
          </a:stretch>
        </p:blipFill>
        <p:spPr bwMode="auto">
          <a:xfrm>
            <a:off x="6418213" y="4518120"/>
            <a:ext cx="5543550" cy="2320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590589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9" name="Rectangle 78">
            <a:extLst>
              <a:ext uri="{FF2B5EF4-FFF2-40B4-BE49-F238E27FC236}">
                <a16:creationId xmlns:a16="http://schemas.microsoft.com/office/drawing/2014/main" id="{796CD800-C8BF-41B5-983A-3B3D95FA99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1" name="Rectangle 80">
            <a:extLst>
              <a:ext uri="{FF2B5EF4-FFF2-40B4-BE49-F238E27FC236}">
                <a16:creationId xmlns:a16="http://schemas.microsoft.com/office/drawing/2014/main" id="{ED36A27B-61AE-4AA1-8BD6-7310E072D8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34316"/>
            <a:ext cx="12188825"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83" name="Straight Connector 82">
            <a:extLst>
              <a:ext uri="{FF2B5EF4-FFF2-40B4-BE49-F238E27FC236}">
                <a16:creationId xmlns:a16="http://schemas.microsoft.com/office/drawing/2014/main" id="{511BC4C5-EB16-4C0B-83E6-96A39848CF1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221" y="1737845"/>
            <a:ext cx="9964364"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85" name="Rectangle 84">
            <a:extLst>
              <a:ext uri="{FF2B5EF4-FFF2-40B4-BE49-F238E27FC236}">
                <a16:creationId xmlns:a16="http://schemas.microsoft.com/office/drawing/2014/main" id="{2EB56A1A-8685-45C8-A64C-D5045ACB42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5"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5858" name="Rectangle 2">
            <a:extLst>
              <a:ext uri="{FF2B5EF4-FFF2-40B4-BE49-F238E27FC236}">
                <a16:creationId xmlns:a16="http://schemas.microsoft.com/office/drawing/2014/main" id="{4DF8C990-075F-449B-89E5-9DC9C5813815}"/>
              </a:ext>
            </a:extLst>
          </p:cNvPr>
          <p:cNvSpPr>
            <a:spLocks noGrp="1" noChangeArrowheads="1"/>
          </p:cNvSpPr>
          <p:nvPr>
            <p:ph type="title"/>
          </p:nvPr>
        </p:nvSpPr>
        <p:spPr>
          <a:xfrm>
            <a:off x="7532692" y="634946"/>
            <a:ext cx="4821946" cy="1450757"/>
          </a:xfrm>
        </p:spPr>
        <p:txBody>
          <a:bodyPr vert="horz" lIns="91440" tIns="45720" rIns="91440" bIns="45720" rtlCol="0" anchor="b">
            <a:normAutofit/>
          </a:bodyPr>
          <a:lstStyle/>
          <a:p>
            <a:pPr defTabSz="914400"/>
            <a:r>
              <a:rPr lang="en-US" altLang="bg-BG" sz="4800" b="1" dirty="0" err="1">
                <a:solidFill>
                  <a:srgbClr val="FF0000"/>
                </a:solidFill>
                <a:latin typeface="DSCyrillic" pitchFamily="2" charset="0"/>
              </a:rPr>
              <a:t>Кирилица</a:t>
            </a:r>
            <a:br>
              <a:rPr lang="en-US" altLang="bg-BG" sz="4800" b="1" dirty="0">
                <a:solidFill>
                  <a:schemeClr val="tx1">
                    <a:lumMod val="75000"/>
                    <a:lumOff val="25000"/>
                  </a:schemeClr>
                </a:solidFill>
              </a:rPr>
            </a:br>
            <a:endParaRPr lang="en-US" altLang="bg-BG" sz="4800" b="1" dirty="0">
              <a:solidFill>
                <a:schemeClr val="tx1">
                  <a:lumMod val="75000"/>
                  <a:lumOff val="25000"/>
                </a:schemeClr>
              </a:solidFill>
            </a:endParaRPr>
          </a:p>
        </p:txBody>
      </p:sp>
      <p:pic>
        <p:nvPicPr>
          <p:cNvPr id="505862" name="Picture 6" descr="kirelica_1">
            <a:extLst>
              <a:ext uri="{FF2B5EF4-FFF2-40B4-BE49-F238E27FC236}">
                <a16:creationId xmlns:a16="http://schemas.microsoft.com/office/drawing/2014/main" id="{8247B229-C1DC-4F34-8AE3-4ADD20FEA59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3101" r="-3" b="20516"/>
          <a:stretch/>
        </p:blipFill>
        <p:spPr bwMode="auto">
          <a:xfrm>
            <a:off x="628788" y="623178"/>
            <a:ext cx="3670099" cy="292348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 name="Rectangle 86">
            <a:extLst>
              <a:ext uri="{FF2B5EF4-FFF2-40B4-BE49-F238E27FC236}">
                <a16:creationId xmlns:a16="http://schemas.microsoft.com/office/drawing/2014/main" id="{79DF55E6-8C71-4381-81E4-31D3EBC96D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4700" y="623178"/>
            <a:ext cx="2446510" cy="172862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461" name="Picture 7" descr="числени стойности на буквите">
            <a:hlinkClick r:id="rId3" tooltip="&quot;числени стойности на буквите&quot;"/>
            <a:extLst>
              <a:ext uri="{FF2B5EF4-FFF2-40B4-BE49-F238E27FC236}">
                <a16:creationId xmlns:a16="http://schemas.microsoft.com/office/drawing/2014/main" id="{26E72A62-C174-43DA-B22A-B1297D73597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3553" b="32592"/>
          <a:stretch/>
        </p:blipFill>
        <p:spPr bwMode="auto">
          <a:xfrm>
            <a:off x="4464700" y="623178"/>
            <a:ext cx="2446510" cy="172862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9" name="Straight Connector 88">
            <a:extLst>
              <a:ext uri="{FF2B5EF4-FFF2-40B4-BE49-F238E27FC236}">
                <a16:creationId xmlns:a16="http://schemas.microsoft.com/office/drawing/2014/main" id="{D6E0AD8B-255F-4090-B0E4-668B3F32FCD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683669" y="2085703"/>
            <a:ext cx="3565231"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91" name="Rectangle 90">
            <a:extLst>
              <a:ext uri="{FF2B5EF4-FFF2-40B4-BE49-F238E27FC236}">
                <a16:creationId xmlns:a16="http://schemas.microsoft.com/office/drawing/2014/main" id="{19DE44C1-A00E-40B3-B723-D1199BD4EB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9913" y="3709572"/>
            <a:ext cx="3658974" cy="1973474"/>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05865" name="Picture 9" descr="1741 г. - &quot;Стематография&quot;, Христофор Жефарович">
            <a:hlinkClick r:id="rId5" tooltip="'1741 г. - &quot;Стематография&quot;, Христофор Жефарович'"/>
            <a:extLst>
              <a:ext uri="{FF2B5EF4-FFF2-40B4-BE49-F238E27FC236}">
                <a16:creationId xmlns:a16="http://schemas.microsoft.com/office/drawing/2014/main" id="{D1EE278A-6CA6-42EA-A1BE-4FC42A4A1457}"/>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20933" r="2" b="35139"/>
          <a:stretch/>
        </p:blipFill>
        <p:spPr bwMode="auto">
          <a:xfrm>
            <a:off x="639913" y="3709572"/>
            <a:ext cx="3658974" cy="197347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5864" name="Picture 8" descr="кирилица и глаголица с числени стойности на буквите">
            <a:hlinkClick r:id="rId7" tooltip="&quot;кирилица и глаголица с числени стойности на буквите&quot;"/>
            <a:extLst>
              <a:ext uri="{FF2B5EF4-FFF2-40B4-BE49-F238E27FC236}">
                <a16:creationId xmlns:a16="http://schemas.microsoft.com/office/drawing/2014/main" id="{28FF4A41-9371-48CE-9C5D-CD37FE934918}"/>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37803" r="28227" b="-1"/>
          <a:stretch/>
        </p:blipFill>
        <p:spPr bwMode="auto">
          <a:xfrm>
            <a:off x="4464700" y="2512667"/>
            <a:ext cx="2446510" cy="318156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ubtitle 1">
            <a:extLst>
              <a:ext uri="{FF2B5EF4-FFF2-40B4-BE49-F238E27FC236}">
                <a16:creationId xmlns:a16="http://schemas.microsoft.com/office/drawing/2014/main" id="{9D3DCFFC-4DA5-4F7D-8F0B-6BB4FFDD30F9}"/>
              </a:ext>
            </a:extLst>
          </p:cNvPr>
          <p:cNvSpPr>
            <a:spLocks noGrp="1"/>
          </p:cNvSpPr>
          <p:nvPr>
            <p:ph idx="1"/>
          </p:nvPr>
        </p:nvSpPr>
        <p:spPr>
          <a:xfrm>
            <a:off x="7532692" y="2198914"/>
            <a:ext cx="4014042" cy="3670180"/>
          </a:xfrm>
        </p:spPr>
        <p:txBody>
          <a:bodyPr vert="horz" lIns="0" tIns="45720" rIns="0" bIns="45720" rtlCol="0">
            <a:normAutofit/>
          </a:bodyPr>
          <a:lstStyle/>
          <a:p>
            <a:pPr algn="just" defTabSz="914400">
              <a:spcAft>
                <a:spcPts val="600"/>
              </a:spcAft>
              <a:defRPr/>
            </a:pPr>
            <a:r>
              <a:rPr lang="en-US" b="0" i="0" dirty="0" err="1">
                <a:effectLst/>
              </a:rPr>
              <a:t>Днес</a:t>
            </a:r>
            <a:r>
              <a:rPr lang="en-US" b="0" i="0" dirty="0">
                <a:effectLst/>
              </a:rPr>
              <a:t> </a:t>
            </a:r>
            <a:r>
              <a:rPr lang="en-US" b="0" i="0" dirty="0" err="1">
                <a:effectLst/>
              </a:rPr>
              <a:t>на</a:t>
            </a:r>
            <a:r>
              <a:rPr lang="en-US" b="0" i="0" dirty="0">
                <a:effectLst/>
              </a:rPr>
              <a:t> </a:t>
            </a:r>
            <a:r>
              <a:rPr lang="en-US" b="0" i="0" dirty="0" err="1">
                <a:effectLst/>
              </a:rPr>
              <a:t>кирилица</a:t>
            </a:r>
            <a:r>
              <a:rPr lang="en-US" b="0" i="0" dirty="0">
                <a:effectLst/>
              </a:rPr>
              <a:t> </a:t>
            </a:r>
            <a:r>
              <a:rPr lang="en-US" b="0" i="0" dirty="0" err="1">
                <a:effectLst/>
              </a:rPr>
              <a:t>пишат</a:t>
            </a:r>
            <a:r>
              <a:rPr lang="en-US" b="0" i="0" dirty="0">
                <a:effectLst/>
              </a:rPr>
              <a:t> </a:t>
            </a:r>
            <a:r>
              <a:rPr lang="en-US" b="0" i="0" dirty="0" err="1">
                <a:effectLst/>
              </a:rPr>
              <a:t>не</a:t>
            </a:r>
            <a:r>
              <a:rPr lang="en-US" b="0" i="0" dirty="0">
                <a:effectLst/>
              </a:rPr>
              <a:t> </a:t>
            </a:r>
            <a:r>
              <a:rPr lang="en-US" b="0" i="0" dirty="0" err="1">
                <a:effectLst/>
              </a:rPr>
              <a:t>само</a:t>
            </a:r>
            <a:r>
              <a:rPr lang="en-US" b="0" i="0" dirty="0">
                <a:effectLst/>
              </a:rPr>
              <a:t> </a:t>
            </a:r>
            <a:r>
              <a:rPr lang="en-US" b="0" i="0" dirty="0" err="1">
                <a:effectLst/>
              </a:rPr>
              <a:t>българите</a:t>
            </a:r>
            <a:r>
              <a:rPr lang="en-US" b="0" i="0" dirty="0">
                <a:effectLst/>
              </a:rPr>
              <a:t>, </a:t>
            </a:r>
            <a:r>
              <a:rPr lang="en-US" b="0" i="0" dirty="0" err="1">
                <a:effectLst/>
              </a:rPr>
              <a:t>но</a:t>
            </a:r>
            <a:r>
              <a:rPr lang="en-US" b="0" i="0" dirty="0">
                <a:effectLst/>
              </a:rPr>
              <a:t> и </a:t>
            </a:r>
            <a:r>
              <a:rPr lang="en-US" b="0" i="0" dirty="0" err="1">
                <a:effectLst/>
              </a:rPr>
              <a:t>сърбите</a:t>
            </a:r>
            <a:r>
              <a:rPr lang="en-US" b="0" i="0" dirty="0">
                <a:effectLst/>
              </a:rPr>
              <a:t>, </a:t>
            </a:r>
            <a:r>
              <a:rPr lang="en-US" b="0" i="0" dirty="0" err="1">
                <a:effectLst/>
              </a:rPr>
              <a:t>черногорците</a:t>
            </a:r>
            <a:r>
              <a:rPr lang="en-US" b="0" i="0" dirty="0">
                <a:effectLst/>
              </a:rPr>
              <a:t>, </a:t>
            </a:r>
            <a:r>
              <a:rPr lang="en-US" b="0" i="0" dirty="0" err="1">
                <a:effectLst/>
              </a:rPr>
              <a:t>руснаците</a:t>
            </a:r>
            <a:r>
              <a:rPr lang="en-US" b="0" i="0" dirty="0">
                <a:effectLst/>
              </a:rPr>
              <a:t>, </a:t>
            </a:r>
            <a:r>
              <a:rPr lang="en-US" b="0" i="0" dirty="0" err="1">
                <a:effectLst/>
              </a:rPr>
              <a:t>украинците</a:t>
            </a:r>
            <a:r>
              <a:rPr lang="en-US" b="0" i="0" dirty="0">
                <a:effectLst/>
              </a:rPr>
              <a:t>, </a:t>
            </a:r>
            <a:r>
              <a:rPr lang="en-US" b="0" i="0" dirty="0" err="1">
                <a:effectLst/>
              </a:rPr>
              <a:t>белорусите</a:t>
            </a:r>
            <a:r>
              <a:rPr lang="en-US" b="0" i="0" dirty="0">
                <a:effectLst/>
              </a:rPr>
              <a:t>, </a:t>
            </a:r>
            <a:r>
              <a:rPr lang="en-US" b="0" i="0" dirty="0" err="1">
                <a:effectLst/>
              </a:rPr>
              <a:t>както</a:t>
            </a:r>
            <a:r>
              <a:rPr lang="en-US" b="0" i="0" dirty="0">
                <a:effectLst/>
              </a:rPr>
              <a:t> и </a:t>
            </a:r>
            <a:r>
              <a:rPr lang="en-US" b="0" i="0" dirty="0" err="1">
                <a:effectLst/>
              </a:rPr>
              <a:t>още</a:t>
            </a:r>
            <a:r>
              <a:rPr lang="en-US" b="0" i="0" dirty="0">
                <a:effectLst/>
              </a:rPr>
              <a:t> </a:t>
            </a:r>
            <a:r>
              <a:rPr lang="en-US" b="0" i="0" dirty="0" err="1">
                <a:effectLst/>
              </a:rPr>
              <a:t>много</a:t>
            </a:r>
            <a:r>
              <a:rPr lang="en-US" b="0" i="0" dirty="0">
                <a:effectLst/>
              </a:rPr>
              <a:t> </a:t>
            </a:r>
            <a:r>
              <a:rPr lang="en-US" b="0" i="0" dirty="0" err="1">
                <a:effectLst/>
              </a:rPr>
              <a:t>не</a:t>
            </a:r>
            <a:r>
              <a:rPr lang="en-US" b="0" i="0" dirty="0">
                <a:effectLst/>
              </a:rPr>
              <a:t> </a:t>
            </a:r>
            <a:r>
              <a:rPr lang="en-US" b="0" i="0" dirty="0" err="1">
                <a:effectLst/>
              </a:rPr>
              <a:t>славянски</a:t>
            </a:r>
            <a:r>
              <a:rPr lang="en-US" b="0" i="0" dirty="0">
                <a:effectLst/>
              </a:rPr>
              <a:t> </a:t>
            </a:r>
            <a:r>
              <a:rPr lang="en-US" b="0" i="0" dirty="0" err="1">
                <a:effectLst/>
              </a:rPr>
              <a:t>народи</a:t>
            </a:r>
            <a:r>
              <a:rPr lang="en-US" b="0" i="0" dirty="0">
                <a:effectLst/>
              </a:rPr>
              <a:t> </a:t>
            </a:r>
            <a:r>
              <a:rPr lang="en-US" b="0" i="0" dirty="0" err="1">
                <a:effectLst/>
              </a:rPr>
              <a:t>от</a:t>
            </a:r>
            <a:r>
              <a:rPr lang="en-US" b="0" i="0" dirty="0">
                <a:effectLst/>
              </a:rPr>
              <a:t> </a:t>
            </a:r>
            <a:r>
              <a:rPr lang="en-US" b="0" i="0" dirty="0" err="1">
                <a:effectLst/>
              </a:rPr>
              <a:t>бившия</a:t>
            </a:r>
            <a:r>
              <a:rPr lang="en-US" b="0" i="0" dirty="0">
                <a:effectLst/>
              </a:rPr>
              <a:t> </a:t>
            </a:r>
            <a:r>
              <a:rPr lang="en-US" b="0" i="0" dirty="0" err="1">
                <a:effectLst/>
              </a:rPr>
              <a:t>Съветски</a:t>
            </a:r>
            <a:r>
              <a:rPr lang="en-US" b="0" i="0" dirty="0">
                <a:effectLst/>
              </a:rPr>
              <a:t> </a:t>
            </a:r>
            <a:r>
              <a:rPr lang="en-US" b="0" i="0" dirty="0" err="1">
                <a:effectLst/>
              </a:rPr>
              <a:t>съюз</a:t>
            </a:r>
            <a:r>
              <a:rPr lang="en-US" b="0" i="0" dirty="0">
                <a:effectLst/>
              </a:rPr>
              <a:t>, а </a:t>
            </a:r>
            <a:r>
              <a:rPr lang="en-US" b="0" i="0" dirty="0" err="1">
                <a:effectLst/>
              </a:rPr>
              <a:t>също</a:t>
            </a:r>
            <a:r>
              <a:rPr lang="en-US" b="0" i="0" dirty="0">
                <a:effectLst/>
              </a:rPr>
              <a:t> и </a:t>
            </a:r>
            <a:r>
              <a:rPr lang="en-US" b="0" i="0" dirty="0" err="1">
                <a:effectLst/>
              </a:rPr>
              <a:t>монголците</a:t>
            </a:r>
            <a:r>
              <a:rPr lang="en-US" b="0" i="0" dirty="0">
                <a:effectLst/>
              </a:rPr>
              <a:t> – </a:t>
            </a:r>
            <a:r>
              <a:rPr lang="en-US" b="0" i="0" dirty="0" err="1">
                <a:effectLst/>
              </a:rPr>
              <a:t>общо</a:t>
            </a:r>
            <a:r>
              <a:rPr lang="en-US" b="0" i="0" dirty="0">
                <a:effectLst/>
              </a:rPr>
              <a:t> </a:t>
            </a:r>
            <a:r>
              <a:rPr lang="en-US" b="0" i="0" dirty="0" err="1">
                <a:effectLst/>
              </a:rPr>
              <a:t>приблизително</a:t>
            </a:r>
            <a:r>
              <a:rPr lang="en-US" b="0" i="0" dirty="0">
                <a:effectLst/>
              </a:rPr>
              <a:t> </a:t>
            </a:r>
            <a:r>
              <a:rPr lang="en-US" b="0" i="0" dirty="0" err="1">
                <a:effectLst/>
              </a:rPr>
              <a:t>около</a:t>
            </a:r>
            <a:r>
              <a:rPr lang="en-US" b="0" i="0" dirty="0">
                <a:effectLst/>
              </a:rPr>
              <a:t> 200 </a:t>
            </a:r>
            <a:r>
              <a:rPr lang="en-US" b="0" i="0" dirty="0" err="1">
                <a:effectLst/>
              </a:rPr>
              <a:t>милиона</a:t>
            </a:r>
            <a:r>
              <a:rPr lang="en-US" b="0" i="0" dirty="0">
                <a:effectLst/>
              </a:rPr>
              <a:t> </a:t>
            </a:r>
            <a:r>
              <a:rPr lang="en-US" b="0" i="0" dirty="0" err="1">
                <a:effectLst/>
              </a:rPr>
              <a:t>души</a:t>
            </a:r>
            <a:r>
              <a:rPr lang="en-US" b="0" i="0" dirty="0">
                <a:effectLst/>
              </a:rPr>
              <a:t>.</a:t>
            </a:r>
            <a:endParaRPr lang="en-US" dirty="0"/>
          </a:p>
        </p:txBody>
      </p:sp>
      <p:sp>
        <p:nvSpPr>
          <p:cNvPr id="93" name="Rectangle 92">
            <a:extLst>
              <a:ext uri="{FF2B5EF4-FFF2-40B4-BE49-F238E27FC236}">
                <a16:creationId xmlns:a16="http://schemas.microsoft.com/office/drawing/2014/main" id="{5DD14EB9-7D82-468B-B45D-876BE90A5E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 y="6334316"/>
            <a:ext cx="12188811"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5" name="Rectangle 94">
            <a:extLst>
              <a:ext uri="{FF2B5EF4-FFF2-40B4-BE49-F238E27FC236}">
                <a16:creationId xmlns:a16="http://schemas.microsoft.com/office/drawing/2014/main" id="{88302865-9184-47F8-9D42-09980A3E5D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extBox 2">
            <a:extLst>
              <a:ext uri="{FF2B5EF4-FFF2-40B4-BE49-F238E27FC236}">
                <a16:creationId xmlns:a16="http://schemas.microsoft.com/office/drawing/2014/main" id="{05B6B8B8-7DE5-41A6-B43F-F96A894BE72A}"/>
              </a:ext>
            </a:extLst>
          </p:cNvPr>
          <p:cNvSpPr txBox="1"/>
          <p:nvPr/>
        </p:nvSpPr>
        <p:spPr>
          <a:xfrm>
            <a:off x="7532692" y="6418210"/>
            <a:ext cx="4680520" cy="369332"/>
          </a:xfrm>
          <a:prstGeom prst="rect">
            <a:avLst/>
          </a:prstGeom>
          <a:noFill/>
        </p:spPr>
        <p:txBody>
          <a:bodyPr wrap="square" rtlCol="0">
            <a:spAutoFit/>
          </a:bodyPr>
          <a:lstStyle/>
          <a:p>
            <a:r>
              <a:rPr lang="bg-BG" dirty="0">
                <a:hlinkClick r:id="rId9"/>
              </a:rPr>
              <a:t>10 факта </a:t>
            </a:r>
            <a:r>
              <a:rPr lang="bg-BG" dirty="0">
                <a:hlinkClick r:id="rId9"/>
              </a:rPr>
              <a:t>за българската азбука</a:t>
            </a:r>
            <a:endParaRPr lang="en-US" dirty="0"/>
          </a:p>
        </p:txBody>
      </p:sp>
      <p:sp>
        <p:nvSpPr>
          <p:cNvPr id="4" name="Isosceles Triangle 3">
            <a:hlinkClick r:id="rId10"/>
            <a:extLst>
              <a:ext uri="{FF2B5EF4-FFF2-40B4-BE49-F238E27FC236}">
                <a16:creationId xmlns:a16="http://schemas.microsoft.com/office/drawing/2014/main" id="{3E2A1212-5FD3-410B-BCF7-28CF7A336A87}"/>
              </a:ext>
            </a:extLst>
          </p:cNvPr>
          <p:cNvSpPr/>
          <p:nvPr/>
        </p:nvSpPr>
        <p:spPr>
          <a:xfrm rot="5400000">
            <a:off x="10054852" y="5694235"/>
            <a:ext cx="288032" cy="182881"/>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696095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505858"/>
                                        </p:tgtEl>
                                        <p:attrNameLst>
                                          <p:attrName>style.visibility</p:attrName>
                                        </p:attrNameLst>
                                      </p:cBhvr>
                                      <p:to>
                                        <p:strVal val="visible"/>
                                      </p:to>
                                    </p:set>
                                    <p:animEffect transition="in" filter="fade">
                                      <p:cBhvr>
                                        <p:cTn id="7" dur="700"/>
                                        <p:tgtEl>
                                          <p:spTgt spid="5058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5858"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990D0034-F768-41E7-85D4-F38C4DE857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3141"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C4F7E42D-8B5A-4FC8-81CD-9E60171F7F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0"/>
            <a:ext cx="4049737"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28" name="Rectangle 70">
            <a:extLst>
              <a:ext uri="{FF2B5EF4-FFF2-40B4-BE49-F238E27FC236}">
                <a16:creationId xmlns:a16="http://schemas.microsoft.com/office/drawing/2014/main" id="{E32D3FD4-6F71-43DF-93B9-87279519C6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4" y="0"/>
            <a:ext cx="7545914"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32E22D98-F94F-4668-ABA5-C4B633B5FD62}"/>
              </a:ext>
            </a:extLst>
          </p:cNvPr>
          <p:cNvSpPr>
            <a:spLocks noGrp="1"/>
          </p:cNvSpPr>
          <p:nvPr>
            <p:ph type="title"/>
          </p:nvPr>
        </p:nvSpPr>
        <p:spPr>
          <a:xfrm>
            <a:off x="492241" y="516835"/>
            <a:ext cx="3084041" cy="2103875"/>
          </a:xfrm>
        </p:spPr>
        <p:txBody>
          <a:bodyPr>
            <a:normAutofit/>
          </a:bodyPr>
          <a:lstStyle/>
          <a:p>
            <a:r>
              <a:rPr lang="bg-BG" sz="3600" dirty="0">
                <a:solidFill>
                  <a:srgbClr val="FFFFFF"/>
                </a:solidFill>
                <a:latin typeface="Kitsch Trial Extrabold" panose="00000900000000000000" pitchFamily="2" charset="0"/>
              </a:rPr>
              <a:t>„В</a:t>
            </a:r>
            <a:r>
              <a:rPr lang="bg-BG" sz="3600" b="0" i="0" dirty="0">
                <a:solidFill>
                  <a:srgbClr val="FFFFFF"/>
                </a:solidFill>
                <a:effectLst/>
                <a:latin typeface="Kitsch Trial Extrabold" panose="00000900000000000000" pitchFamily="2" charset="0"/>
              </a:rPr>
              <a:t>ърви, народе възродени“</a:t>
            </a:r>
            <a:br>
              <a:rPr lang="bg-BG" sz="3600" b="0" i="0" dirty="0">
                <a:solidFill>
                  <a:srgbClr val="FFFFFF"/>
                </a:solidFill>
                <a:effectLst/>
                <a:latin typeface="Kitsch Trial Extrabold" panose="00000900000000000000" pitchFamily="2" charset="0"/>
              </a:rPr>
            </a:br>
            <a:endParaRPr lang="en-US" sz="3600" dirty="0">
              <a:solidFill>
                <a:srgbClr val="FFFFFF"/>
              </a:solidFill>
              <a:latin typeface="Kitsch Trial Extrabold" panose="00000900000000000000" pitchFamily="2" charset="0"/>
            </a:endParaRPr>
          </a:p>
        </p:txBody>
      </p:sp>
      <p:sp>
        <p:nvSpPr>
          <p:cNvPr id="3" name="Content Placeholder 2">
            <a:extLst>
              <a:ext uri="{FF2B5EF4-FFF2-40B4-BE49-F238E27FC236}">
                <a16:creationId xmlns:a16="http://schemas.microsoft.com/office/drawing/2014/main" id="{9FA681DC-41A6-4449-AA50-64FC155C7E82}"/>
              </a:ext>
            </a:extLst>
          </p:cNvPr>
          <p:cNvSpPr>
            <a:spLocks noGrp="1"/>
          </p:cNvSpPr>
          <p:nvPr>
            <p:ph idx="1"/>
          </p:nvPr>
        </p:nvSpPr>
        <p:spPr>
          <a:xfrm>
            <a:off x="117748" y="2924944"/>
            <a:ext cx="3553679" cy="3335519"/>
          </a:xfrm>
        </p:spPr>
        <p:txBody>
          <a:bodyPr>
            <a:noAutofit/>
          </a:bodyPr>
          <a:lstStyle/>
          <a:p>
            <a:pPr algn="just"/>
            <a:r>
              <a:rPr lang="ru-RU" sz="2000" dirty="0">
                <a:solidFill>
                  <a:srgbClr val="FFFFFF"/>
                </a:solidFill>
              </a:rPr>
              <a:t>През 1892 г. Стоян Михайловски написва текста на училищния химн с първия си стих „Върви, народе възродени“. Химнът е озаглавен „Химнъ на Св. св. Кирилъ и Методи“ и включва 14 куплета, от които днес се изпълняват най-често първите 6. </a:t>
            </a:r>
            <a:endParaRPr lang="en-US" sz="2000" dirty="0">
              <a:solidFill>
                <a:srgbClr val="FFFFFF"/>
              </a:solidFill>
            </a:endParaRPr>
          </a:p>
        </p:txBody>
      </p:sp>
      <p:sp>
        <p:nvSpPr>
          <p:cNvPr id="1029" name="Rectangle 72">
            <a:extLst>
              <a:ext uri="{FF2B5EF4-FFF2-40B4-BE49-F238E27FC236}">
                <a16:creationId xmlns:a16="http://schemas.microsoft.com/office/drawing/2014/main" id="{36F207B4-66C3-4A76-8D54-C2871CF809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45928" y="0"/>
            <a:ext cx="63991"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1026" name="Picture 2">
            <a:extLst>
              <a:ext uri="{FF2B5EF4-FFF2-40B4-BE49-F238E27FC236}">
                <a16:creationId xmlns:a16="http://schemas.microsoft.com/office/drawing/2014/main" id="{FD687CF4-E8EC-4E4F-B09E-FC4C596D6D8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610" b="12819"/>
          <a:stretch/>
        </p:blipFill>
        <p:spPr bwMode="auto">
          <a:xfrm>
            <a:off x="4073981" y="10"/>
            <a:ext cx="8109160" cy="6857990"/>
          </a:xfrm>
          <a:prstGeom prst="rect">
            <a:avLst/>
          </a:prstGeom>
          <a:noFill/>
          <a:extLst>
            <a:ext uri="{909E8E84-426E-40DD-AFC4-6F175D3DCCD1}">
              <a14:hiddenFill xmlns:a14="http://schemas.microsoft.com/office/drawing/2010/main">
                <a:solidFill>
                  <a:srgbClr val="FFFFFF"/>
                </a:solidFill>
              </a14:hiddenFill>
            </a:ext>
          </a:extLst>
        </p:spPr>
      </p:pic>
      <p:sp>
        <p:nvSpPr>
          <p:cNvPr id="75" name="Rectangle 74">
            <a:extLst>
              <a:ext uri="{FF2B5EF4-FFF2-40B4-BE49-F238E27FC236}">
                <a16:creationId xmlns:a16="http://schemas.microsoft.com/office/drawing/2014/main" id="{8C04651D-B9F4-4935-A02D-364153FBDF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39018" y="0"/>
            <a:ext cx="63992"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8143236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2" name="Picture 4">
            <a:extLst>
              <a:ext uri="{FF2B5EF4-FFF2-40B4-BE49-F238E27FC236}">
                <a16:creationId xmlns:a16="http://schemas.microsoft.com/office/drawing/2014/main" id="{05D927CC-8711-4A6E-AE53-0A74D360317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1574" b="26406"/>
          <a:stretch/>
        </p:blipFill>
        <p:spPr bwMode="auto">
          <a:xfrm>
            <a:off x="28980" y="0"/>
            <a:ext cx="12359109" cy="634063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5">
            <a:extLst>
              <a:ext uri="{FF2B5EF4-FFF2-40B4-BE49-F238E27FC236}">
                <a16:creationId xmlns:a16="http://schemas.microsoft.com/office/drawing/2014/main" id="{D6A9988F-FE8A-4537-8571-B9D5FF3CFFDA}"/>
              </a:ext>
            </a:extLst>
          </p:cNvPr>
          <p:cNvSpPr>
            <a:spLocks noChangeArrowheads="1"/>
          </p:cNvSpPr>
          <p:nvPr/>
        </p:nvSpPr>
        <p:spPr bwMode="auto">
          <a:xfrm>
            <a:off x="2926060" y="692696"/>
            <a:ext cx="8280920" cy="5324535"/>
          </a:xfrm>
          <a:prstGeom prst="rect">
            <a:avLst/>
          </a:prstGeom>
          <a:noFill/>
          <a:ln>
            <a:noFill/>
          </a:ln>
        </p:spPr>
        <p:style>
          <a:lnRef idx="0">
            <a:scrgbClr r="0" g="0" b="0"/>
          </a:lnRef>
          <a:fillRef idx="0">
            <a:scrgbClr r="0" g="0" b="0"/>
          </a:fillRef>
          <a:effectRef idx="0">
            <a:scrgbClr r="0" g="0" b="0"/>
          </a:effectRef>
          <a:fontRef idx="minor">
            <a:schemeClr val="accent2"/>
          </a:fontRef>
        </p:style>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bg-BG" altLang="en-US" sz="2000" b="0" i="0" u="none" strike="noStrike" cap="none" normalizeH="0" baseline="0" dirty="0">
                <a:ln>
                  <a:noFill/>
                </a:ln>
                <a:solidFill>
                  <a:srgbClr val="000000"/>
                </a:solidFill>
                <a:effectLst/>
                <a:latin typeface="Tahoma" panose="020B0604030504040204" pitchFamily="34" charset="0"/>
                <a:cs typeface="Tahoma" panose="020B0604030504040204" pitchFamily="34" charset="0"/>
              </a:rPr>
              <a:t>Като български всеучилищен химн обаче, текстът придобива известност през 1901 година ,когато учителят по музика </a:t>
            </a:r>
            <a:r>
              <a:rPr kumimoji="0" lang="bg-BG" altLang="en-US" sz="2000" b="1" i="0" u="none" strike="noStrike" cap="none" normalizeH="0" baseline="0" dirty="0">
                <a:ln>
                  <a:noFill/>
                </a:ln>
                <a:solidFill>
                  <a:srgbClr val="000000"/>
                </a:solidFill>
                <a:effectLst/>
                <a:latin typeface="Tahoma" panose="020B0604030504040204" pitchFamily="34" charset="0"/>
                <a:cs typeface="Tahoma" panose="020B0604030504040204" pitchFamily="34" charset="0"/>
              </a:rPr>
              <a:t>Панайот Пипков</a:t>
            </a:r>
            <a:r>
              <a:rPr kumimoji="0" lang="bg-BG" altLang="en-US" sz="2000" b="0" i="0" u="none" strike="noStrike" cap="none" normalizeH="0" baseline="0" dirty="0">
                <a:ln>
                  <a:noFill/>
                </a:ln>
                <a:solidFill>
                  <a:srgbClr val="000000"/>
                </a:solidFill>
                <a:effectLst/>
                <a:latin typeface="Tahoma" panose="020B0604030504040204" pitchFamily="34" charset="0"/>
                <a:cs typeface="Tahoma" panose="020B0604030504040204" pitchFamily="34" charset="0"/>
              </a:rPr>
              <a:t> (21.11.1871г.-25.08.1942г.) написва мелодията към него в навечерието на празника на светите равноапостоли Кирил и Методий (11 май, стар стил).</a:t>
            </a:r>
          </a:p>
          <a:p>
            <a:pPr marL="0" marR="0" lvl="0" indent="0" algn="just" defTabSz="914400" rtl="0" eaLnBrk="0" fontAlgn="base" latinLnBrk="0" hangingPunct="0">
              <a:lnSpc>
                <a:spcPct val="100000"/>
              </a:lnSpc>
              <a:spcBef>
                <a:spcPct val="0"/>
              </a:spcBef>
              <a:spcAft>
                <a:spcPct val="0"/>
              </a:spcAft>
              <a:buClrTx/>
              <a:buSzTx/>
              <a:buFontTx/>
              <a:buNone/>
              <a:tabLst/>
            </a:pPr>
            <a:r>
              <a:rPr kumimoji="0" lang="bg-BG" altLang="en-US" sz="2000" b="1" i="0" u="none" strike="noStrike" cap="none" normalizeH="0" baseline="0" dirty="0">
                <a:ln>
                  <a:noFill/>
                </a:ln>
                <a:solidFill>
                  <a:srgbClr val="000000"/>
                </a:solidFill>
                <a:effectLst/>
                <a:latin typeface="Tahoma" panose="020B0604030504040204" pitchFamily="34" charset="0"/>
                <a:cs typeface="Tahoma" panose="020B0604030504040204" pitchFamily="34" charset="0"/>
              </a:rPr>
              <a:t>Историята разказва</a:t>
            </a:r>
            <a:r>
              <a:rPr kumimoji="0" lang="bg-BG" altLang="en-US" sz="2000" b="0" i="0" u="none" strike="noStrike" cap="none" normalizeH="0" baseline="0" dirty="0">
                <a:ln>
                  <a:noFill/>
                </a:ln>
                <a:solidFill>
                  <a:srgbClr val="000000"/>
                </a:solidFill>
                <a:effectLst/>
                <a:latin typeface="Tahoma" panose="020B0604030504040204" pitchFamily="34" charset="0"/>
                <a:cs typeface="Tahoma" panose="020B0604030504040204" pitchFamily="34" charset="0"/>
              </a:rPr>
              <a:t>,</a:t>
            </a:r>
            <a:r>
              <a:rPr kumimoji="0" lang="en-US" altLang="en-US" sz="2000" b="0" i="0" u="none" strike="noStrike" cap="none" normalizeH="0" baseline="0" dirty="0">
                <a:ln>
                  <a:noFill/>
                </a:ln>
                <a:solidFill>
                  <a:srgbClr val="000000"/>
                </a:solidFill>
                <a:effectLst/>
                <a:latin typeface="Tahoma" panose="020B0604030504040204" pitchFamily="34" charset="0"/>
                <a:cs typeface="Tahoma" panose="020B0604030504040204" pitchFamily="34" charset="0"/>
              </a:rPr>
              <a:t> </a:t>
            </a:r>
            <a:r>
              <a:rPr kumimoji="0" lang="bg-BG" altLang="en-US" sz="2000" b="0" i="0" u="none" strike="noStrike" cap="none" normalizeH="0" baseline="0" dirty="0">
                <a:ln>
                  <a:noFill/>
                </a:ln>
                <a:solidFill>
                  <a:srgbClr val="000000"/>
                </a:solidFill>
                <a:effectLst/>
                <a:latin typeface="Tahoma" panose="020B0604030504040204" pitchFamily="34" charset="0"/>
                <a:cs typeface="Tahoma" panose="020B0604030504040204" pitchFamily="34" charset="0"/>
              </a:rPr>
              <a:t>че докато ученик от класа четял вдъхновено стихотворението „Св. св. Кирил и Методий“, композиторът внезапно станал и започнал да пише нотите с тебешир върху черната дъска. Още преди да е ударил училищният звънец за края на часа, мелодията била завършена, а учениците я разучили и запяли. На училищния празник я запяли всички. Така се ражда всеучилищният химн „Върви, народе възродени“. Той е изпълнен официално за пръв път на 11 май 1901 г. в Ловеч като празничен химн за възхвала на делото на Кирил и Методий и на българската просвета. Оттогава стихотворението става празничен химн на българската писменост и култура, известен като</a:t>
            </a:r>
            <a:r>
              <a:rPr kumimoji="0" lang="en-US" altLang="en-US" sz="2000" b="0" i="0" u="none" strike="noStrike" cap="none" normalizeH="0" baseline="0" dirty="0">
                <a:ln>
                  <a:noFill/>
                </a:ln>
                <a:solidFill>
                  <a:srgbClr val="000000"/>
                </a:solidFill>
                <a:effectLst/>
                <a:latin typeface="Tahoma" panose="020B0604030504040204" pitchFamily="34" charset="0"/>
                <a:cs typeface="Tahoma" panose="020B0604030504040204" pitchFamily="34" charset="0"/>
              </a:rPr>
              <a:t> </a:t>
            </a:r>
          </a:p>
          <a:p>
            <a:pPr marL="0" marR="0" lvl="0" indent="0" algn="just" defTabSz="914400" rtl="0" eaLnBrk="0" fontAlgn="base" latinLnBrk="0" hangingPunct="0">
              <a:lnSpc>
                <a:spcPct val="100000"/>
              </a:lnSpc>
              <a:spcBef>
                <a:spcPct val="0"/>
              </a:spcBef>
              <a:spcAft>
                <a:spcPct val="0"/>
              </a:spcAft>
              <a:buClrTx/>
              <a:buSzTx/>
              <a:buFontTx/>
              <a:buNone/>
              <a:tabLst/>
            </a:pPr>
            <a:r>
              <a:rPr kumimoji="0" lang="bg-BG" altLang="en-US" sz="2000" b="0" i="0" u="none" strike="noStrike" cap="none" normalizeH="0" baseline="0" dirty="0">
                <a:ln>
                  <a:noFill/>
                </a:ln>
                <a:solidFill>
                  <a:srgbClr val="000000"/>
                </a:solidFill>
                <a:effectLst/>
                <a:latin typeface="Tahoma" panose="020B0604030504040204" pitchFamily="34" charset="0"/>
                <a:cs typeface="Tahoma" panose="020B0604030504040204" pitchFamily="34" charset="0"/>
              </a:rPr>
              <a:t> “Върви, народе възродени...”</a:t>
            </a:r>
            <a:endParaRPr kumimoji="0" lang="bg-BG" altLang="en-US" sz="2000" b="0" i="0" u="none" strike="noStrike" cap="none" normalizeH="0" baseline="0" dirty="0">
              <a:ln>
                <a:noFill/>
              </a:ln>
              <a:solidFill>
                <a:schemeClr val="tx1"/>
              </a:solidFill>
              <a:effectLst/>
            </a:endParaRPr>
          </a:p>
        </p:txBody>
      </p:sp>
    </p:spTree>
    <p:extLst>
      <p:ext uri="{BB962C8B-B14F-4D97-AF65-F5344CB8AC3E}">
        <p14:creationId xmlns:p14="http://schemas.microsoft.com/office/powerpoint/2010/main" val="22332069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7CC978-57A3-4785-AF6E-90098F0E77BD}"/>
              </a:ext>
            </a:extLst>
          </p:cNvPr>
          <p:cNvSpPr>
            <a:spLocks noGrp="1"/>
          </p:cNvSpPr>
          <p:nvPr>
            <p:ph type="title"/>
          </p:nvPr>
        </p:nvSpPr>
        <p:spPr/>
        <p:txBody>
          <a:bodyPr>
            <a:normAutofit/>
          </a:bodyPr>
          <a:lstStyle/>
          <a:p>
            <a:r>
              <a:rPr lang="ru-RU" b="0" i="0" dirty="0">
                <a:solidFill>
                  <a:schemeClr val="tx2"/>
                </a:solidFill>
                <a:effectLst/>
                <a:latin typeface="Izhitsa" panose="020B7200000000000000" pitchFamily="34" charset="0"/>
              </a:rPr>
              <a:t>Музиката</a:t>
            </a:r>
            <a:r>
              <a:rPr lang="bg-BG" dirty="0">
                <a:solidFill>
                  <a:schemeClr val="tx2"/>
                </a:solidFill>
                <a:latin typeface="Izhitsa" panose="020B7200000000000000" pitchFamily="34" charset="0"/>
              </a:rPr>
              <a:t>, стиховете</a:t>
            </a:r>
            <a:r>
              <a:rPr lang="ru-RU" b="0" i="0" dirty="0">
                <a:solidFill>
                  <a:schemeClr val="tx2"/>
                </a:solidFill>
                <a:effectLst/>
                <a:latin typeface="Izhitsa" panose="020B7200000000000000" pitchFamily="34" charset="0"/>
              </a:rPr>
              <a:t> и празникът</a:t>
            </a:r>
            <a:br>
              <a:rPr lang="ru-RU" dirty="0"/>
            </a:br>
            <a:endParaRPr lang="en-US" dirty="0"/>
          </a:p>
        </p:txBody>
      </p:sp>
      <p:sp>
        <p:nvSpPr>
          <p:cNvPr id="3" name="Text Placeholder 2">
            <a:extLst>
              <a:ext uri="{FF2B5EF4-FFF2-40B4-BE49-F238E27FC236}">
                <a16:creationId xmlns:a16="http://schemas.microsoft.com/office/drawing/2014/main" id="{0DC17CEA-473E-4A30-9B35-0EFFCEA1E4FE}"/>
              </a:ext>
            </a:extLst>
          </p:cNvPr>
          <p:cNvSpPr>
            <a:spLocks noGrp="1"/>
          </p:cNvSpPr>
          <p:nvPr>
            <p:ph type="body" idx="1"/>
          </p:nvPr>
        </p:nvSpPr>
        <p:spPr>
          <a:xfrm>
            <a:off x="6033467" y="1812828"/>
            <a:ext cx="4936474" cy="736282"/>
          </a:xfrm>
        </p:spPr>
        <p:txBody>
          <a:bodyPr>
            <a:normAutofit/>
          </a:bodyPr>
          <a:lstStyle/>
          <a:p>
            <a:r>
              <a:rPr lang="ru-RU" sz="2000" b="0" i="0" dirty="0">
                <a:solidFill>
                  <a:srgbClr val="4D4845"/>
                </a:solidFill>
                <a:effectLst/>
                <a:latin typeface="Arial" panose="020B0604020202020204" pitchFamily="34" charset="0"/>
              </a:rPr>
              <a:t>«И след тисяща годин</a:t>
            </a:r>
            <a:r>
              <a:rPr lang="ru-RU" dirty="0">
                <a:solidFill>
                  <a:srgbClr val="4D4845"/>
                </a:solidFill>
                <a:latin typeface="Arial" panose="020B0604020202020204" pitchFamily="34" charset="0"/>
              </a:rPr>
              <a:t>»</a:t>
            </a:r>
            <a:endParaRPr lang="en-US" dirty="0"/>
          </a:p>
          <a:p>
            <a:endParaRPr lang="en-US" dirty="0"/>
          </a:p>
        </p:txBody>
      </p:sp>
      <p:sp>
        <p:nvSpPr>
          <p:cNvPr id="5" name="Text Placeholder 4">
            <a:extLst>
              <a:ext uri="{FF2B5EF4-FFF2-40B4-BE49-F238E27FC236}">
                <a16:creationId xmlns:a16="http://schemas.microsoft.com/office/drawing/2014/main" id="{2916A56B-6D29-4E0E-95E8-737C59F352FB}"/>
              </a:ext>
            </a:extLst>
          </p:cNvPr>
          <p:cNvSpPr>
            <a:spLocks noGrp="1"/>
          </p:cNvSpPr>
          <p:nvPr>
            <p:ph type="body" sz="quarter" idx="3"/>
          </p:nvPr>
        </p:nvSpPr>
        <p:spPr>
          <a:xfrm>
            <a:off x="6066511" y="2203506"/>
            <a:ext cx="4936474" cy="3097702"/>
          </a:xfrm>
        </p:spPr>
        <p:txBody>
          <a:bodyPr>
            <a:normAutofit/>
          </a:bodyPr>
          <a:lstStyle/>
          <a:p>
            <a:r>
              <a:rPr lang="ru-RU" sz="2000" dirty="0">
                <a:solidFill>
                  <a:srgbClr val="4D4845"/>
                </a:solidFill>
                <a:latin typeface="Arial" panose="020B0604020202020204" pitchFamily="34" charset="0"/>
              </a:rPr>
              <a:t>«</a:t>
            </a:r>
            <a:r>
              <a:rPr lang="ru-RU" sz="2000" dirty="0">
                <a:solidFill>
                  <a:srgbClr val="4D4845"/>
                </a:solidFill>
                <a:latin typeface="Arial" panose="020B0604020202020204" pitchFamily="34" charset="0"/>
                <a:hlinkClick r:id="rId3">
                  <a:extLst>
                    <a:ext uri="{A12FA001-AC4F-418D-AE19-62706E023703}">
                      <ahyp:hlinkClr xmlns:ahyp="http://schemas.microsoft.com/office/drawing/2018/hyperlinkcolor" val="tx"/>
                    </a:ext>
                  </a:extLst>
                </a:hlinkClick>
              </a:rPr>
              <a:t>Тоя празник нам дарява»</a:t>
            </a:r>
            <a:endParaRPr lang="ru-RU" sz="2000" dirty="0">
              <a:solidFill>
                <a:srgbClr val="4D4845"/>
              </a:solidFill>
              <a:latin typeface="Arial" panose="020B0604020202020204" pitchFamily="34" charset="0"/>
            </a:endParaRPr>
          </a:p>
          <a:p>
            <a:r>
              <a:rPr lang="ru-RU" sz="2000" dirty="0">
                <a:solidFill>
                  <a:srgbClr val="4D4845"/>
                </a:solidFill>
                <a:latin typeface="Arial" panose="020B0604020202020204" pitchFamily="34" charset="0"/>
              </a:rPr>
              <a:t>«Върви народе възродени»</a:t>
            </a:r>
          </a:p>
          <a:p>
            <a:r>
              <a:rPr lang="ru-RU" sz="2000" dirty="0">
                <a:solidFill>
                  <a:srgbClr val="4D4845"/>
                </a:solidFill>
                <a:latin typeface="Arial" panose="020B0604020202020204" pitchFamily="34" charset="0"/>
              </a:rPr>
              <a:t>«Кирил и Методий»</a:t>
            </a:r>
          </a:p>
          <a:p>
            <a:r>
              <a:rPr lang="ru-RU" sz="2000" dirty="0">
                <a:solidFill>
                  <a:srgbClr val="4D4845"/>
                </a:solidFill>
                <a:latin typeface="Arial" panose="020B0604020202020204" pitchFamily="34" charset="0"/>
                <a:hlinkClick r:id="rId4">
                  <a:extLst>
                    <a:ext uri="{A12FA001-AC4F-418D-AE19-62706E023703}">
                      <ahyp:hlinkClr xmlns:ahyp="http://schemas.microsoft.com/office/drawing/2018/hyperlinkcolor" val="tx"/>
                    </a:ext>
                  </a:extLst>
                </a:hlinkClick>
              </a:rPr>
              <a:t>«На Кирил и Методий (Слава, слава пеем днес)»</a:t>
            </a:r>
            <a:endParaRPr lang="ru-RU" sz="2000" dirty="0">
              <a:solidFill>
                <a:srgbClr val="4D4845"/>
              </a:solidFill>
              <a:latin typeface="Arial" panose="020B0604020202020204" pitchFamily="34" charset="0"/>
            </a:endParaRPr>
          </a:p>
          <a:p>
            <a:endParaRPr lang="ru-RU" sz="2000" dirty="0">
              <a:solidFill>
                <a:srgbClr val="4D4845"/>
              </a:solidFill>
              <a:latin typeface="Arial" panose="020B0604020202020204" pitchFamily="34" charset="0"/>
            </a:endParaRPr>
          </a:p>
          <a:p>
            <a:endParaRPr lang="en-US" dirty="0"/>
          </a:p>
        </p:txBody>
      </p:sp>
      <p:sp>
        <p:nvSpPr>
          <p:cNvPr id="9" name="Isosceles Triangle 8">
            <a:hlinkClick r:id="rId5" action="ppaction://hlinkfile"/>
            <a:extLst>
              <a:ext uri="{FF2B5EF4-FFF2-40B4-BE49-F238E27FC236}">
                <a16:creationId xmlns:a16="http://schemas.microsoft.com/office/drawing/2014/main" id="{1E3430D5-107F-4246-90EA-8DAD3042CD5C}"/>
              </a:ext>
            </a:extLst>
          </p:cNvPr>
          <p:cNvSpPr/>
          <p:nvPr/>
        </p:nvSpPr>
        <p:spPr>
          <a:xfrm rot="16200000" flipV="1">
            <a:off x="9570085" y="1864113"/>
            <a:ext cx="177445" cy="216024"/>
          </a:xfrm>
          <a:prstGeom prst="triangl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pic>
        <p:nvPicPr>
          <p:cNvPr id="7" name="Picture 6" descr="Png Open Book Black And White Transparent Open Book - Red Books Png, Png  Download - kindpng">
            <a:extLst>
              <a:ext uri="{FF2B5EF4-FFF2-40B4-BE49-F238E27FC236}">
                <a16:creationId xmlns:a16="http://schemas.microsoft.com/office/drawing/2014/main" id="{543FCE95-2893-49C2-B9B1-75F6EC1B2A23}"/>
              </a:ext>
            </a:extLst>
          </p:cNvPr>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371832" y="1839545"/>
            <a:ext cx="5627687" cy="47318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32540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3" name="Picture 9" descr="Scan-180504-0013">
            <a:extLst>
              <a:ext uri="{FF2B5EF4-FFF2-40B4-BE49-F238E27FC236}">
                <a16:creationId xmlns:a16="http://schemas.microsoft.com/office/drawing/2014/main" id="{EB3A8731-968F-466F-99BE-0354AD4069C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399179" y="4030662"/>
            <a:ext cx="1866900" cy="2200275"/>
          </a:xfrm>
          <a:prstGeom prst="rect">
            <a:avLst/>
          </a:prstGeom>
          <a:noFill/>
          <a:extLst>
            <a:ext uri="{909E8E84-426E-40DD-AFC4-6F175D3DCCD1}">
              <a14:hiddenFill xmlns:a14="http://schemas.microsoft.com/office/drawing/2010/main">
                <a:solidFill>
                  <a:srgbClr val="FFFFFF"/>
                </a:solidFill>
              </a14:hiddenFill>
            </a:ext>
          </a:extLst>
        </p:spPr>
      </p:pic>
      <p:pic>
        <p:nvPicPr>
          <p:cNvPr id="1035" name="Picture 11" descr="Scan-180504-0008">
            <a:extLst>
              <a:ext uri="{FF2B5EF4-FFF2-40B4-BE49-F238E27FC236}">
                <a16:creationId xmlns:a16="http://schemas.microsoft.com/office/drawing/2014/main" id="{1F19C08D-4808-47BD-8D59-748C8326B10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725" y="2568575"/>
            <a:ext cx="1571625" cy="2562225"/>
          </a:xfrm>
          <a:prstGeom prst="rect">
            <a:avLst/>
          </a:prstGeom>
          <a:noFill/>
          <a:extLst>
            <a:ext uri="{909E8E84-426E-40DD-AFC4-6F175D3DCCD1}">
              <a14:hiddenFill xmlns:a14="http://schemas.microsoft.com/office/drawing/2010/main">
                <a:solidFill>
                  <a:srgbClr val="FFFFFF"/>
                </a:solidFill>
              </a14:hiddenFill>
            </a:ext>
          </a:extLst>
        </p:spPr>
      </p:pic>
      <p:sp>
        <p:nvSpPr>
          <p:cNvPr id="10" name="Title 9">
            <a:extLst>
              <a:ext uri="{FF2B5EF4-FFF2-40B4-BE49-F238E27FC236}">
                <a16:creationId xmlns:a16="http://schemas.microsoft.com/office/drawing/2014/main" id="{E0B96D3E-0329-42EF-B86D-86FF1A9B3001}"/>
              </a:ext>
            </a:extLst>
          </p:cNvPr>
          <p:cNvSpPr>
            <a:spLocks noGrp="1"/>
          </p:cNvSpPr>
          <p:nvPr>
            <p:ph type="title"/>
          </p:nvPr>
        </p:nvSpPr>
        <p:spPr>
          <a:xfrm>
            <a:off x="1005576" y="286604"/>
            <a:ext cx="10055781" cy="920981"/>
          </a:xfrm>
        </p:spPr>
        <p:txBody>
          <a:bodyPr/>
          <a:lstStyle/>
          <a:p>
            <a:r>
              <a:rPr kumimoji="0" lang="en-US" altLang="en-US" sz="4800" b="1" i="0" u="none" strike="noStrike" cap="none" normalizeH="0" baseline="0" dirty="0" err="1">
                <a:ln>
                  <a:noFill/>
                </a:ln>
                <a:solidFill>
                  <a:srgbClr val="FF0000"/>
                </a:solidFill>
                <a:effectLst/>
                <a:latin typeface="Alegreya Sans"/>
              </a:rPr>
              <a:t>Кирил</a:t>
            </a:r>
            <a:r>
              <a:rPr kumimoji="0" lang="en-US" altLang="en-US" sz="4800" b="1" i="0" u="none" strike="noStrike" cap="none" normalizeH="0" baseline="0" dirty="0">
                <a:ln>
                  <a:noFill/>
                </a:ln>
                <a:solidFill>
                  <a:srgbClr val="FF0000"/>
                </a:solidFill>
                <a:effectLst/>
                <a:latin typeface="Alegreya Sans"/>
              </a:rPr>
              <a:t> и </a:t>
            </a:r>
            <a:r>
              <a:rPr kumimoji="0" lang="en-US" altLang="en-US" sz="4800" b="1" i="0" u="none" strike="noStrike" cap="none" normalizeH="0" baseline="0" dirty="0" err="1">
                <a:ln>
                  <a:noFill/>
                </a:ln>
                <a:solidFill>
                  <a:srgbClr val="FF0000"/>
                </a:solidFill>
                <a:effectLst/>
                <a:latin typeface="Alegreya Sans"/>
              </a:rPr>
              <a:t>Методий</a:t>
            </a:r>
            <a:endParaRPr lang="en-US" dirty="0"/>
          </a:p>
        </p:txBody>
      </p:sp>
      <p:sp>
        <p:nvSpPr>
          <p:cNvPr id="5" name="Rectangle 1">
            <a:extLst>
              <a:ext uri="{FF2B5EF4-FFF2-40B4-BE49-F238E27FC236}">
                <a16:creationId xmlns:a16="http://schemas.microsoft.com/office/drawing/2014/main" id="{6A981012-5C0B-46DA-BB35-16DFF07454D7}"/>
              </a:ext>
            </a:extLst>
          </p:cNvPr>
          <p:cNvSpPr>
            <a:spLocks noGrp="1" noChangeArrowheads="1"/>
          </p:cNvSpPr>
          <p:nvPr>
            <p:ph sz="half" idx="1"/>
          </p:nvPr>
        </p:nvSpPr>
        <p:spPr bwMode="auto">
          <a:xfrm>
            <a:off x="1279849" y="1843678"/>
            <a:ext cx="4936474" cy="402336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marL="0" marR="0" lvl="0" indent="0" defTabSz="457200" fontAlgn="base">
              <a:lnSpc>
                <a:spcPct val="100000"/>
              </a:lnSpc>
              <a:spcBef>
                <a:spcPct val="0"/>
              </a:spcBef>
              <a:spcAft>
                <a:spcPct val="0"/>
              </a:spcAft>
              <a:buClrTx/>
              <a:buSzTx/>
              <a:buFontTx/>
              <a:buNone/>
              <a:tabLst/>
            </a:pPr>
            <a:r>
              <a:rPr lang="en-US" altLang="en-US" sz="1800" dirty="0" err="1">
                <a:solidFill>
                  <a:schemeClr val="tx1"/>
                </a:solidFill>
              </a:rPr>
              <a:t>Пишат</a:t>
            </a:r>
            <a:r>
              <a:rPr lang="en-US" altLang="en-US" sz="1800" dirty="0">
                <a:solidFill>
                  <a:schemeClr val="tx1"/>
                </a:solidFill>
              </a:rPr>
              <a:t> </a:t>
            </a:r>
            <a:r>
              <a:rPr lang="en-US" altLang="en-US" sz="1800" dirty="0" err="1">
                <a:solidFill>
                  <a:schemeClr val="tx1"/>
                </a:solidFill>
              </a:rPr>
              <a:t>братчета</a:t>
            </a:r>
            <a:r>
              <a:rPr lang="en-US" altLang="en-US" sz="1800" dirty="0">
                <a:solidFill>
                  <a:schemeClr val="tx1"/>
                </a:solidFill>
              </a:rPr>
              <a:t>, </a:t>
            </a:r>
            <a:r>
              <a:rPr lang="en-US" altLang="en-US" sz="1800" dirty="0" err="1">
                <a:solidFill>
                  <a:schemeClr val="tx1"/>
                </a:solidFill>
              </a:rPr>
              <a:t>сестрички</a:t>
            </a:r>
            <a:br>
              <a:rPr lang="en-US" altLang="en-US" sz="1800" dirty="0">
                <a:solidFill>
                  <a:schemeClr val="tx1"/>
                </a:solidFill>
              </a:rPr>
            </a:br>
            <a:r>
              <a:rPr lang="en-US" altLang="en-US" sz="1800" dirty="0">
                <a:solidFill>
                  <a:schemeClr val="tx1"/>
                </a:solidFill>
              </a:rPr>
              <a:t>и </a:t>
            </a:r>
            <a:r>
              <a:rPr lang="en-US" altLang="en-US" sz="1800" dirty="0" err="1">
                <a:solidFill>
                  <a:schemeClr val="tx1"/>
                </a:solidFill>
              </a:rPr>
              <a:t>лулички</a:t>
            </a:r>
            <a:r>
              <a:rPr lang="en-US" altLang="en-US" sz="1800" dirty="0">
                <a:solidFill>
                  <a:schemeClr val="tx1"/>
                </a:solidFill>
              </a:rPr>
              <a:t> и </a:t>
            </a:r>
            <a:r>
              <a:rPr lang="en-US" altLang="en-US" sz="1800" dirty="0" err="1">
                <a:solidFill>
                  <a:schemeClr val="tx1"/>
                </a:solidFill>
              </a:rPr>
              <a:t>чертички</a:t>
            </a:r>
            <a:r>
              <a:rPr lang="en-US" altLang="en-US" sz="1800" dirty="0">
                <a:solidFill>
                  <a:schemeClr val="tx1"/>
                </a:solidFill>
              </a:rPr>
              <a:t>.</a:t>
            </a:r>
            <a:br>
              <a:rPr lang="en-US" altLang="en-US" sz="1800" dirty="0">
                <a:solidFill>
                  <a:schemeClr val="tx1"/>
                </a:solidFill>
              </a:rPr>
            </a:br>
            <a:r>
              <a:rPr lang="en-US" altLang="en-US" sz="1800" dirty="0">
                <a:solidFill>
                  <a:schemeClr val="tx1"/>
                </a:solidFill>
              </a:rPr>
              <a:t>И </a:t>
            </a:r>
            <a:r>
              <a:rPr lang="en-US" altLang="en-US" sz="1800" dirty="0" err="1">
                <a:solidFill>
                  <a:schemeClr val="tx1"/>
                </a:solidFill>
              </a:rPr>
              <a:t>накрая</a:t>
            </a:r>
            <a:r>
              <a:rPr lang="en-US" altLang="en-US" sz="1800" dirty="0">
                <a:solidFill>
                  <a:schemeClr val="tx1"/>
                </a:solidFill>
              </a:rPr>
              <a:t> </a:t>
            </a:r>
            <a:r>
              <a:rPr lang="en-US" altLang="en-US" sz="1800" dirty="0" err="1">
                <a:solidFill>
                  <a:schemeClr val="tx1"/>
                </a:solidFill>
              </a:rPr>
              <a:t>бързо</a:t>
            </a:r>
            <a:r>
              <a:rPr lang="en-US" altLang="en-US" sz="1800" dirty="0">
                <a:solidFill>
                  <a:schemeClr val="tx1"/>
                </a:solidFill>
              </a:rPr>
              <a:t> </a:t>
            </a:r>
            <a:r>
              <a:rPr lang="en-US" altLang="en-US" sz="1800" dirty="0" err="1">
                <a:solidFill>
                  <a:schemeClr val="tx1"/>
                </a:solidFill>
              </a:rPr>
              <a:t>става</a:t>
            </a:r>
            <a:r>
              <a:rPr lang="en-US" altLang="en-US" sz="1800" dirty="0">
                <a:solidFill>
                  <a:schemeClr val="tx1"/>
                </a:solidFill>
              </a:rPr>
              <a:t> /</a:t>
            </a:r>
            <a:br>
              <a:rPr lang="en-US" altLang="en-US" sz="1800" dirty="0">
                <a:solidFill>
                  <a:schemeClr val="tx1"/>
                </a:solidFill>
              </a:rPr>
            </a:br>
            <a:r>
              <a:rPr lang="en-US" altLang="en-US" sz="1800" dirty="0" err="1">
                <a:solidFill>
                  <a:schemeClr val="tx1"/>
                </a:solidFill>
              </a:rPr>
              <a:t>буква</a:t>
            </a:r>
            <a:r>
              <a:rPr lang="en-US" altLang="en-US" sz="1800" dirty="0">
                <a:solidFill>
                  <a:schemeClr val="tx1"/>
                </a:solidFill>
              </a:rPr>
              <a:t> </a:t>
            </a:r>
            <a:r>
              <a:rPr lang="en-US" altLang="en-US" sz="1800" dirty="0" err="1">
                <a:solidFill>
                  <a:schemeClr val="tx1"/>
                </a:solidFill>
              </a:rPr>
              <a:t>хубава</a:t>
            </a:r>
            <a:r>
              <a:rPr lang="en-US" altLang="en-US" sz="1800" dirty="0">
                <a:solidFill>
                  <a:schemeClr val="tx1"/>
                </a:solidFill>
              </a:rPr>
              <a:t> и </a:t>
            </a:r>
            <a:r>
              <a:rPr lang="en-US" altLang="en-US" sz="1800" dirty="0" err="1">
                <a:solidFill>
                  <a:schemeClr val="tx1"/>
                </a:solidFill>
              </a:rPr>
              <a:t>права</a:t>
            </a:r>
            <a:r>
              <a:rPr lang="en-US" altLang="en-US" sz="1800" dirty="0">
                <a:solidFill>
                  <a:schemeClr val="tx1"/>
                </a:solidFill>
              </a:rPr>
              <a:t>. / 2</a:t>
            </a:r>
          </a:p>
          <a:p>
            <a:pPr marL="0" marR="0" lvl="0" indent="0" defTabSz="457200" fontAlgn="base">
              <a:lnSpc>
                <a:spcPct val="100000"/>
              </a:lnSpc>
              <a:spcBef>
                <a:spcPct val="0"/>
              </a:spcBef>
              <a:spcAft>
                <a:spcPct val="0"/>
              </a:spcAft>
              <a:buClrTx/>
              <a:buSzTx/>
              <a:buFontTx/>
              <a:buNone/>
              <a:tabLst/>
            </a:pPr>
            <a:r>
              <a:rPr lang="en-US" altLang="en-US" sz="1800" dirty="0" err="1">
                <a:solidFill>
                  <a:schemeClr val="tx1"/>
                </a:solidFill>
              </a:rPr>
              <a:t>Тези</a:t>
            </a:r>
            <a:r>
              <a:rPr lang="en-US" altLang="en-US" sz="1800" dirty="0">
                <a:solidFill>
                  <a:schemeClr val="tx1"/>
                </a:solidFill>
              </a:rPr>
              <a:t> </a:t>
            </a:r>
            <a:r>
              <a:rPr lang="en-US" altLang="en-US" sz="1800" dirty="0" err="1">
                <a:solidFill>
                  <a:schemeClr val="tx1"/>
                </a:solidFill>
              </a:rPr>
              <a:t>буквички</a:t>
            </a:r>
            <a:r>
              <a:rPr lang="en-US" altLang="en-US" sz="1800" dirty="0">
                <a:solidFill>
                  <a:schemeClr val="tx1"/>
                </a:solidFill>
              </a:rPr>
              <a:t> </a:t>
            </a:r>
            <a:r>
              <a:rPr lang="en-US" altLang="en-US" sz="1800" dirty="0" err="1">
                <a:solidFill>
                  <a:schemeClr val="tx1"/>
                </a:solidFill>
              </a:rPr>
              <a:t>чудесни</a:t>
            </a:r>
            <a:br>
              <a:rPr lang="en-US" altLang="en-US" sz="1800" dirty="0">
                <a:solidFill>
                  <a:schemeClr val="tx1"/>
                </a:solidFill>
              </a:rPr>
            </a:br>
            <a:r>
              <a:rPr lang="en-US" altLang="en-US" sz="1800" dirty="0" err="1">
                <a:solidFill>
                  <a:schemeClr val="tx1"/>
                </a:solidFill>
              </a:rPr>
              <a:t>още</a:t>
            </a:r>
            <a:r>
              <a:rPr lang="en-US" altLang="en-US" sz="1800" dirty="0">
                <a:solidFill>
                  <a:schemeClr val="tx1"/>
                </a:solidFill>
              </a:rPr>
              <a:t> </a:t>
            </a:r>
            <a:r>
              <a:rPr lang="en-US" altLang="en-US" sz="1800" dirty="0" err="1">
                <a:solidFill>
                  <a:schemeClr val="tx1"/>
                </a:solidFill>
              </a:rPr>
              <a:t>са</a:t>
            </a:r>
            <a:r>
              <a:rPr lang="en-US" altLang="en-US" sz="1800" dirty="0">
                <a:solidFill>
                  <a:schemeClr val="tx1"/>
                </a:solidFill>
              </a:rPr>
              <a:t> </a:t>
            </a:r>
            <a:r>
              <a:rPr lang="en-US" altLang="en-US" sz="1800" dirty="0" err="1">
                <a:solidFill>
                  <a:schemeClr val="tx1"/>
                </a:solidFill>
              </a:rPr>
              <a:t>ни</a:t>
            </a:r>
            <a:r>
              <a:rPr lang="en-US" altLang="en-US" sz="1800" dirty="0">
                <a:solidFill>
                  <a:schemeClr val="tx1"/>
                </a:solidFill>
              </a:rPr>
              <a:t> </a:t>
            </a:r>
            <a:r>
              <a:rPr lang="en-US" altLang="en-US" sz="1800" dirty="0" err="1">
                <a:solidFill>
                  <a:schemeClr val="tx1"/>
                </a:solidFill>
              </a:rPr>
              <a:t>неизвестни</a:t>
            </a:r>
            <a:r>
              <a:rPr lang="en-US" altLang="en-US" sz="1800" dirty="0">
                <a:solidFill>
                  <a:schemeClr val="tx1"/>
                </a:solidFill>
              </a:rPr>
              <a:t>.</a:t>
            </a:r>
            <a:br>
              <a:rPr lang="en-US" altLang="en-US" sz="1800" dirty="0">
                <a:solidFill>
                  <a:schemeClr val="tx1"/>
                </a:solidFill>
              </a:rPr>
            </a:br>
            <a:r>
              <a:rPr lang="en-US" altLang="en-US" sz="1800" dirty="0" err="1">
                <a:solidFill>
                  <a:schemeClr val="tx1"/>
                </a:solidFill>
              </a:rPr>
              <a:t>Ние</a:t>
            </a:r>
            <a:r>
              <a:rPr lang="en-US" altLang="en-US" sz="1800" dirty="0">
                <a:solidFill>
                  <a:schemeClr val="tx1"/>
                </a:solidFill>
              </a:rPr>
              <a:t> </a:t>
            </a:r>
            <a:r>
              <a:rPr lang="en-US" altLang="en-US" sz="1800" dirty="0" err="1">
                <a:solidFill>
                  <a:schemeClr val="tx1"/>
                </a:solidFill>
              </a:rPr>
              <a:t>малките</a:t>
            </a:r>
            <a:r>
              <a:rPr lang="en-US" altLang="en-US" sz="1800" dirty="0">
                <a:solidFill>
                  <a:schemeClr val="tx1"/>
                </a:solidFill>
              </a:rPr>
              <a:t> </a:t>
            </a:r>
            <a:r>
              <a:rPr lang="en-US" altLang="en-US" sz="1800" dirty="0" err="1">
                <a:solidFill>
                  <a:schemeClr val="tx1"/>
                </a:solidFill>
              </a:rPr>
              <a:t>дечица</a:t>
            </a:r>
            <a:r>
              <a:rPr lang="en-US" altLang="en-US" sz="1800" dirty="0">
                <a:solidFill>
                  <a:schemeClr val="tx1"/>
                </a:solidFill>
              </a:rPr>
              <a:t> /</a:t>
            </a:r>
            <a:br>
              <a:rPr lang="en-US" altLang="en-US" sz="1800" dirty="0">
                <a:solidFill>
                  <a:schemeClr val="tx1"/>
                </a:solidFill>
              </a:rPr>
            </a:br>
            <a:r>
              <a:rPr lang="en-US" altLang="en-US" sz="1800" dirty="0" err="1">
                <a:solidFill>
                  <a:schemeClr val="tx1"/>
                </a:solidFill>
              </a:rPr>
              <a:t>пишем</a:t>
            </a:r>
            <a:r>
              <a:rPr lang="en-US" altLang="en-US" sz="1800" dirty="0">
                <a:solidFill>
                  <a:schemeClr val="tx1"/>
                </a:solidFill>
              </a:rPr>
              <a:t> </a:t>
            </a:r>
            <a:r>
              <a:rPr lang="en-US" altLang="en-US" sz="1800" dirty="0" err="1">
                <a:solidFill>
                  <a:schemeClr val="tx1"/>
                </a:solidFill>
              </a:rPr>
              <a:t>само</a:t>
            </a:r>
            <a:r>
              <a:rPr lang="en-US" altLang="en-US" sz="1800" dirty="0">
                <a:solidFill>
                  <a:schemeClr val="tx1"/>
                </a:solidFill>
              </a:rPr>
              <a:t> </a:t>
            </a:r>
            <a:r>
              <a:rPr lang="en-US" altLang="en-US" sz="1800" dirty="0" err="1">
                <a:solidFill>
                  <a:schemeClr val="tx1"/>
                </a:solidFill>
              </a:rPr>
              <a:t>колелца</a:t>
            </a:r>
            <a:r>
              <a:rPr lang="en-US" altLang="en-US" sz="1800" dirty="0">
                <a:solidFill>
                  <a:schemeClr val="tx1"/>
                </a:solidFill>
              </a:rPr>
              <a:t>. / 2</a:t>
            </a:r>
          </a:p>
          <a:p>
            <a:pPr marL="0" marR="0" lvl="0" indent="0" defTabSz="457200" fontAlgn="base">
              <a:lnSpc>
                <a:spcPct val="100000"/>
              </a:lnSpc>
              <a:spcBef>
                <a:spcPct val="0"/>
              </a:spcBef>
              <a:spcAft>
                <a:spcPct val="0"/>
              </a:spcAft>
              <a:buClrTx/>
              <a:buSzTx/>
              <a:buFontTx/>
              <a:buNone/>
              <a:tabLst/>
            </a:pPr>
            <a:r>
              <a:rPr lang="en-US" altLang="en-US" sz="1800" dirty="0" err="1">
                <a:solidFill>
                  <a:schemeClr val="tx1"/>
                </a:solidFill>
              </a:rPr>
              <a:t>Ний</a:t>
            </a:r>
            <a:r>
              <a:rPr lang="en-US" altLang="en-US" sz="1800" dirty="0">
                <a:solidFill>
                  <a:schemeClr val="tx1"/>
                </a:solidFill>
              </a:rPr>
              <a:t> </a:t>
            </a:r>
            <a:r>
              <a:rPr lang="en-US" altLang="en-US" sz="1800" dirty="0" err="1">
                <a:solidFill>
                  <a:schemeClr val="tx1"/>
                </a:solidFill>
              </a:rPr>
              <a:t>им</a:t>
            </a:r>
            <a:r>
              <a:rPr lang="en-US" altLang="en-US" sz="1800" dirty="0">
                <a:solidFill>
                  <a:schemeClr val="tx1"/>
                </a:solidFill>
              </a:rPr>
              <a:t> </a:t>
            </a:r>
            <a:r>
              <a:rPr lang="en-US" altLang="en-US" sz="1800" dirty="0" err="1">
                <a:solidFill>
                  <a:schemeClr val="tx1"/>
                </a:solidFill>
              </a:rPr>
              <a:t>славим</a:t>
            </a:r>
            <a:r>
              <a:rPr lang="en-US" altLang="en-US" sz="1800" dirty="0">
                <a:solidFill>
                  <a:schemeClr val="tx1"/>
                </a:solidFill>
              </a:rPr>
              <a:t> </a:t>
            </a:r>
            <a:r>
              <a:rPr lang="en-US" altLang="en-US" sz="1800" dirty="0" err="1">
                <a:solidFill>
                  <a:schemeClr val="tx1"/>
                </a:solidFill>
              </a:rPr>
              <a:t>имената</a:t>
            </a:r>
            <a:r>
              <a:rPr lang="en-US" altLang="en-US" sz="1800" dirty="0">
                <a:solidFill>
                  <a:schemeClr val="tx1"/>
                </a:solidFill>
              </a:rPr>
              <a:t>,</a:t>
            </a:r>
            <a:br>
              <a:rPr lang="en-US" altLang="en-US" sz="1800" dirty="0">
                <a:solidFill>
                  <a:schemeClr val="tx1"/>
                </a:solidFill>
              </a:rPr>
            </a:br>
            <a:r>
              <a:rPr lang="en-US" altLang="en-US" sz="1800" dirty="0" err="1">
                <a:solidFill>
                  <a:schemeClr val="tx1"/>
                </a:solidFill>
              </a:rPr>
              <a:t>днес</a:t>
            </a:r>
            <a:r>
              <a:rPr lang="en-US" altLang="en-US" sz="1800" dirty="0">
                <a:solidFill>
                  <a:schemeClr val="tx1"/>
                </a:solidFill>
              </a:rPr>
              <a:t> </a:t>
            </a:r>
            <a:r>
              <a:rPr lang="en-US" altLang="en-US" sz="1800" dirty="0" err="1">
                <a:solidFill>
                  <a:schemeClr val="tx1"/>
                </a:solidFill>
              </a:rPr>
              <a:t>на</a:t>
            </a:r>
            <a:r>
              <a:rPr lang="en-US" altLang="en-US" sz="1800" dirty="0">
                <a:solidFill>
                  <a:schemeClr val="tx1"/>
                </a:solidFill>
              </a:rPr>
              <a:t> </a:t>
            </a:r>
            <a:r>
              <a:rPr lang="en-US" altLang="en-US" sz="1800" dirty="0" err="1">
                <a:solidFill>
                  <a:schemeClr val="tx1"/>
                </a:solidFill>
              </a:rPr>
              <a:t>Солунските</a:t>
            </a:r>
            <a:r>
              <a:rPr lang="en-US" altLang="en-US" sz="1800" dirty="0">
                <a:solidFill>
                  <a:schemeClr val="tx1"/>
                </a:solidFill>
              </a:rPr>
              <a:t> </a:t>
            </a:r>
            <a:r>
              <a:rPr lang="en-US" altLang="en-US" sz="1800" dirty="0" err="1">
                <a:solidFill>
                  <a:schemeClr val="tx1"/>
                </a:solidFill>
              </a:rPr>
              <a:t>братя</a:t>
            </a:r>
            <a:r>
              <a:rPr lang="en-US" altLang="en-US" sz="1800" dirty="0">
                <a:solidFill>
                  <a:schemeClr val="tx1"/>
                </a:solidFill>
              </a:rPr>
              <a:t>.</a:t>
            </a:r>
            <a:br>
              <a:rPr lang="en-US" altLang="en-US" sz="1800" dirty="0">
                <a:solidFill>
                  <a:schemeClr val="tx1"/>
                </a:solidFill>
              </a:rPr>
            </a:br>
            <a:r>
              <a:rPr lang="en-US" altLang="en-US" sz="1800" dirty="0" err="1">
                <a:solidFill>
                  <a:schemeClr val="tx1"/>
                </a:solidFill>
              </a:rPr>
              <a:t>Те</a:t>
            </a:r>
            <a:r>
              <a:rPr lang="en-US" altLang="en-US" sz="1800" dirty="0">
                <a:solidFill>
                  <a:schemeClr val="tx1"/>
                </a:solidFill>
              </a:rPr>
              <a:t> </a:t>
            </a:r>
            <a:r>
              <a:rPr lang="en-US" altLang="en-US" sz="1800" dirty="0" err="1">
                <a:solidFill>
                  <a:schemeClr val="tx1"/>
                </a:solidFill>
              </a:rPr>
              <a:t>за</a:t>
            </a:r>
            <a:r>
              <a:rPr lang="en-US" altLang="en-US" sz="1800" dirty="0">
                <a:solidFill>
                  <a:schemeClr val="tx1"/>
                </a:solidFill>
              </a:rPr>
              <a:t> </a:t>
            </a:r>
            <a:r>
              <a:rPr lang="en-US" altLang="en-US" sz="1800" dirty="0" err="1">
                <a:solidFill>
                  <a:schemeClr val="tx1"/>
                </a:solidFill>
              </a:rPr>
              <a:t>нас</a:t>
            </a:r>
            <a:r>
              <a:rPr lang="en-US" altLang="en-US" sz="1800" dirty="0">
                <a:solidFill>
                  <a:schemeClr val="tx1"/>
                </a:solidFill>
              </a:rPr>
              <a:t> </a:t>
            </a:r>
            <a:r>
              <a:rPr lang="en-US" altLang="en-US" sz="1800" dirty="0" err="1">
                <a:solidFill>
                  <a:schemeClr val="tx1"/>
                </a:solidFill>
              </a:rPr>
              <a:t>са</a:t>
            </a:r>
            <a:r>
              <a:rPr lang="en-US" altLang="en-US" sz="1800" dirty="0">
                <a:solidFill>
                  <a:schemeClr val="tx1"/>
                </a:solidFill>
              </a:rPr>
              <a:t> </a:t>
            </a:r>
            <a:r>
              <a:rPr lang="en-US" altLang="en-US" sz="1800" dirty="0" err="1">
                <a:solidFill>
                  <a:schemeClr val="tx1"/>
                </a:solidFill>
              </a:rPr>
              <a:t>много</a:t>
            </a:r>
            <a:r>
              <a:rPr lang="en-US" altLang="en-US" sz="1800" dirty="0">
                <a:solidFill>
                  <a:schemeClr val="tx1"/>
                </a:solidFill>
              </a:rPr>
              <a:t> </a:t>
            </a:r>
            <a:r>
              <a:rPr lang="en-US" altLang="en-US" sz="1800" dirty="0" err="1">
                <a:solidFill>
                  <a:schemeClr val="tx1"/>
                </a:solidFill>
              </a:rPr>
              <a:t>мили</a:t>
            </a:r>
            <a:r>
              <a:rPr lang="en-US" altLang="en-US" sz="1800" dirty="0">
                <a:solidFill>
                  <a:schemeClr val="tx1"/>
                </a:solidFill>
              </a:rPr>
              <a:t>, /</a:t>
            </a:r>
            <a:br>
              <a:rPr lang="en-US" altLang="en-US" sz="1800" dirty="0">
                <a:solidFill>
                  <a:schemeClr val="tx1"/>
                </a:solidFill>
              </a:rPr>
            </a:br>
            <a:r>
              <a:rPr lang="en-US" altLang="en-US" sz="1800" dirty="0" err="1">
                <a:solidFill>
                  <a:schemeClr val="tx1"/>
                </a:solidFill>
              </a:rPr>
              <a:t>буквите</a:t>
            </a:r>
            <a:r>
              <a:rPr lang="en-US" altLang="en-US" sz="1800" dirty="0">
                <a:solidFill>
                  <a:schemeClr val="tx1"/>
                </a:solidFill>
              </a:rPr>
              <a:t> </a:t>
            </a:r>
            <a:r>
              <a:rPr lang="en-US" altLang="en-US" sz="1800" dirty="0" err="1">
                <a:solidFill>
                  <a:schemeClr val="tx1"/>
                </a:solidFill>
              </a:rPr>
              <a:t>са</a:t>
            </a:r>
            <a:r>
              <a:rPr lang="en-US" altLang="en-US" sz="1800" dirty="0">
                <a:solidFill>
                  <a:schemeClr val="tx1"/>
                </a:solidFill>
              </a:rPr>
              <a:t> </a:t>
            </a:r>
            <a:r>
              <a:rPr lang="en-US" altLang="en-US" sz="1800" dirty="0" err="1">
                <a:solidFill>
                  <a:schemeClr val="tx1"/>
                </a:solidFill>
              </a:rPr>
              <a:t>ни</a:t>
            </a:r>
            <a:r>
              <a:rPr lang="en-US" altLang="en-US" sz="1800" dirty="0">
                <a:solidFill>
                  <a:schemeClr val="tx1"/>
                </a:solidFill>
              </a:rPr>
              <a:t> </a:t>
            </a:r>
            <a:r>
              <a:rPr lang="en-US" altLang="en-US" sz="1800" dirty="0" err="1">
                <a:solidFill>
                  <a:schemeClr val="tx1"/>
                </a:solidFill>
              </a:rPr>
              <a:t>дарили</a:t>
            </a:r>
            <a:r>
              <a:rPr lang="en-US" altLang="en-US" sz="1800" dirty="0">
                <a:solidFill>
                  <a:schemeClr val="tx1"/>
                </a:solidFill>
              </a:rPr>
              <a:t>. / 2</a:t>
            </a:r>
          </a:p>
        </p:txBody>
      </p:sp>
      <p:sp>
        <p:nvSpPr>
          <p:cNvPr id="7" name="Rectangle 7">
            <a:extLst>
              <a:ext uri="{FF2B5EF4-FFF2-40B4-BE49-F238E27FC236}">
                <a16:creationId xmlns:a16="http://schemas.microsoft.com/office/drawing/2014/main" id="{691F9D1C-58E1-44C4-AD41-64C1F450F713}"/>
              </a:ext>
            </a:extLst>
          </p:cNvPr>
          <p:cNvSpPr>
            <a:spLocks noChangeArrowheads="1"/>
          </p:cNvSpPr>
          <p:nvPr/>
        </p:nvSpPr>
        <p:spPr bwMode="auto">
          <a:xfrm>
            <a:off x="4469680" y="1700808"/>
            <a:ext cx="3858997" cy="27238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en-US" sz="2700" b="1" dirty="0" err="1">
                <a:solidFill>
                  <a:srgbClr val="FF0000"/>
                </a:solidFill>
                <a:latin typeface="Alegreya Sans"/>
              </a:rPr>
              <a:t>Кирил</a:t>
            </a:r>
            <a:r>
              <a:rPr lang="en-US" altLang="en-US" sz="2700" b="1" dirty="0">
                <a:solidFill>
                  <a:srgbClr val="FF0000"/>
                </a:solidFill>
                <a:latin typeface="Alegreya Sans"/>
              </a:rPr>
              <a:t> и </a:t>
            </a:r>
            <a:r>
              <a:rPr lang="en-US" altLang="en-US" sz="2700" b="1" dirty="0" err="1">
                <a:solidFill>
                  <a:srgbClr val="FF0000"/>
                </a:solidFill>
                <a:latin typeface="Alegreya Sans"/>
              </a:rPr>
              <a:t>Методий</a:t>
            </a:r>
            <a:r>
              <a:rPr lang="en-US" altLang="en-US" sz="2700" b="1" dirty="0">
                <a:solidFill>
                  <a:srgbClr val="FF0000"/>
                </a:solidFill>
                <a:latin typeface="Alegreya Sans"/>
              </a:rPr>
              <a:t>      </a:t>
            </a:r>
          </a:p>
          <a:p>
            <a:pPr marL="0" marR="0" lvl="0" indent="0" algn="l" defTabSz="914400" rtl="0" eaLnBrk="0" fontAlgn="base" latinLnBrk="0" hangingPunct="0">
              <a:lnSpc>
                <a:spcPct val="100000"/>
              </a:lnSpc>
              <a:spcBef>
                <a:spcPct val="0"/>
              </a:spcBef>
              <a:spcAft>
                <a:spcPct val="0"/>
              </a:spcAft>
              <a:buClrTx/>
              <a:buSzTx/>
              <a:buFontTx/>
              <a:buNone/>
              <a:tabLst/>
            </a:pPr>
            <a:r>
              <a:rPr lang="en-US" altLang="en-US" dirty="0" err="1">
                <a:latin typeface="+mn-lt"/>
              </a:rPr>
              <a:t>Братските</a:t>
            </a:r>
            <a:r>
              <a:rPr lang="en-US" altLang="en-US" dirty="0">
                <a:latin typeface="+mn-lt"/>
              </a:rPr>
              <a:t> </a:t>
            </a:r>
            <a:r>
              <a:rPr lang="en-US" altLang="en-US" dirty="0" err="1">
                <a:latin typeface="+mn-lt"/>
              </a:rPr>
              <a:t>народи</a:t>
            </a:r>
            <a:r>
              <a:rPr lang="en-US" altLang="en-US" dirty="0">
                <a:latin typeface="+mn-lt"/>
              </a:rPr>
              <a:t> с </a:t>
            </a:r>
            <a:r>
              <a:rPr lang="en-US" altLang="en-US" dirty="0" err="1">
                <a:latin typeface="+mn-lt"/>
              </a:rPr>
              <a:t>букви</a:t>
            </a:r>
            <a:r>
              <a:rPr lang="en-US" altLang="en-US" dirty="0">
                <a:latin typeface="+mn-lt"/>
              </a:rPr>
              <a:t> </a:t>
            </a:r>
            <a:r>
              <a:rPr lang="en-US" altLang="en-US" dirty="0" err="1">
                <a:latin typeface="+mn-lt"/>
              </a:rPr>
              <a:t>кой</a:t>
            </a:r>
            <a:r>
              <a:rPr lang="en-US" altLang="en-US" dirty="0">
                <a:latin typeface="+mn-lt"/>
              </a:rPr>
              <a:t> </a:t>
            </a:r>
            <a:r>
              <a:rPr lang="en-US" altLang="en-US" dirty="0" err="1">
                <a:latin typeface="+mn-lt"/>
              </a:rPr>
              <a:t>дари</a:t>
            </a:r>
            <a:r>
              <a:rPr lang="en-US" altLang="en-US" dirty="0">
                <a:latin typeface="+mn-lt"/>
              </a:rPr>
              <a:t>?</a:t>
            </a:r>
          </a:p>
          <a:p>
            <a:pPr marL="0" marR="0" lvl="0" indent="0" algn="l" defTabSz="914400" rtl="0" eaLnBrk="0" fontAlgn="base" latinLnBrk="0" hangingPunct="0">
              <a:lnSpc>
                <a:spcPct val="100000"/>
              </a:lnSpc>
              <a:spcBef>
                <a:spcPct val="0"/>
              </a:spcBef>
              <a:spcAft>
                <a:spcPct val="0"/>
              </a:spcAft>
              <a:buClrTx/>
              <a:buSzTx/>
              <a:buFontTx/>
              <a:buNone/>
              <a:tabLst/>
            </a:pPr>
            <a:r>
              <a:rPr lang="en-US" altLang="en-US" dirty="0" err="1">
                <a:latin typeface="+mn-lt"/>
              </a:rPr>
              <a:t>Кирил</a:t>
            </a:r>
            <a:r>
              <a:rPr lang="en-US" altLang="en-US" dirty="0">
                <a:latin typeface="+mn-lt"/>
              </a:rPr>
              <a:t> и </a:t>
            </a:r>
            <a:r>
              <a:rPr lang="en-US" altLang="en-US" dirty="0" err="1">
                <a:latin typeface="+mn-lt"/>
              </a:rPr>
              <a:t>Методий</a:t>
            </a:r>
            <a:r>
              <a:rPr lang="en-US" altLang="en-US" dirty="0">
                <a:latin typeface="+mn-lt"/>
              </a:rPr>
              <a:t> - </a:t>
            </a:r>
            <a:r>
              <a:rPr lang="en-US" altLang="en-US" dirty="0" err="1">
                <a:latin typeface="+mn-lt"/>
              </a:rPr>
              <a:t>братята</a:t>
            </a:r>
            <a:r>
              <a:rPr lang="en-US" altLang="en-US" dirty="0">
                <a:latin typeface="+mn-lt"/>
              </a:rPr>
              <a:t> </a:t>
            </a:r>
            <a:r>
              <a:rPr lang="en-US" altLang="en-US" dirty="0" err="1">
                <a:latin typeface="+mn-lt"/>
              </a:rPr>
              <a:t>добри</a:t>
            </a:r>
            <a:r>
              <a:rPr lang="en-US" altLang="en-US" dirty="0">
                <a:latin typeface="+mn-lt"/>
              </a:rPr>
              <a:t>.</a:t>
            </a:r>
          </a:p>
          <a:p>
            <a:pPr marL="0" marR="0" lvl="0" indent="0" algn="l" defTabSz="914400" rtl="0" eaLnBrk="0" fontAlgn="base" latinLnBrk="0" hangingPunct="0">
              <a:lnSpc>
                <a:spcPct val="100000"/>
              </a:lnSpc>
              <a:spcBef>
                <a:spcPct val="0"/>
              </a:spcBef>
              <a:spcAft>
                <a:spcPct val="0"/>
              </a:spcAft>
              <a:buClrTx/>
              <a:buSzTx/>
              <a:buFontTx/>
              <a:buNone/>
              <a:tabLst/>
            </a:pPr>
            <a:r>
              <a:rPr lang="en-US" altLang="en-US" dirty="0" err="1">
                <a:latin typeface="+mn-lt"/>
              </a:rPr>
              <a:t>Днес</a:t>
            </a:r>
            <a:r>
              <a:rPr lang="en-US" altLang="en-US" dirty="0">
                <a:latin typeface="+mn-lt"/>
              </a:rPr>
              <a:t> </a:t>
            </a:r>
            <a:r>
              <a:rPr lang="en-US" altLang="en-US" dirty="0" err="1">
                <a:latin typeface="+mn-lt"/>
              </a:rPr>
              <a:t>венци</a:t>
            </a:r>
            <a:r>
              <a:rPr lang="en-US" altLang="en-US" dirty="0">
                <a:latin typeface="+mn-lt"/>
              </a:rPr>
              <a:t> </a:t>
            </a:r>
            <a:r>
              <a:rPr lang="en-US" altLang="en-US" dirty="0" err="1">
                <a:latin typeface="+mn-lt"/>
              </a:rPr>
              <a:t>им</a:t>
            </a:r>
            <a:r>
              <a:rPr lang="en-US" altLang="en-US" dirty="0">
                <a:latin typeface="+mn-lt"/>
              </a:rPr>
              <a:t> </a:t>
            </a:r>
            <a:r>
              <a:rPr lang="en-US" altLang="en-US" dirty="0" err="1">
                <a:latin typeface="+mn-lt"/>
              </a:rPr>
              <a:t>вие</a:t>
            </a:r>
            <a:r>
              <a:rPr lang="en-US" altLang="en-US" dirty="0">
                <a:latin typeface="+mn-lt"/>
              </a:rPr>
              <a:t> </a:t>
            </a:r>
            <a:r>
              <a:rPr lang="en-US" altLang="en-US" dirty="0" err="1">
                <a:latin typeface="+mn-lt"/>
              </a:rPr>
              <a:t>цялата</a:t>
            </a:r>
            <a:r>
              <a:rPr lang="en-US" altLang="en-US" dirty="0">
                <a:latin typeface="+mn-lt"/>
              </a:rPr>
              <a:t> </a:t>
            </a:r>
            <a:r>
              <a:rPr lang="en-US" altLang="en-US" dirty="0" err="1">
                <a:latin typeface="+mn-lt"/>
              </a:rPr>
              <a:t>страна</a:t>
            </a:r>
            <a:r>
              <a:rPr lang="en-US" altLang="en-US" dirty="0">
                <a:latin typeface="+mn-lt"/>
              </a:rPr>
              <a:t>.</a:t>
            </a:r>
          </a:p>
          <a:p>
            <a:pPr marL="0" marR="0" lvl="0" indent="0" algn="l" defTabSz="914400" rtl="0" eaLnBrk="0" fontAlgn="base" latinLnBrk="0" hangingPunct="0">
              <a:lnSpc>
                <a:spcPct val="100000"/>
              </a:lnSpc>
              <a:spcBef>
                <a:spcPct val="0"/>
              </a:spcBef>
              <a:spcAft>
                <a:spcPct val="0"/>
              </a:spcAft>
              <a:buClrTx/>
              <a:buSzTx/>
              <a:buFontTx/>
              <a:buNone/>
              <a:tabLst/>
            </a:pPr>
            <a:r>
              <a:rPr lang="en-US" altLang="en-US" dirty="0">
                <a:latin typeface="+mn-lt"/>
              </a:rPr>
              <a:t>С </a:t>
            </a:r>
            <a:r>
              <a:rPr lang="en-US" altLang="en-US" dirty="0" err="1">
                <a:latin typeface="+mn-lt"/>
              </a:rPr>
              <a:t>гордост</a:t>
            </a:r>
            <a:r>
              <a:rPr lang="en-US" altLang="en-US" dirty="0">
                <a:latin typeface="+mn-lt"/>
              </a:rPr>
              <a:t> </a:t>
            </a:r>
            <a:r>
              <a:rPr lang="en-US" altLang="en-US" dirty="0" err="1">
                <a:latin typeface="+mn-lt"/>
              </a:rPr>
              <a:t>славим</a:t>
            </a:r>
            <a:r>
              <a:rPr lang="en-US" altLang="en-US" dirty="0">
                <a:latin typeface="+mn-lt"/>
              </a:rPr>
              <a:t> </a:t>
            </a:r>
            <a:r>
              <a:rPr lang="en-US" altLang="en-US" dirty="0" err="1">
                <a:latin typeface="+mn-lt"/>
              </a:rPr>
              <a:t>ние</a:t>
            </a:r>
            <a:r>
              <a:rPr lang="en-US" altLang="en-US" dirty="0">
                <a:latin typeface="+mn-lt"/>
              </a:rPr>
              <a:t> </a:t>
            </a:r>
            <a:r>
              <a:rPr lang="en-US" altLang="en-US" dirty="0" err="1">
                <a:latin typeface="+mn-lt"/>
              </a:rPr>
              <a:t>тези</a:t>
            </a:r>
            <a:r>
              <a:rPr lang="en-US" altLang="en-US" dirty="0">
                <a:latin typeface="+mn-lt"/>
              </a:rPr>
              <a:t> </a:t>
            </a:r>
            <a:r>
              <a:rPr lang="en-US" altLang="en-US" dirty="0" err="1">
                <a:latin typeface="+mn-lt"/>
              </a:rPr>
              <a:t>имена</a:t>
            </a:r>
            <a:r>
              <a:rPr lang="en-US" altLang="en-US" dirty="0">
                <a:latin typeface="+mn-lt"/>
              </a:rPr>
              <a:t>.</a:t>
            </a:r>
          </a:p>
          <a:p>
            <a:pPr marL="0" marR="0" lvl="0" indent="0" algn="l" defTabSz="914400" rtl="0" eaLnBrk="0" fontAlgn="base" latinLnBrk="0" hangingPunct="0">
              <a:lnSpc>
                <a:spcPct val="100000"/>
              </a:lnSpc>
              <a:spcBef>
                <a:spcPct val="0"/>
              </a:spcBef>
              <a:spcAft>
                <a:spcPct val="0"/>
              </a:spcAft>
              <a:buClrTx/>
              <a:buSzTx/>
              <a:buFontTx/>
              <a:buNone/>
              <a:tabLst/>
            </a:pPr>
            <a:r>
              <a:rPr lang="en-US" altLang="en-US" dirty="0" err="1">
                <a:latin typeface="+mn-lt"/>
              </a:rPr>
              <a:t>Веса</a:t>
            </a:r>
            <a:r>
              <a:rPr lang="en-US" altLang="en-US" dirty="0">
                <a:latin typeface="+mn-lt"/>
              </a:rPr>
              <a:t>  </a:t>
            </a:r>
            <a:r>
              <a:rPr lang="en-US" altLang="en-US" dirty="0" err="1">
                <a:latin typeface="+mn-lt"/>
              </a:rPr>
              <a:t>Паспалеева</a:t>
            </a:r>
            <a:endParaRPr lang="en-US" altLang="en-US" dirty="0">
              <a:latin typeface="+mn-lt"/>
            </a:endParaRPr>
          </a:p>
          <a:p>
            <a:pPr marL="0" marR="0" lvl="0" indent="0" algn="l" defTabSz="914400" rtl="0" eaLnBrk="0" fontAlgn="base" latinLnBrk="0" hangingPunct="0">
              <a:lnSpc>
                <a:spcPct val="100000"/>
              </a:lnSpc>
              <a:spcBef>
                <a:spcPct val="0"/>
              </a:spcBef>
              <a:spcAft>
                <a:spcPct val="0"/>
              </a:spcAft>
              <a:buClrTx/>
              <a:buSzTx/>
              <a:buFontTx/>
              <a:buNone/>
              <a:tabLst/>
            </a:pPr>
            <a:r>
              <a:rPr lang="en-US" altLang="en-US" dirty="0">
                <a:latin typeface="+mn-lt"/>
              </a:rPr>
              <a:t>  </a:t>
            </a:r>
          </a:p>
          <a:p>
            <a:pPr marL="0" marR="0" lvl="0" indent="0" algn="l" defTabSz="914400" rtl="0" eaLnBrk="0" fontAlgn="base" latinLnBrk="0" hangingPunct="0">
              <a:lnSpc>
                <a:spcPct val="100000"/>
              </a:lnSpc>
              <a:spcBef>
                <a:spcPct val="0"/>
              </a:spcBef>
              <a:spcAft>
                <a:spcPct val="0"/>
              </a:spcAft>
              <a:buClrTx/>
              <a:buSzTx/>
              <a:buFontTx/>
              <a:buNone/>
              <a:tabLst/>
            </a:pPr>
            <a:r>
              <a:rPr lang="en-US" altLang="en-US" dirty="0">
                <a:latin typeface="+mn-lt"/>
              </a:rPr>
              <a:t>     </a:t>
            </a:r>
            <a:br>
              <a:rPr kumimoji="0" lang="en-US" altLang="en-US" sz="12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b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1032" name="Picture 8" descr="Scan-180504-0002">
            <a:extLst>
              <a:ext uri="{FF2B5EF4-FFF2-40B4-BE49-F238E27FC236}">
                <a16:creationId xmlns:a16="http://schemas.microsoft.com/office/drawing/2014/main" id="{AFA039C3-AA48-41ED-B2E0-99B6B2C67BA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95266" y="4900251"/>
            <a:ext cx="1333500" cy="1933575"/>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Scan-180504-0011">
            <a:extLst>
              <a:ext uri="{FF2B5EF4-FFF2-40B4-BE49-F238E27FC236}">
                <a16:creationId xmlns:a16="http://schemas.microsoft.com/office/drawing/2014/main" id="{CAC53208-E2E1-4442-A477-25162049450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745147" y="829439"/>
            <a:ext cx="1466850" cy="1609726"/>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D2ABBF2C-2C6D-4838-837C-2BF7EC960D95}"/>
              </a:ext>
            </a:extLst>
          </p:cNvPr>
          <p:cNvSpPr txBox="1"/>
          <p:nvPr/>
        </p:nvSpPr>
        <p:spPr>
          <a:xfrm>
            <a:off x="8631792" y="3140968"/>
            <a:ext cx="6096000" cy="3000821"/>
          </a:xfrm>
          <a:prstGeom prst="rect">
            <a:avLst/>
          </a:prstGeom>
          <a:noFill/>
        </p:spPr>
        <p:txBody>
          <a:bodyPr wrap="square">
            <a:spAutoFit/>
          </a:bodyPr>
          <a:lstStyle/>
          <a:p>
            <a:pPr defTabSz="914400" eaLnBrk="0" fontAlgn="base" hangingPunct="0">
              <a:spcBef>
                <a:spcPct val="0"/>
              </a:spcBef>
              <a:spcAft>
                <a:spcPct val="0"/>
              </a:spcAft>
            </a:pPr>
            <a:r>
              <a:rPr lang="ru-RU" sz="2700" b="1" dirty="0">
                <a:solidFill>
                  <a:srgbClr val="FF0000"/>
                </a:solidFill>
                <a:latin typeface="Alegreya Sans"/>
              </a:rPr>
              <a:t>Двамата братя</a:t>
            </a:r>
          </a:p>
          <a:p>
            <a:r>
              <a:rPr lang="ru-RU" dirty="0"/>
              <a:t>Знам кой ни даде писмената</a:t>
            </a:r>
            <a:br>
              <a:rPr lang="ru-RU" dirty="0"/>
            </a:br>
            <a:r>
              <a:rPr lang="ru-RU" dirty="0"/>
              <a:t>и книги ни е сътворил.</a:t>
            </a:r>
          </a:p>
          <a:p>
            <a:r>
              <a:rPr lang="ru-RU" dirty="0"/>
              <a:t>Това са солунските братя       </a:t>
            </a:r>
            <a:br>
              <a:rPr lang="ru-RU" dirty="0"/>
            </a:br>
            <a:r>
              <a:rPr lang="ru-RU" dirty="0"/>
              <a:t>Методий и Кирил.</a:t>
            </a:r>
            <a:br>
              <a:rPr lang="ru-RU" dirty="0"/>
            </a:br>
            <a:r>
              <a:rPr lang="ru-RU" dirty="0"/>
              <a:t>Тях всички славят и обичат.</a:t>
            </a:r>
            <a:br>
              <a:rPr lang="ru-RU" dirty="0"/>
            </a:br>
            <a:r>
              <a:rPr lang="ru-RU" dirty="0"/>
              <a:t>Днес малките деца</a:t>
            </a:r>
            <a:br>
              <a:rPr lang="ru-RU" dirty="0"/>
            </a:br>
            <a:r>
              <a:rPr lang="ru-RU" dirty="0"/>
              <a:t>с червен божур и здравец кичат</a:t>
            </a:r>
            <a:br>
              <a:rPr lang="ru-RU" dirty="0"/>
            </a:br>
            <a:r>
              <a:rPr lang="ru-RU" dirty="0"/>
              <a:t>светите им лица.</a:t>
            </a:r>
          </a:p>
          <a:p>
            <a:r>
              <a:rPr lang="ru-RU" dirty="0"/>
              <a:t>Тома Бинчев</a:t>
            </a:r>
            <a:endParaRPr lang="en-US" dirty="0"/>
          </a:p>
        </p:txBody>
      </p:sp>
    </p:spTree>
    <p:extLst>
      <p:ext uri="{BB962C8B-B14F-4D97-AF65-F5344CB8AC3E}">
        <p14:creationId xmlns:p14="http://schemas.microsoft.com/office/powerpoint/2010/main" val="28032443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33" name="Rectangle 76">
            <a:extLst>
              <a:ext uri="{FF2B5EF4-FFF2-40B4-BE49-F238E27FC236}">
                <a16:creationId xmlns:a16="http://schemas.microsoft.com/office/drawing/2014/main" id="{25C8D2C1-DA83-420D-9635-D52CE066B5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4" y="6400800"/>
            <a:ext cx="1218565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134" name="Rectangle 78">
            <a:extLst>
              <a:ext uri="{FF2B5EF4-FFF2-40B4-BE49-F238E27FC236}">
                <a16:creationId xmlns:a16="http://schemas.microsoft.com/office/drawing/2014/main" id="{434F74C9-6A0B-409E-AD1C-45B58BE91B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 y="6334316"/>
            <a:ext cx="12185651"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5135" name="Straight Connector 80">
            <a:extLst>
              <a:ext uri="{FF2B5EF4-FFF2-40B4-BE49-F238E27FC236}">
                <a16:creationId xmlns:a16="http://schemas.microsoft.com/office/drawing/2014/main" id="{F5486A9D-1265-4B57-91E6-68E666B978B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343" y="4343400"/>
            <a:ext cx="9872948"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5136" name="Rectangle 82">
            <a:extLst>
              <a:ext uri="{FF2B5EF4-FFF2-40B4-BE49-F238E27FC236}">
                <a16:creationId xmlns:a16="http://schemas.microsoft.com/office/drawing/2014/main" id="{F452A527-3631-41ED-858D-3777A7D149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5"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22" name="Picture 2">
            <a:extLst>
              <a:ext uri="{FF2B5EF4-FFF2-40B4-BE49-F238E27FC236}">
                <a16:creationId xmlns:a16="http://schemas.microsoft.com/office/drawing/2014/main" id="{45287E64-DAEB-4D54-BC71-09EA3779179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970" r="16999" b="-1"/>
          <a:stretch/>
        </p:blipFill>
        <p:spPr bwMode="auto">
          <a:xfrm>
            <a:off x="45740" y="53423"/>
            <a:ext cx="6682505" cy="6185136"/>
          </a:xfrm>
          <a:prstGeom prst="rect">
            <a:avLst/>
          </a:prstGeom>
          <a:noFill/>
          <a:extLst>
            <a:ext uri="{909E8E84-426E-40DD-AFC4-6F175D3DCCD1}">
              <a14:hiddenFill xmlns:a14="http://schemas.microsoft.com/office/drawing/2010/main">
                <a:solidFill>
                  <a:srgbClr val="FFFFFF"/>
                </a:solidFill>
              </a14:hiddenFill>
            </a:ext>
          </a:extLst>
        </p:spPr>
      </p:pic>
      <p:cxnSp>
        <p:nvCxnSpPr>
          <p:cNvPr id="5137" name="Straight Connector 84">
            <a:extLst>
              <a:ext uri="{FF2B5EF4-FFF2-40B4-BE49-F238E27FC236}">
                <a16:creationId xmlns:a16="http://schemas.microsoft.com/office/drawing/2014/main" id="{D28A9C89-B313-458F-9C85-515930A51A9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803280" y="4343400"/>
            <a:ext cx="4387977" cy="0"/>
          </a:xfrm>
          <a:prstGeom prst="line">
            <a:avLst/>
          </a:prstGeom>
          <a:ln w="6350">
            <a:solidFill>
              <a:schemeClr val="tx2">
                <a:alpha val="90000"/>
              </a:schemeClr>
            </a:solidFill>
          </a:ln>
        </p:spPr>
        <p:style>
          <a:lnRef idx="1">
            <a:schemeClr val="accent1"/>
          </a:lnRef>
          <a:fillRef idx="0">
            <a:schemeClr val="accent1"/>
          </a:fillRef>
          <a:effectRef idx="0">
            <a:schemeClr val="accent1"/>
          </a:effectRef>
          <a:fontRef idx="minor">
            <a:schemeClr val="tx1"/>
          </a:fontRef>
        </p:style>
      </p:cxnSp>
      <p:sp>
        <p:nvSpPr>
          <p:cNvPr id="87" name="Rectangle 86">
            <a:extLst>
              <a:ext uri="{FF2B5EF4-FFF2-40B4-BE49-F238E27FC236}">
                <a16:creationId xmlns:a16="http://schemas.microsoft.com/office/drawing/2014/main" id="{F85B92BC-678C-4E14-97E6-3227DEF863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 y="6334316"/>
            <a:ext cx="12188811"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9" name="Rectangle 88">
            <a:extLst>
              <a:ext uri="{FF2B5EF4-FFF2-40B4-BE49-F238E27FC236}">
                <a16:creationId xmlns:a16="http://schemas.microsoft.com/office/drawing/2014/main" id="{D2644120-A6B9-4D5C-8A60-E2F4CC220E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4" name="Online Media 3" title="За буквите">
            <a:hlinkClick r:id="" action="ppaction://media"/>
            <a:extLst>
              <a:ext uri="{FF2B5EF4-FFF2-40B4-BE49-F238E27FC236}">
                <a16:creationId xmlns:a16="http://schemas.microsoft.com/office/drawing/2014/main" id="{2E028D50-EF2B-47E7-8641-58A0AB85C559}"/>
              </a:ext>
            </a:extLst>
          </p:cNvPr>
          <p:cNvPicPr>
            <a:picLocks noRot="1" noChangeAspect="1"/>
          </p:cNvPicPr>
          <p:nvPr>
            <a:videoFile r:link="rId1"/>
          </p:nvPr>
        </p:nvPicPr>
        <p:blipFill>
          <a:blip r:embed="rId4"/>
          <a:stretch>
            <a:fillRect/>
          </a:stretch>
        </p:blipFill>
        <p:spPr>
          <a:xfrm>
            <a:off x="5114568" y="5068145"/>
            <a:ext cx="1578565" cy="1245029"/>
          </a:xfrm>
          <a:prstGeom prst="rect">
            <a:avLst/>
          </a:prstGeom>
        </p:spPr>
      </p:pic>
      <p:pic>
        <p:nvPicPr>
          <p:cNvPr id="11" name="Picture 10">
            <a:extLst>
              <a:ext uri="{FF2B5EF4-FFF2-40B4-BE49-F238E27FC236}">
                <a16:creationId xmlns:a16="http://schemas.microsoft.com/office/drawing/2014/main" id="{DC2F1D8B-8CA5-425A-8BD0-5A3AD3B69F4E}"/>
              </a:ext>
            </a:extLst>
          </p:cNvPr>
          <p:cNvPicPr>
            <a:picLocks noChangeAspect="1"/>
          </p:cNvPicPr>
          <p:nvPr/>
        </p:nvPicPr>
        <p:blipFill>
          <a:blip r:embed="rId5"/>
          <a:stretch>
            <a:fillRect/>
          </a:stretch>
        </p:blipFill>
        <p:spPr>
          <a:xfrm>
            <a:off x="6628718" y="407773"/>
            <a:ext cx="5556947" cy="3478427"/>
          </a:xfrm>
          <a:prstGeom prst="rect">
            <a:avLst/>
          </a:prstGeom>
        </p:spPr>
      </p:pic>
    </p:spTree>
    <p:extLst>
      <p:ext uri="{BB962C8B-B14F-4D97-AF65-F5344CB8AC3E}">
        <p14:creationId xmlns:p14="http://schemas.microsoft.com/office/powerpoint/2010/main" val="27825571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little star stone: Books">
            <a:extLst>
              <a:ext uri="{FF2B5EF4-FFF2-40B4-BE49-F238E27FC236}">
                <a16:creationId xmlns:a16="http://schemas.microsoft.com/office/drawing/2014/main" id="{01A987D9-4DD2-4FA4-B0CF-0A49A959CC02}"/>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0" y="-228887"/>
            <a:ext cx="8542684" cy="6845424"/>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2" name="v-rvi-narode-v-zrodeni">
            <a:hlinkClick r:id="" action="ppaction://media"/>
            <a:extLst>
              <a:ext uri="{FF2B5EF4-FFF2-40B4-BE49-F238E27FC236}">
                <a16:creationId xmlns:a16="http://schemas.microsoft.com/office/drawing/2014/main" id="{E1EAD703-E9A8-44E7-B1DF-B6024798AC3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7748" y="6372856"/>
            <a:ext cx="487362" cy="487363"/>
          </a:xfrm>
          <a:prstGeom prst="rect">
            <a:avLst/>
          </a:prstGeom>
        </p:spPr>
      </p:pic>
      <p:sp>
        <p:nvSpPr>
          <p:cNvPr id="3" name="TextBox 2">
            <a:extLst>
              <a:ext uri="{FF2B5EF4-FFF2-40B4-BE49-F238E27FC236}">
                <a16:creationId xmlns:a16="http://schemas.microsoft.com/office/drawing/2014/main" id="{CCF830EB-6D60-4731-9A3C-D2797E9137CD}"/>
              </a:ext>
            </a:extLst>
          </p:cNvPr>
          <p:cNvSpPr txBox="1"/>
          <p:nvPr/>
        </p:nvSpPr>
        <p:spPr>
          <a:xfrm>
            <a:off x="8542684" y="1624164"/>
            <a:ext cx="3384376" cy="3785652"/>
          </a:xfrm>
          <a:prstGeom prst="rect">
            <a:avLst/>
          </a:prstGeom>
          <a:noFill/>
        </p:spPr>
        <p:txBody>
          <a:bodyPr wrap="square" rtlCol="0">
            <a:spAutoFit/>
          </a:bodyPr>
          <a:lstStyle/>
          <a:p>
            <a:pPr algn="just"/>
            <a:r>
              <a:rPr lang="ru-RU" sz="2000" dirty="0">
                <a:latin typeface="Arial" panose="020B0604020202020204" pitchFamily="34" charset="0"/>
              </a:rPr>
              <a:t>Б</a:t>
            </a:r>
            <a:r>
              <a:rPr lang="ru-RU" sz="2000" b="0" i="0" dirty="0">
                <a:effectLst/>
                <a:latin typeface="Arial" panose="020B0604020202020204" pitchFamily="34" charset="0"/>
              </a:rPr>
              <a:t>ългарски </a:t>
            </a:r>
            <a:r>
              <a:rPr lang="ru-RU" sz="2000" dirty="0">
                <a:latin typeface="Arial" panose="020B0604020202020204" pitchFamily="34" charset="0"/>
              </a:rPr>
              <a:t>официален празник</a:t>
            </a:r>
            <a:r>
              <a:rPr lang="ru-RU" sz="2000" b="0" i="0" dirty="0">
                <a:effectLst/>
                <a:latin typeface="Arial" panose="020B0604020202020204" pitchFamily="34" charset="0"/>
              </a:rPr>
              <a:t>, честван на 24 май. На този ден в България се чества делото на славянските просветители </a:t>
            </a:r>
            <a:r>
              <a:rPr lang="ru-RU" sz="2000" dirty="0">
                <a:latin typeface="Arial" panose="020B0604020202020204" pitchFamily="34" charset="0"/>
              </a:rPr>
              <a:t>Кирил и Методий</a:t>
            </a:r>
            <a:r>
              <a:rPr lang="ru-RU" sz="2000" b="0" i="0" dirty="0">
                <a:effectLst/>
                <a:latin typeface="Arial" panose="020B0604020202020204" pitchFamily="34" charset="0"/>
              </a:rPr>
              <a:t> и българската просвета и култура, включително и създаването на </a:t>
            </a:r>
            <a:r>
              <a:rPr lang="ru-RU" sz="2000" dirty="0">
                <a:latin typeface="Arial" panose="020B0604020202020204" pitchFamily="34" charset="0"/>
              </a:rPr>
              <a:t>кирилицата</a:t>
            </a:r>
            <a:r>
              <a:rPr lang="ru-RU" sz="2000" b="0" i="0" dirty="0">
                <a:effectLst/>
                <a:latin typeface="Arial" panose="020B0604020202020204" pitchFamily="34" charset="0"/>
              </a:rPr>
              <a:t> в </a:t>
            </a:r>
            <a:r>
              <a:rPr lang="ru-RU" sz="2000" dirty="0">
                <a:latin typeface="Arial" panose="020B0604020202020204" pitchFamily="34" charset="0"/>
              </a:rPr>
              <a:t>Преславската книжовна школа</a:t>
            </a:r>
            <a:r>
              <a:rPr lang="ru-RU" sz="2000" b="0" i="0" dirty="0">
                <a:effectLst/>
                <a:latin typeface="Arial" panose="020B0604020202020204" pitchFamily="34" charset="0"/>
              </a:rPr>
              <a:t>.</a:t>
            </a:r>
            <a:endParaRPr lang="en-US" sz="2000" dirty="0"/>
          </a:p>
        </p:txBody>
      </p:sp>
      <p:sp>
        <p:nvSpPr>
          <p:cNvPr id="6" name="TextBox 5">
            <a:extLst>
              <a:ext uri="{FF2B5EF4-FFF2-40B4-BE49-F238E27FC236}">
                <a16:creationId xmlns:a16="http://schemas.microsoft.com/office/drawing/2014/main" id="{2FFEB350-CFAA-410E-82D9-AE27492E5194}"/>
              </a:ext>
            </a:extLst>
          </p:cNvPr>
          <p:cNvSpPr txBox="1"/>
          <p:nvPr/>
        </p:nvSpPr>
        <p:spPr>
          <a:xfrm>
            <a:off x="605110" y="404664"/>
            <a:ext cx="7807419" cy="2062103"/>
          </a:xfrm>
          <a:prstGeom prst="rect">
            <a:avLst/>
          </a:prstGeom>
          <a:noFill/>
        </p:spPr>
        <p:txBody>
          <a:bodyPr wrap="square">
            <a:spAutoFit/>
          </a:bodyPr>
          <a:lstStyle/>
          <a:p>
            <a:pPr algn="ctr"/>
            <a:r>
              <a:rPr lang="ru-RU" sz="3200" b="1" i="0" dirty="0">
                <a:solidFill>
                  <a:schemeClr val="bg1"/>
                </a:solidFill>
                <a:effectLst/>
                <a:latin typeface="Izhitsa" panose="020B7200000000000000" pitchFamily="34" charset="0"/>
              </a:rPr>
              <a:t>Ден на светите братя Кирил и Методий, на българската азбука, просвета и култура и на славянската книжовност</a:t>
            </a:r>
            <a:r>
              <a:rPr lang="ru-RU" sz="3200" b="0" i="0" dirty="0">
                <a:solidFill>
                  <a:schemeClr val="bg1"/>
                </a:solidFill>
                <a:effectLst/>
                <a:latin typeface="Izhitsa" panose="020B7200000000000000" pitchFamily="34" charset="0"/>
              </a:rPr>
              <a:t> </a:t>
            </a:r>
            <a:endParaRPr lang="en-US" sz="3200" dirty="0">
              <a:solidFill>
                <a:schemeClr val="bg1"/>
              </a:solidFill>
              <a:latin typeface="Izhitsa" panose="020B7200000000000000" pitchFamily="34" charset="0"/>
            </a:endParaRPr>
          </a:p>
        </p:txBody>
      </p:sp>
    </p:spTree>
    <p:extLst>
      <p:ext uri="{BB962C8B-B14F-4D97-AF65-F5344CB8AC3E}">
        <p14:creationId xmlns:p14="http://schemas.microsoft.com/office/powerpoint/2010/main" val="6814714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repeatCount="indefinite"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25C8D2C1-DA83-420D-9635-D52CE066B5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4" y="6400800"/>
            <a:ext cx="1218565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3" name="Rectangle 72">
            <a:extLst>
              <a:ext uri="{FF2B5EF4-FFF2-40B4-BE49-F238E27FC236}">
                <a16:creationId xmlns:a16="http://schemas.microsoft.com/office/drawing/2014/main" id="{434F74C9-6A0B-409E-AD1C-45B58BE91B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 y="6334316"/>
            <a:ext cx="12185651"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75" name="Straight Connector 74">
            <a:extLst>
              <a:ext uri="{FF2B5EF4-FFF2-40B4-BE49-F238E27FC236}">
                <a16:creationId xmlns:a16="http://schemas.microsoft.com/office/drawing/2014/main" id="{F5486A9D-1265-4B57-91E6-68E666B978B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343" y="4343400"/>
            <a:ext cx="9872948"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77" name="Rectangle 76">
            <a:extLst>
              <a:ext uri="{FF2B5EF4-FFF2-40B4-BE49-F238E27FC236}">
                <a16:creationId xmlns:a16="http://schemas.microsoft.com/office/drawing/2014/main" id="{90AA6468-80AC-4DDF-9CFB-C7A9507E20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 y="0"/>
            <a:ext cx="458354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BB83EBA1-1436-4F75-A332-4A660C4C05F3}"/>
              </a:ext>
            </a:extLst>
          </p:cNvPr>
          <p:cNvSpPr>
            <a:spLocks noGrp="1"/>
          </p:cNvSpPr>
          <p:nvPr>
            <p:ph type="title"/>
          </p:nvPr>
        </p:nvSpPr>
        <p:spPr>
          <a:xfrm>
            <a:off x="261764" y="2481221"/>
            <a:ext cx="4188637" cy="2926080"/>
          </a:xfrm>
        </p:spPr>
        <p:txBody>
          <a:bodyPr vert="horz" lIns="91440" tIns="45720" rIns="91440" bIns="45720" rtlCol="0" anchor="b">
            <a:noAutofit/>
          </a:bodyPr>
          <a:lstStyle/>
          <a:p>
            <a:pPr algn="just" defTabSz="914400"/>
            <a:r>
              <a:rPr lang="bg-BG" sz="2000" dirty="0"/>
              <a:t>«</a:t>
            </a:r>
            <a:r>
              <a:rPr lang="bg-BG" sz="2000" dirty="0">
                <a:latin typeface="Kitsch Trial Extrabold" panose="00000900000000000000" pitchFamily="2" charset="0"/>
              </a:rPr>
              <a:t>Спасявайки делото на св. св. Кирил и Методий, България е заслужила признателността и уважението не само на славянските народи, но и на света. И това ще бъде така, докато човечеството влага истинско съдържание в думите напредък, култура и човечност...»</a:t>
            </a:r>
            <a:br>
              <a:rPr lang="bg-BG" sz="2000" dirty="0">
                <a:latin typeface="Kitsch Trial Extrabold" panose="00000900000000000000" pitchFamily="2" charset="0"/>
              </a:rPr>
            </a:br>
            <a:endParaRPr lang="bg-BG" sz="2000" dirty="0">
              <a:latin typeface="Kitsch Trial Extrabold" panose="00000900000000000000" pitchFamily="2" charset="0"/>
            </a:endParaRPr>
          </a:p>
        </p:txBody>
      </p:sp>
      <p:sp>
        <p:nvSpPr>
          <p:cNvPr id="4" name="Text Placeholder 3">
            <a:extLst>
              <a:ext uri="{FF2B5EF4-FFF2-40B4-BE49-F238E27FC236}">
                <a16:creationId xmlns:a16="http://schemas.microsoft.com/office/drawing/2014/main" id="{08F5101D-8132-48C5-BB57-6EDDE62073A8}"/>
              </a:ext>
            </a:extLst>
          </p:cNvPr>
          <p:cNvSpPr>
            <a:spLocks noGrp="1"/>
          </p:cNvSpPr>
          <p:nvPr>
            <p:ph type="body" sz="half" idx="2"/>
          </p:nvPr>
        </p:nvSpPr>
        <p:spPr>
          <a:xfrm>
            <a:off x="1341884" y="6413416"/>
            <a:ext cx="3658294" cy="1554480"/>
          </a:xfrm>
        </p:spPr>
        <p:txBody>
          <a:bodyPr vert="horz" lIns="91440" tIns="45720" rIns="91440" bIns="45720" rtlCol="0">
            <a:normAutofit/>
          </a:bodyPr>
          <a:lstStyle/>
          <a:p>
            <a:pPr defTabSz="914400"/>
            <a:r>
              <a:rPr lang="en-US" cap="all" spc="200" dirty="0" err="1">
                <a:latin typeface="Kitsch Trial Extrabold" panose="00000900000000000000" pitchFamily="2" charset="0"/>
              </a:rPr>
              <a:t>проф</a:t>
            </a:r>
            <a:r>
              <a:rPr lang="en-US" cap="all" spc="200" dirty="0">
                <a:latin typeface="Kitsch Trial Extrabold" panose="00000900000000000000" pitchFamily="2" charset="0"/>
              </a:rPr>
              <a:t>. </a:t>
            </a:r>
            <a:r>
              <a:rPr lang="en-US" cap="all" spc="200" dirty="0" err="1">
                <a:latin typeface="Kitsch Trial Extrabold" panose="00000900000000000000" pitchFamily="2" charset="0"/>
              </a:rPr>
              <a:t>Роже</a:t>
            </a:r>
            <a:r>
              <a:rPr lang="en-US" cap="all" spc="200" dirty="0">
                <a:latin typeface="Kitsch Trial Extrabold" panose="00000900000000000000" pitchFamily="2" charset="0"/>
              </a:rPr>
              <a:t> </a:t>
            </a:r>
            <a:r>
              <a:rPr lang="en-US" cap="all" spc="200" dirty="0" err="1">
                <a:latin typeface="Kitsch Trial Extrabold" panose="00000900000000000000" pitchFamily="2" charset="0"/>
              </a:rPr>
              <a:t>Бернар</a:t>
            </a:r>
            <a:endParaRPr lang="en-US" cap="all" spc="200" dirty="0">
              <a:latin typeface="Kitsch Trial Extrabold" panose="00000900000000000000" pitchFamily="2" charset="0"/>
            </a:endParaRPr>
          </a:p>
        </p:txBody>
      </p:sp>
      <p:pic>
        <p:nvPicPr>
          <p:cNvPr id="2050" name="Picture 2" descr="11 май - Ден на Първоучителите - Светите братя Кирил и Методий - СУ Гео  Милев - Варна">
            <a:extLst>
              <a:ext uri="{FF2B5EF4-FFF2-40B4-BE49-F238E27FC236}">
                <a16:creationId xmlns:a16="http://schemas.microsoft.com/office/drawing/2014/main" id="{E14547A2-03E7-40D6-BE63-1848B830534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2" b="29834"/>
          <a:stretch/>
        </p:blipFill>
        <p:spPr bwMode="auto">
          <a:xfrm>
            <a:off x="4638524" y="10"/>
            <a:ext cx="7550300" cy="6857990"/>
          </a:xfrm>
          <a:prstGeom prst="rect">
            <a:avLst/>
          </a:prstGeom>
          <a:noFill/>
          <a:extLst>
            <a:ext uri="{909E8E84-426E-40DD-AFC4-6F175D3DCCD1}">
              <a14:hiddenFill xmlns:a14="http://schemas.microsoft.com/office/drawing/2010/main">
                <a:solidFill>
                  <a:srgbClr val="FFFFFF"/>
                </a:solidFill>
              </a14:hiddenFill>
            </a:ext>
          </a:extLst>
        </p:spPr>
      </p:pic>
      <p:sp>
        <p:nvSpPr>
          <p:cNvPr id="79" name="Rectangle 78">
            <a:extLst>
              <a:ext uri="{FF2B5EF4-FFF2-40B4-BE49-F238E27FC236}">
                <a16:creationId xmlns:a16="http://schemas.microsoft.com/office/drawing/2014/main" id="{4AB900CC-5074-4746-A1A4-AF640455BD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83557" y="0"/>
            <a:ext cx="63991"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714803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sp>
        <p:nvSpPr>
          <p:cNvPr id="75" name="Rectangle 74">
            <a:extLst>
              <a:ext uri="{FF2B5EF4-FFF2-40B4-BE49-F238E27FC236}">
                <a16:creationId xmlns:a16="http://schemas.microsoft.com/office/drawing/2014/main" id="{7D379150-F6B4-45C8-BE10-6B278AD400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7" name="Rectangle 76">
            <a:extLst>
              <a:ext uri="{FF2B5EF4-FFF2-40B4-BE49-F238E27FC236}">
                <a16:creationId xmlns:a16="http://schemas.microsoft.com/office/drawing/2014/main" id="{5FFCF544-A370-4A5D-A95F-CA6E0E7191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34316"/>
            <a:ext cx="12188825"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79" name="Straight Connector 78">
            <a:extLst>
              <a:ext uri="{FF2B5EF4-FFF2-40B4-BE49-F238E27FC236}">
                <a16:creationId xmlns:a16="http://schemas.microsoft.com/office/drawing/2014/main" id="{6EEB3B97-A638-498B-8083-54191CE71E0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221" y="1737845"/>
            <a:ext cx="9964364"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81" name="Rectangle 80">
            <a:extLst>
              <a:ext uri="{FF2B5EF4-FFF2-40B4-BE49-F238E27FC236}">
                <a16:creationId xmlns:a16="http://schemas.microsoft.com/office/drawing/2014/main" id="{52ABB703-2B0E-4C3B-B4A2-F3973548E5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5"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46" name="Picture 2">
            <a:extLst>
              <a:ext uri="{FF2B5EF4-FFF2-40B4-BE49-F238E27FC236}">
                <a16:creationId xmlns:a16="http://schemas.microsoft.com/office/drawing/2014/main" id="{748740C4-16A8-4A23-895B-C4B51512756E}"/>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51910" y="332660"/>
            <a:ext cx="4294854" cy="5674890"/>
          </a:xfrm>
          <a:prstGeom prst="rect">
            <a:avLst/>
          </a:prstGeom>
          <a:noFill/>
          <a:extLst>
            <a:ext uri="{909E8E84-426E-40DD-AFC4-6F175D3DCCD1}">
              <a14:hiddenFill xmlns:a14="http://schemas.microsoft.com/office/drawing/2010/main">
                <a:solidFill>
                  <a:srgbClr val="FFFFFF"/>
                </a:solidFill>
              </a14:hiddenFill>
            </a:ext>
          </a:extLst>
        </p:spPr>
      </p:pic>
      <p:cxnSp>
        <p:nvCxnSpPr>
          <p:cNvPr id="83" name="Straight Connector 82">
            <a:extLst>
              <a:ext uri="{FF2B5EF4-FFF2-40B4-BE49-F238E27FC236}">
                <a16:creationId xmlns:a16="http://schemas.microsoft.com/office/drawing/2014/main" id="{9C21570E-E159-49A6-9891-FA397B7A92D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410014" y="2086188"/>
            <a:ext cx="4747571"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121861" name="Rectangle 5">
            <a:extLst>
              <a:ext uri="{FF2B5EF4-FFF2-40B4-BE49-F238E27FC236}">
                <a16:creationId xmlns:a16="http://schemas.microsoft.com/office/drawing/2014/main" id="{DA8FC2DD-75D8-407B-A796-8C2402EB5B32}"/>
              </a:ext>
            </a:extLst>
          </p:cNvPr>
          <p:cNvSpPr>
            <a:spLocks noGrp="1" noChangeArrowheads="1"/>
          </p:cNvSpPr>
          <p:nvPr>
            <p:ph type="body" idx="4294967295"/>
          </p:nvPr>
        </p:nvSpPr>
        <p:spPr>
          <a:xfrm>
            <a:off x="5209136" y="313796"/>
            <a:ext cx="6427779" cy="4267332"/>
          </a:xfrm>
        </p:spPr>
        <p:txBody>
          <a:bodyPr vert="horz" lIns="0" tIns="45720" rIns="0" bIns="45720" rtlCol="0">
            <a:noAutofit/>
          </a:bodyPr>
          <a:lstStyle/>
          <a:p>
            <a:pPr algn="just" defTabSz="914400">
              <a:buFont typeface="Calibri" panose="020F0502020204030204" pitchFamily="34" charset="0"/>
              <a:buNone/>
              <a:defRPr/>
            </a:pPr>
            <a:r>
              <a:rPr lang="en-US" sz="1600" dirty="0"/>
              <a:t>     </a:t>
            </a:r>
            <a:r>
              <a:rPr lang="bg-BG" sz="2000" dirty="0"/>
              <a:t>Константин е роден през 826 или 827 г. На 16-годишна възраст заминава за Константинопол в прочутата Магнаурска школа, в която се учат и децата на императорското семейство. Тук той получава високо образование и енциклопедични познания, проявявайки влечение към граматиката и философските науки. На 20 г. Константин провежда първия си публичен диспут срещу бившия константинополски патриарх Йоан Граматик. През 855 г. Кирил напуска Константинопол и заминава при брат си Методий в манастира „Св. Полихрон" в Мала Азия. Тук в продължение на няколко години двамата, най-вероятно по указание на императорския двор, създават глаголицата - първата славянска азбука.</a:t>
            </a:r>
          </a:p>
          <a:p>
            <a:pPr algn="just" defTabSz="914400">
              <a:buFont typeface="Calibri" panose="020F0502020204030204" pitchFamily="34" charset="0"/>
              <a:buNone/>
              <a:defRPr/>
            </a:pPr>
            <a:r>
              <a:rPr lang="bg-BG" sz="2000" dirty="0"/>
              <a:t>		Биографичните сведения за Методий са съвсем оскъдни. Не са известни нито точната година на рождението му (вероятно около 815 г.), нито светското му име. Не е ясно и какво го кара да напусне високия си административен пост - управител на област, населена със славяни, близо до Солун, и да стане монах.</a:t>
            </a:r>
            <a:br>
              <a:rPr lang="bg-BG" sz="2000" dirty="0"/>
            </a:br>
            <a:br>
              <a:rPr lang="bg-BG" sz="2000" dirty="0"/>
            </a:br>
            <a:endParaRPr lang="bg-BG" sz="2000" dirty="0"/>
          </a:p>
        </p:txBody>
      </p:sp>
      <p:sp>
        <p:nvSpPr>
          <p:cNvPr id="85" name="Rectangle 84">
            <a:extLst>
              <a:ext uri="{FF2B5EF4-FFF2-40B4-BE49-F238E27FC236}">
                <a16:creationId xmlns:a16="http://schemas.microsoft.com/office/drawing/2014/main" id="{E95DA498-D9A2-4DA9-B9DA-B3776E08CF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 y="6334316"/>
            <a:ext cx="12188811"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7" name="Rectangle 86">
            <a:extLst>
              <a:ext uri="{FF2B5EF4-FFF2-40B4-BE49-F238E27FC236}">
                <a16:creationId xmlns:a16="http://schemas.microsoft.com/office/drawing/2014/main" id="{82A73093-4B9D-420D-B17E-52293703A1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6897904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sp>
        <p:nvSpPr>
          <p:cNvPr id="74" name="Rectangle 73">
            <a:extLst>
              <a:ext uri="{FF2B5EF4-FFF2-40B4-BE49-F238E27FC236}">
                <a16:creationId xmlns:a16="http://schemas.microsoft.com/office/drawing/2014/main" id="{7D379150-F6B4-45C8-BE10-6B278AD400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6" name="Rectangle 75">
            <a:extLst>
              <a:ext uri="{FF2B5EF4-FFF2-40B4-BE49-F238E27FC236}">
                <a16:creationId xmlns:a16="http://schemas.microsoft.com/office/drawing/2014/main" id="{5FFCF544-A370-4A5D-A95F-CA6E0E7191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34316"/>
            <a:ext cx="12188825"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78" name="Straight Connector 77">
            <a:extLst>
              <a:ext uri="{FF2B5EF4-FFF2-40B4-BE49-F238E27FC236}">
                <a16:creationId xmlns:a16="http://schemas.microsoft.com/office/drawing/2014/main" id="{6EEB3B97-A638-498B-8083-54191CE71E0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221" y="1737845"/>
            <a:ext cx="9964364"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80" name="Rectangle 79">
            <a:extLst>
              <a:ext uri="{FF2B5EF4-FFF2-40B4-BE49-F238E27FC236}">
                <a16:creationId xmlns:a16="http://schemas.microsoft.com/office/drawing/2014/main" id="{52ABB703-2B0E-4C3B-B4A2-F3973548E5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5"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906" name="Rectangle 2">
            <a:extLst>
              <a:ext uri="{FF2B5EF4-FFF2-40B4-BE49-F238E27FC236}">
                <a16:creationId xmlns:a16="http://schemas.microsoft.com/office/drawing/2014/main" id="{78961D78-7B19-42E4-BC0F-519C3E0F2668}"/>
              </a:ext>
            </a:extLst>
          </p:cNvPr>
          <p:cNvSpPr>
            <a:spLocks noGrp="1" noChangeArrowheads="1"/>
          </p:cNvSpPr>
          <p:nvPr>
            <p:ph type="title"/>
          </p:nvPr>
        </p:nvSpPr>
        <p:spPr>
          <a:xfrm>
            <a:off x="4307158" y="-176426"/>
            <a:ext cx="5125836" cy="1450757"/>
          </a:xfrm>
        </p:spPr>
        <p:txBody>
          <a:bodyPr vert="horz" lIns="91440" tIns="45720" rIns="91440" bIns="45720" rtlCol="0" anchor="b">
            <a:normAutofit/>
          </a:bodyPr>
          <a:lstStyle/>
          <a:p>
            <a:pPr defTabSz="914400">
              <a:defRPr/>
            </a:pPr>
            <a:r>
              <a:rPr lang="en-US" sz="3600" dirty="0">
                <a:latin typeface="Izhitsa" panose="020B7200000000000000" pitchFamily="34" charset="0"/>
              </a:rPr>
              <a:t>М и с и </a:t>
            </a:r>
            <a:r>
              <a:rPr lang="en-US" sz="3600" dirty="0" err="1">
                <a:latin typeface="Izhitsa" panose="020B7200000000000000" pitchFamily="34" charset="0"/>
              </a:rPr>
              <a:t>и</a:t>
            </a:r>
            <a:endParaRPr lang="en-US" sz="3600" dirty="0">
              <a:latin typeface="Izhitsa" panose="020B7200000000000000" pitchFamily="34" charset="0"/>
            </a:endParaRPr>
          </a:p>
        </p:txBody>
      </p:sp>
      <p:pic>
        <p:nvPicPr>
          <p:cNvPr id="9220" name="Picture 9" descr="Светите братя при хазарите">
            <a:hlinkClick r:id="rId2" tooltip="Светите братя при хазарите"/>
            <a:extLst>
              <a:ext uri="{FF2B5EF4-FFF2-40B4-BE49-F238E27FC236}">
                <a16:creationId xmlns:a16="http://schemas.microsoft.com/office/drawing/2014/main" id="{5D0024AA-42B1-4045-835A-E6528B81AD96}"/>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03868" y="553523"/>
            <a:ext cx="3916229" cy="524774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2" name="Straight Connector 81">
            <a:extLst>
              <a:ext uri="{FF2B5EF4-FFF2-40B4-BE49-F238E27FC236}">
                <a16:creationId xmlns:a16="http://schemas.microsoft.com/office/drawing/2014/main" id="{9C21570E-E159-49A6-9891-FA397B7A92D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410014" y="2086188"/>
            <a:ext cx="4747571"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123907" name="Rectangle 3">
            <a:extLst>
              <a:ext uri="{FF2B5EF4-FFF2-40B4-BE49-F238E27FC236}">
                <a16:creationId xmlns:a16="http://schemas.microsoft.com/office/drawing/2014/main" id="{CE65049B-BDA8-4142-83A9-FB2F44BE49A5}"/>
              </a:ext>
            </a:extLst>
          </p:cNvPr>
          <p:cNvSpPr>
            <a:spLocks noGrp="1" noChangeArrowheads="1"/>
          </p:cNvSpPr>
          <p:nvPr>
            <p:ph sz="half" idx="1"/>
          </p:nvPr>
        </p:nvSpPr>
        <p:spPr>
          <a:xfrm>
            <a:off x="4330182" y="1123644"/>
            <a:ext cx="7237982" cy="3670180"/>
          </a:xfrm>
        </p:spPr>
        <p:txBody>
          <a:bodyPr vert="horz" lIns="0" tIns="45720" rIns="0" bIns="45720" rtlCol="0">
            <a:noAutofit/>
          </a:bodyPr>
          <a:lstStyle/>
          <a:p>
            <a:pPr algn="just" defTabSz="914400">
              <a:buFont typeface="Calibri" panose="020F0502020204030204" pitchFamily="34" charset="0"/>
              <a:buNone/>
              <a:defRPr/>
            </a:pPr>
            <a:r>
              <a:rPr lang="en-US" sz="2000" dirty="0"/>
              <a:t>     </a:t>
            </a:r>
            <a:r>
              <a:rPr lang="en-US" sz="2000" dirty="0" err="1">
                <a:effectLst/>
              </a:rPr>
              <a:t>Високото</a:t>
            </a:r>
            <a:r>
              <a:rPr lang="en-US" sz="2000" dirty="0">
                <a:effectLst/>
              </a:rPr>
              <a:t> </a:t>
            </a:r>
            <a:r>
              <a:rPr lang="en-US" sz="2000" dirty="0" err="1">
                <a:effectLst/>
              </a:rPr>
              <a:t>теологично</a:t>
            </a:r>
            <a:r>
              <a:rPr lang="en-US" sz="2000" dirty="0">
                <a:effectLst/>
              </a:rPr>
              <a:t> </a:t>
            </a:r>
            <a:r>
              <a:rPr lang="en-US" sz="2000" dirty="0" err="1">
                <a:effectLst/>
              </a:rPr>
              <a:t>образование</a:t>
            </a:r>
            <a:r>
              <a:rPr lang="en-US" sz="2000" dirty="0">
                <a:effectLst/>
              </a:rPr>
              <a:t> </a:t>
            </a:r>
            <a:r>
              <a:rPr lang="en-US" sz="2000" dirty="0" err="1">
                <a:effectLst/>
              </a:rPr>
              <a:t>на</a:t>
            </a:r>
            <a:r>
              <a:rPr lang="en-US" sz="2000" dirty="0">
                <a:effectLst/>
              </a:rPr>
              <a:t> </a:t>
            </a:r>
            <a:r>
              <a:rPr lang="en-US" sz="2000" dirty="0" err="1">
                <a:effectLst/>
              </a:rPr>
              <a:t>Кирил</a:t>
            </a:r>
            <a:r>
              <a:rPr lang="en-US" sz="2000" dirty="0">
                <a:effectLst/>
              </a:rPr>
              <a:t>, </a:t>
            </a:r>
            <a:r>
              <a:rPr lang="en-US" sz="2000" dirty="0" err="1">
                <a:effectLst/>
              </a:rPr>
              <a:t>подкрепено</a:t>
            </a:r>
            <a:r>
              <a:rPr lang="en-US" sz="2000" dirty="0">
                <a:effectLst/>
              </a:rPr>
              <a:t> с </a:t>
            </a:r>
            <a:r>
              <a:rPr lang="en-US" sz="2000" dirty="0" err="1">
                <a:effectLst/>
              </a:rPr>
              <a:t>добро</a:t>
            </a:r>
            <a:r>
              <a:rPr lang="en-US" sz="2000" dirty="0">
                <a:effectLst/>
              </a:rPr>
              <a:t> </a:t>
            </a:r>
            <a:r>
              <a:rPr lang="en-US" sz="2000" dirty="0" err="1">
                <a:effectLst/>
              </a:rPr>
              <a:t>познаване</a:t>
            </a:r>
            <a:r>
              <a:rPr lang="en-US" sz="2000" dirty="0">
                <a:effectLst/>
              </a:rPr>
              <a:t> </a:t>
            </a:r>
            <a:r>
              <a:rPr lang="en-US" sz="2000" dirty="0" err="1">
                <a:effectLst/>
              </a:rPr>
              <a:t>на</a:t>
            </a:r>
            <a:r>
              <a:rPr lang="en-US" sz="2000" dirty="0">
                <a:effectLst/>
              </a:rPr>
              <a:t> </a:t>
            </a:r>
            <a:r>
              <a:rPr lang="en-US" sz="2000" dirty="0" err="1">
                <a:effectLst/>
              </a:rPr>
              <a:t>арабски</a:t>
            </a:r>
            <a:r>
              <a:rPr lang="en-US" sz="2000" dirty="0">
                <a:effectLst/>
              </a:rPr>
              <a:t> и </a:t>
            </a:r>
            <a:r>
              <a:rPr lang="en-US" sz="2000" dirty="0" err="1">
                <a:effectLst/>
              </a:rPr>
              <a:t>иврит</a:t>
            </a:r>
            <a:r>
              <a:rPr lang="en-US" sz="2000" dirty="0">
                <a:effectLst/>
              </a:rPr>
              <a:t>, </a:t>
            </a:r>
            <a:r>
              <a:rPr lang="en-US" sz="2000" dirty="0" err="1">
                <a:effectLst/>
              </a:rPr>
              <a:t>го</a:t>
            </a:r>
            <a:r>
              <a:rPr lang="en-US" sz="2000" dirty="0">
                <a:effectLst/>
              </a:rPr>
              <a:t> </a:t>
            </a:r>
            <a:r>
              <a:rPr lang="en-US" sz="2000" dirty="0" err="1">
                <a:effectLst/>
              </a:rPr>
              <a:t>правят</a:t>
            </a:r>
            <a:r>
              <a:rPr lang="en-US" sz="2000" dirty="0">
                <a:effectLst/>
              </a:rPr>
              <a:t> </a:t>
            </a:r>
            <a:r>
              <a:rPr lang="en-US" sz="2000" dirty="0" err="1">
                <a:effectLst/>
              </a:rPr>
              <a:t>най-подходящия</a:t>
            </a:r>
            <a:r>
              <a:rPr lang="en-US" sz="2000" dirty="0">
                <a:effectLst/>
              </a:rPr>
              <a:t> </a:t>
            </a:r>
            <a:r>
              <a:rPr lang="en-US" sz="2000" dirty="0" err="1">
                <a:effectLst/>
              </a:rPr>
              <a:t>кандидат</a:t>
            </a:r>
            <a:r>
              <a:rPr lang="en-US" sz="2000" dirty="0">
                <a:effectLst/>
              </a:rPr>
              <a:t> </a:t>
            </a:r>
            <a:r>
              <a:rPr lang="en-US" sz="2000" dirty="0" err="1">
                <a:effectLst/>
              </a:rPr>
              <a:t>за</a:t>
            </a:r>
            <a:r>
              <a:rPr lang="en-US" sz="2000" dirty="0">
                <a:effectLst/>
              </a:rPr>
              <a:t> </a:t>
            </a:r>
            <a:r>
              <a:rPr lang="en-US" sz="2000" dirty="0" err="1">
                <a:effectLst/>
              </a:rPr>
              <a:t>първата</a:t>
            </a:r>
            <a:r>
              <a:rPr lang="en-US" sz="2000" dirty="0">
                <a:effectLst/>
              </a:rPr>
              <a:t> </a:t>
            </a:r>
            <a:r>
              <a:rPr lang="en-US" sz="2000" dirty="0" err="1">
                <a:effectLst/>
              </a:rPr>
              <a:t>държавна</a:t>
            </a:r>
            <a:r>
              <a:rPr lang="en-US" sz="2000" dirty="0">
                <a:effectLst/>
              </a:rPr>
              <a:t> </a:t>
            </a:r>
            <a:r>
              <a:rPr lang="en-US" sz="2000" dirty="0" err="1">
                <a:effectLst/>
              </a:rPr>
              <a:t>мисия</a:t>
            </a:r>
            <a:r>
              <a:rPr lang="en-US" sz="2000" dirty="0">
                <a:effectLst/>
              </a:rPr>
              <a:t> </a:t>
            </a:r>
            <a:r>
              <a:rPr lang="en-US" sz="2000" dirty="0" err="1">
                <a:effectLst/>
              </a:rPr>
              <a:t>при</a:t>
            </a:r>
            <a:r>
              <a:rPr lang="en-US" sz="2000" dirty="0">
                <a:effectLst/>
              </a:rPr>
              <a:t> </a:t>
            </a:r>
            <a:r>
              <a:rPr lang="en-US" sz="2000" dirty="0" err="1">
                <a:effectLst/>
              </a:rPr>
              <a:t>абасидския</a:t>
            </a:r>
            <a:r>
              <a:rPr lang="en-US" sz="2000" dirty="0">
                <a:effectLst/>
              </a:rPr>
              <a:t> </a:t>
            </a:r>
            <a:r>
              <a:rPr lang="en-US" sz="2000" dirty="0" err="1">
                <a:effectLst/>
              </a:rPr>
              <a:t>халиф</a:t>
            </a:r>
            <a:r>
              <a:rPr lang="en-US" sz="2000" dirty="0">
                <a:effectLst/>
              </a:rPr>
              <a:t> </a:t>
            </a:r>
            <a:r>
              <a:rPr lang="en-US" sz="2000" dirty="0" err="1">
                <a:effectLst/>
              </a:rPr>
              <a:t>Ал</a:t>
            </a:r>
            <a:r>
              <a:rPr lang="en-US" sz="2000" dirty="0">
                <a:effectLst/>
              </a:rPr>
              <a:t> </a:t>
            </a:r>
            <a:r>
              <a:rPr lang="en-US" sz="2000" dirty="0" err="1">
                <a:effectLst/>
              </a:rPr>
              <a:t>Мутауакил</a:t>
            </a:r>
            <a:r>
              <a:rPr lang="en-US" sz="2000" dirty="0">
                <a:effectLst/>
              </a:rPr>
              <a:t> с </a:t>
            </a:r>
            <a:r>
              <a:rPr lang="en-US" sz="2000" dirty="0" err="1">
                <a:effectLst/>
              </a:rPr>
              <a:t>цел</a:t>
            </a:r>
            <a:r>
              <a:rPr lang="en-US" sz="2000" dirty="0">
                <a:effectLst/>
              </a:rPr>
              <a:t> </a:t>
            </a:r>
            <a:r>
              <a:rPr lang="en-US" sz="2000" dirty="0" err="1">
                <a:effectLst/>
              </a:rPr>
              <a:t>дискутиране</a:t>
            </a:r>
            <a:r>
              <a:rPr lang="en-US" sz="2000" dirty="0">
                <a:effectLst/>
              </a:rPr>
              <a:t> </a:t>
            </a:r>
            <a:r>
              <a:rPr lang="en-US" sz="2000" dirty="0" err="1">
                <a:effectLst/>
              </a:rPr>
              <a:t>принципите</a:t>
            </a:r>
            <a:r>
              <a:rPr lang="en-US" sz="2000" dirty="0">
                <a:effectLst/>
              </a:rPr>
              <a:t> </a:t>
            </a:r>
            <a:r>
              <a:rPr lang="en-US" sz="2000" dirty="0" err="1">
                <a:effectLst/>
              </a:rPr>
              <a:t>на</a:t>
            </a:r>
            <a:r>
              <a:rPr lang="en-US" sz="2000" dirty="0">
                <a:effectLst/>
              </a:rPr>
              <a:t> </a:t>
            </a:r>
            <a:r>
              <a:rPr lang="en-US" sz="2000" dirty="0" err="1">
                <a:effectLst/>
              </a:rPr>
              <a:t>Светата</a:t>
            </a:r>
            <a:r>
              <a:rPr lang="en-US" sz="2000" dirty="0">
                <a:effectLst/>
              </a:rPr>
              <a:t> </a:t>
            </a:r>
            <a:r>
              <a:rPr lang="en-US" sz="2000" dirty="0" err="1">
                <a:effectLst/>
              </a:rPr>
              <a:t>Троица</a:t>
            </a:r>
            <a:r>
              <a:rPr lang="en-US" sz="2000" dirty="0">
                <a:effectLst/>
              </a:rPr>
              <a:t> и </a:t>
            </a:r>
            <a:r>
              <a:rPr lang="en-US" sz="2000" dirty="0" err="1">
                <a:effectLst/>
              </a:rPr>
              <a:t>затягане</a:t>
            </a:r>
            <a:r>
              <a:rPr lang="en-US" sz="2000" dirty="0">
                <a:effectLst/>
              </a:rPr>
              <a:t> </a:t>
            </a:r>
            <a:r>
              <a:rPr lang="en-US" sz="2000" dirty="0" err="1">
                <a:effectLst/>
              </a:rPr>
              <a:t>на</a:t>
            </a:r>
            <a:r>
              <a:rPr lang="en-US" sz="2000" dirty="0">
                <a:effectLst/>
              </a:rPr>
              <a:t> </a:t>
            </a:r>
            <a:r>
              <a:rPr lang="en-US" sz="2000" dirty="0" err="1">
                <a:effectLst/>
              </a:rPr>
              <a:t>връзките</a:t>
            </a:r>
            <a:r>
              <a:rPr lang="en-US" sz="2000" dirty="0">
                <a:effectLst/>
              </a:rPr>
              <a:t> </a:t>
            </a:r>
            <a:r>
              <a:rPr lang="en-US" sz="2000" dirty="0" err="1">
                <a:effectLst/>
              </a:rPr>
              <a:t>между</a:t>
            </a:r>
            <a:r>
              <a:rPr lang="en-US" sz="2000" dirty="0">
                <a:effectLst/>
              </a:rPr>
              <a:t> </a:t>
            </a:r>
            <a:r>
              <a:rPr lang="en-US" sz="2000" dirty="0" err="1">
                <a:effectLst/>
              </a:rPr>
              <a:t>Абасидския</a:t>
            </a:r>
            <a:r>
              <a:rPr lang="en-US" sz="2000" dirty="0">
                <a:effectLst/>
              </a:rPr>
              <a:t> </a:t>
            </a:r>
            <a:r>
              <a:rPr lang="en-US" sz="2000" dirty="0" err="1">
                <a:effectLst/>
              </a:rPr>
              <a:t>халифат</a:t>
            </a:r>
            <a:r>
              <a:rPr lang="en-US" sz="2000" dirty="0">
                <a:effectLst/>
              </a:rPr>
              <a:t> и </a:t>
            </a:r>
            <a:r>
              <a:rPr lang="en-US" sz="2000" dirty="0" err="1">
                <a:effectLst/>
              </a:rPr>
              <a:t>Империята</a:t>
            </a:r>
            <a:r>
              <a:rPr lang="en-US" sz="2000" dirty="0">
                <a:effectLst/>
              </a:rPr>
              <a:t>.</a:t>
            </a:r>
            <a:r>
              <a:rPr lang="en-US" sz="2000" b="1" u="sng" dirty="0">
                <a:effectLst/>
                <a:hlinkClick r:id="rId2" tooltip="Светите братя при хазарите"/>
              </a:rPr>
              <a:t> </a:t>
            </a:r>
            <a:r>
              <a:rPr lang="en-US" sz="2000" dirty="0">
                <a:effectLst/>
              </a:rPr>
              <a:t> </a:t>
            </a:r>
            <a:r>
              <a:rPr lang="bg-BG" sz="2000" dirty="0"/>
              <a:t>	</a:t>
            </a:r>
            <a:r>
              <a:rPr lang="en-US" sz="2000" dirty="0" err="1"/>
              <a:t>През</a:t>
            </a:r>
            <a:r>
              <a:rPr lang="en-US" sz="2000" dirty="0"/>
              <a:t> 860 г. </a:t>
            </a:r>
            <a:r>
              <a:rPr lang="en-US" sz="2000" dirty="0" err="1"/>
              <a:t>братята</a:t>
            </a:r>
            <a:r>
              <a:rPr lang="en-US" sz="2000" dirty="0"/>
              <a:t> </a:t>
            </a:r>
            <a:r>
              <a:rPr lang="en-US" sz="2000" dirty="0" err="1"/>
              <a:t>са</a:t>
            </a:r>
            <a:r>
              <a:rPr lang="en-US" sz="2000" dirty="0"/>
              <a:t> </a:t>
            </a:r>
            <a:r>
              <a:rPr lang="en-US" sz="2000" dirty="0" err="1"/>
              <a:t>натоварени</a:t>
            </a:r>
            <a:r>
              <a:rPr lang="en-US" sz="2000" dirty="0"/>
              <a:t> с </a:t>
            </a:r>
            <a:r>
              <a:rPr lang="en-US" sz="2000" dirty="0" err="1"/>
              <a:t>нова</a:t>
            </a:r>
            <a:r>
              <a:rPr lang="en-US" sz="2000" dirty="0"/>
              <a:t> </a:t>
            </a:r>
            <a:r>
              <a:rPr lang="en-US" sz="2000" dirty="0" err="1"/>
              <a:t>мисия</a:t>
            </a:r>
            <a:r>
              <a:rPr lang="en-US" sz="2000" dirty="0"/>
              <a:t> </a:t>
            </a:r>
            <a:r>
              <a:rPr lang="en-US" sz="2000" dirty="0" err="1"/>
              <a:t>от</a:t>
            </a:r>
            <a:r>
              <a:rPr lang="en-US" sz="2000" dirty="0"/>
              <a:t> </a:t>
            </a:r>
            <a:r>
              <a:rPr lang="en-US" sz="2000" dirty="0" err="1"/>
              <a:t>византийския</a:t>
            </a:r>
            <a:r>
              <a:rPr lang="en-US" sz="2000" dirty="0"/>
              <a:t> </a:t>
            </a:r>
            <a:r>
              <a:rPr lang="en-US" sz="2000" dirty="0" err="1"/>
              <a:t>император</a:t>
            </a:r>
            <a:r>
              <a:rPr lang="en-US" sz="2000" dirty="0"/>
              <a:t> </a:t>
            </a:r>
            <a:r>
              <a:rPr lang="en-US" sz="2000" dirty="0" err="1"/>
              <a:t>Михаил</a:t>
            </a:r>
            <a:r>
              <a:rPr lang="en-US" sz="2000" dirty="0"/>
              <a:t> III и </a:t>
            </a:r>
            <a:r>
              <a:rPr lang="en-US" sz="2000" dirty="0" err="1"/>
              <a:t>патриарха</a:t>
            </a:r>
            <a:r>
              <a:rPr lang="en-US" sz="2000" dirty="0"/>
              <a:t> </a:t>
            </a:r>
            <a:r>
              <a:rPr lang="en-US" sz="2000" dirty="0" err="1"/>
              <a:t>на</a:t>
            </a:r>
            <a:r>
              <a:rPr lang="en-US" sz="2000" dirty="0"/>
              <a:t>     </a:t>
            </a:r>
            <a:r>
              <a:rPr lang="en-US" sz="2000" dirty="0" err="1"/>
              <a:t>Констанинопол</a:t>
            </a:r>
            <a:r>
              <a:rPr lang="en-US" sz="2000" dirty="0"/>
              <a:t>, </a:t>
            </a:r>
            <a:r>
              <a:rPr lang="en-US" sz="2000" dirty="0" err="1"/>
              <a:t>Фотий</a:t>
            </a:r>
            <a:r>
              <a:rPr lang="en-US" sz="2000" dirty="0"/>
              <a:t>, </a:t>
            </a:r>
            <a:r>
              <a:rPr lang="en-US" sz="2000" dirty="0" err="1"/>
              <a:t>който</a:t>
            </a:r>
            <a:r>
              <a:rPr lang="en-US" sz="2000" dirty="0"/>
              <a:t> </a:t>
            </a:r>
            <a:r>
              <a:rPr lang="en-US" sz="2000" dirty="0" err="1"/>
              <a:t>бил</a:t>
            </a:r>
            <a:r>
              <a:rPr lang="en-US" sz="2000" dirty="0"/>
              <a:t> </a:t>
            </a:r>
            <a:r>
              <a:rPr lang="en-US" sz="2000" dirty="0" err="1"/>
              <a:t>един</a:t>
            </a:r>
            <a:r>
              <a:rPr lang="en-US" sz="2000" dirty="0"/>
              <a:t> </a:t>
            </a:r>
            <a:r>
              <a:rPr lang="en-US" sz="2000" dirty="0" err="1"/>
              <a:t>от</a:t>
            </a:r>
            <a:r>
              <a:rPr lang="en-US" sz="2000" dirty="0"/>
              <a:t> </a:t>
            </a:r>
            <a:r>
              <a:rPr lang="en-US" sz="2000" dirty="0" err="1"/>
              <a:t>професорите</a:t>
            </a:r>
            <a:r>
              <a:rPr lang="en-US" sz="2000" dirty="0"/>
              <a:t> </a:t>
            </a:r>
            <a:r>
              <a:rPr lang="en-US" sz="2000" dirty="0" err="1"/>
              <a:t>на</a:t>
            </a:r>
            <a:r>
              <a:rPr lang="en-US" sz="2000" dirty="0"/>
              <a:t>    </a:t>
            </a:r>
            <a:r>
              <a:rPr lang="en-US" sz="2000" dirty="0" err="1"/>
              <a:t>Кирил</a:t>
            </a:r>
            <a:r>
              <a:rPr lang="en-US" sz="2000" dirty="0"/>
              <a:t> в </a:t>
            </a:r>
            <a:r>
              <a:rPr lang="en-US" sz="2000" dirty="0" err="1"/>
              <a:t>Магнаурската</a:t>
            </a:r>
            <a:r>
              <a:rPr lang="en-US" sz="2000" dirty="0"/>
              <a:t> </a:t>
            </a:r>
            <a:r>
              <a:rPr lang="en-US" sz="2000" dirty="0" err="1"/>
              <a:t>школа</a:t>
            </a:r>
            <a:r>
              <a:rPr lang="en-US" sz="2000" dirty="0"/>
              <a:t> и </a:t>
            </a:r>
            <a:r>
              <a:rPr lang="en-US" sz="2000" dirty="0" err="1"/>
              <a:t>негова</a:t>
            </a:r>
            <a:r>
              <a:rPr lang="en-US" sz="2000" dirty="0"/>
              <a:t> </a:t>
            </a:r>
            <a:r>
              <a:rPr lang="en-US" sz="2000" dirty="0" err="1"/>
              <a:t>пътеводна</a:t>
            </a:r>
            <a:r>
              <a:rPr lang="en-US" sz="2000" dirty="0"/>
              <a:t> </a:t>
            </a:r>
            <a:r>
              <a:rPr lang="en-US" sz="2000" dirty="0" err="1"/>
              <a:t>светлина</a:t>
            </a:r>
            <a:r>
              <a:rPr lang="en-US" sz="2000" dirty="0"/>
              <a:t> в </a:t>
            </a:r>
            <a:r>
              <a:rPr lang="en-US" sz="2000" dirty="0" err="1"/>
              <a:t>по-ранните</a:t>
            </a:r>
            <a:r>
              <a:rPr lang="en-US" sz="2000" dirty="0"/>
              <a:t> </a:t>
            </a:r>
            <a:r>
              <a:rPr lang="en-US" sz="2000" dirty="0" err="1"/>
              <a:t>години</a:t>
            </a:r>
            <a:r>
              <a:rPr lang="en-US" sz="2000" dirty="0"/>
              <a:t>. </a:t>
            </a:r>
            <a:r>
              <a:rPr lang="en-US" sz="2000" dirty="0" err="1"/>
              <a:t>Кирил</a:t>
            </a:r>
            <a:r>
              <a:rPr lang="en-US" sz="2000" dirty="0"/>
              <a:t> и </a:t>
            </a:r>
            <a:r>
              <a:rPr lang="en-US" sz="2000" dirty="0" err="1"/>
              <a:t>Методий</a:t>
            </a:r>
            <a:r>
              <a:rPr lang="en-US" sz="2000" dirty="0"/>
              <a:t> </a:t>
            </a:r>
            <a:r>
              <a:rPr lang="en-US" sz="2000" dirty="0" err="1"/>
              <a:t>заминават</a:t>
            </a:r>
            <a:r>
              <a:rPr lang="en-US" sz="2000" dirty="0"/>
              <a:t> </a:t>
            </a:r>
            <a:r>
              <a:rPr lang="en-US" sz="2000" dirty="0" err="1"/>
              <a:t>при</a:t>
            </a:r>
            <a:r>
              <a:rPr lang="en-US" sz="2000" dirty="0"/>
              <a:t> </a:t>
            </a:r>
            <a:r>
              <a:rPr lang="en-US" sz="2000" dirty="0" err="1"/>
              <a:t>хазарите</a:t>
            </a:r>
            <a:r>
              <a:rPr lang="en-US" sz="2000" dirty="0"/>
              <a:t> с </a:t>
            </a:r>
            <a:r>
              <a:rPr lang="en-US" sz="2000" dirty="0" err="1"/>
              <a:t>цел</a:t>
            </a:r>
            <a:r>
              <a:rPr lang="en-US" sz="2000" dirty="0"/>
              <a:t> </a:t>
            </a:r>
            <a:r>
              <a:rPr lang="en-US" sz="2000" dirty="0" err="1"/>
              <a:t>предотвратяване</a:t>
            </a:r>
            <a:r>
              <a:rPr lang="en-US" sz="2000" dirty="0"/>
              <a:t> </a:t>
            </a:r>
            <a:r>
              <a:rPr lang="en-US" sz="2000" dirty="0" err="1"/>
              <a:t>разпространението</a:t>
            </a:r>
            <a:r>
              <a:rPr lang="en-US" sz="2000" dirty="0"/>
              <a:t> </a:t>
            </a:r>
            <a:r>
              <a:rPr lang="en-US" sz="2000" dirty="0" err="1"/>
              <a:t>на</a:t>
            </a:r>
            <a:r>
              <a:rPr lang="en-US" sz="2000" dirty="0"/>
              <a:t> </a:t>
            </a:r>
            <a:r>
              <a:rPr lang="en-US" sz="2000" dirty="0" err="1"/>
              <a:t>юдаизма</a:t>
            </a:r>
            <a:r>
              <a:rPr lang="en-US" sz="2000" dirty="0"/>
              <a:t> в </a:t>
            </a:r>
            <a:r>
              <a:rPr lang="en-US" sz="2000" dirty="0" err="1"/>
              <a:t>Хазария</a:t>
            </a:r>
            <a:r>
              <a:rPr lang="en-US" sz="2000" dirty="0"/>
              <a:t>. </a:t>
            </a:r>
            <a:r>
              <a:rPr lang="en-US" sz="2000" dirty="0" err="1"/>
              <a:t>Тази</a:t>
            </a:r>
            <a:r>
              <a:rPr lang="en-US" sz="2000" dirty="0"/>
              <a:t> </a:t>
            </a:r>
            <a:r>
              <a:rPr lang="en-US" sz="2000" dirty="0" err="1"/>
              <a:t>мисия</a:t>
            </a:r>
            <a:r>
              <a:rPr lang="en-US" sz="2000" dirty="0"/>
              <a:t> </a:t>
            </a:r>
            <a:r>
              <a:rPr lang="en-US" sz="2000" dirty="0" err="1"/>
              <a:t>се</a:t>
            </a:r>
            <a:r>
              <a:rPr lang="en-US" sz="2000" dirty="0"/>
              <a:t> </a:t>
            </a:r>
            <a:r>
              <a:rPr lang="en-US" sz="2000" dirty="0" err="1"/>
              <a:t>оказва</a:t>
            </a:r>
            <a:r>
              <a:rPr lang="en-US" sz="2000" dirty="0"/>
              <a:t> </a:t>
            </a:r>
            <a:r>
              <a:rPr lang="en-US" sz="2000" dirty="0" err="1"/>
              <a:t>неуспешна</a:t>
            </a:r>
            <a:r>
              <a:rPr lang="en-US" sz="2000" dirty="0"/>
              <a:t> и </a:t>
            </a:r>
            <a:r>
              <a:rPr lang="en-US" sz="2000" dirty="0" err="1"/>
              <a:t>по-късно</a:t>
            </a:r>
            <a:r>
              <a:rPr lang="en-US" sz="2000" dirty="0"/>
              <a:t> </a:t>
            </a:r>
            <a:r>
              <a:rPr lang="en-US" sz="2000" dirty="0" err="1"/>
              <a:t>хаганът</a:t>
            </a:r>
            <a:r>
              <a:rPr lang="en-US" sz="2000" dirty="0"/>
              <a:t> </a:t>
            </a:r>
            <a:r>
              <a:rPr lang="en-US" sz="2000" dirty="0" err="1"/>
              <a:t>налага</a:t>
            </a:r>
            <a:r>
              <a:rPr lang="en-US" sz="2000" dirty="0"/>
              <a:t> </a:t>
            </a:r>
            <a:r>
              <a:rPr lang="en-US" sz="2000" dirty="0" err="1"/>
              <a:t>на</a:t>
            </a:r>
            <a:r>
              <a:rPr lang="en-US" sz="2000" dirty="0"/>
              <a:t> </a:t>
            </a:r>
            <a:r>
              <a:rPr lang="en-US" sz="2000" dirty="0" err="1"/>
              <a:t>народа</a:t>
            </a:r>
            <a:r>
              <a:rPr lang="en-US" sz="2000" dirty="0"/>
              <a:t> </a:t>
            </a:r>
            <a:r>
              <a:rPr lang="en-US" sz="2000" dirty="0" err="1"/>
              <a:t>си</a:t>
            </a:r>
            <a:r>
              <a:rPr lang="en-US" sz="2000" dirty="0"/>
              <a:t> </a:t>
            </a:r>
            <a:r>
              <a:rPr lang="en-US" sz="2000" dirty="0" err="1"/>
              <a:t>юдаизма</a:t>
            </a:r>
            <a:r>
              <a:rPr lang="en-US" sz="2000" dirty="0"/>
              <a:t> </a:t>
            </a:r>
            <a:r>
              <a:rPr lang="en-US" sz="2000" dirty="0" err="1"/>
              <a:t>като</a:t>
            </a:r>
            <a:r>
              <a:rPr lang="en-US" sz="2000" dirty="0"/>
              <a:t> </a:t>
            </a:r>
            <a:r>
              <a:rPr lang="en-US" sz="2000" dirty="0" err="1"/>
              <a:t>национална</a:t>
            </a:r>
            <a:r>
              <a:rPr lang="en-US" sz="2000" dirty="0"/>
              <a:t> </a:t>
            </a:r>
            <a:r>
              <a:rPr lang="en-US" sz="2000" dirty="0" err="1"/>
              <a:t>религия</a:t>
            </a:r>
            <a:r>
              <a:rPr lang="en-US" sz="2000" dirty="0"/>
              <a:t>.      </a:t>
            </a:r>
            <a:br>
              <a:rPr lang="bg-BG" sz="2000" dirty="0"/>
            </a:br>
            <a:r>
              <a:rPr lang="bg-BG" sz="2000" dirty="0"/>
              <a:t>	</a:t>
            </a:r>
            <a:r>
              <a:rPr lang="en-US" sz="2000" dirty="0" err="1"/>
              <a:t>След</a:t>
            </a:r>
            <a:r>
              <a:rPr lang="en-US" sz="2000" dirty="0"/>
              <a:t> </a:t>
            </a:r>
            <a:r>
              <a:rPr lang="en-US" sz="2000" dirty="0" err="1"/>
              <a:t>завръщането</a:t>
            </a:r>
            <a:r>
              <a:rPr lang="en-US" sz="2000" dirty="0"/>
              <a:t> </a:t>
            </a:r>
            <a:r>
              <a:rPr lang="en-US" sz="2000" dirty="0" err="1"/>
              <a:t>им</a:t>
            </a:r>
            <a:r>
              <a:rPr lang="en-US" sz="2000" dirty="0"/>
              <a:t> в </a:t>
            </a:r>
            <a:r>
              <a:rPr lang="en-US" sz="2000" dirty="0" err="1"/>
              <a:t>Константинопол</a:t>
            </a:r>
            <a:r>
              <a:rPr lang="en-US" sz="2000" dirty="0"/>
              <a:t> </a:t>
            </a:r>
            <a:r>
              <a:rPr lang="en-US" sz="2000" dirty="0" err="1"/>
              <a:t>Кирил</a:t>
            </a:r>
            <a:r>
              <a:rPr lang="en-US" sz="2000" dirty="0"/>
              <a:t> </a:t>
            </a:r>
            <a:r>
              <a:rPr lang="en-US" sz="2000" dirty="0" err="1"/>
              <a:t>става</a:t>
            </a:r>
            <a:r>
              <a:rPr lang="en-US" sz="2000" dirty="0"/>
              <a:t> </a:t>
            </a:r>
            <a:r>
              <a:rPr lang="en-US" sz="2000" dirty="0" err="1"/>
              <a:t>преподавател</a:t>
            </a:r>
            <a:r>
              <a:rPr lang="en-US" sz="2000" dirty="0"/>
              <a:t> </a:t>
            </a:r>
            <a:r>
              <a:rPr lang="en-US" sz="2000" dirty="0" err="1"/>
              <a:t>по</a:t>
            </a:r>
            <a:r>
              <a:rPr lang="en-US" sz="2000" dirty="0"/>
              <a:t> </a:t>
            </a:r>
            <a:r>
              <a:rPr lang="en-US" sz="2000" dirty="0" err="1"/>
              <a:t>философия</a:t>
            </a:r>
            <a:r>
              <a:rPr lang="en-US" sz="2000" dirty="0"/>
              <a:t> в </a:t>
            </a:r>
            <a:r>
              <a:rPr lang="en-US" sz="2000" dirty="0" err="1"/>
              <a:t>Магнаурската</a:t>
            </a:r>
            <a:r>
              <a:rPr lang="en-US" sz="2000" dirty="0"/>
              <a:t> </a:t>
            </a:r>
            <a:r>
              <a:rPr lang="en-US" sz="2000" dirty="0" err="1"/>
              <a:t>школа</a:t>
            </a:r>
            <a:r>
              <a:rPr lang="en-US" sz="2000" dirty="0"/>
              <a:t>, а </a:t>
            </a:r>
            <a:r>
              <a:rPr lang="en-US" sz="2000" dirty="0" err="1"/>
              <a:t>Методий</a:t>
            </a:r>
            <a:r>
              <a:rPr lang="en-US" sz="2000" dirty="0"/>
              <a:t> е </a:t>
            </a:r>
            <a:r>
              <a:rPr lang="en-US" sz="2000" dirty="0" err="1"/>
              <a:t>назначен</a:t>
            </a:r>
            <a:r>
              <a:rPr lang="en-US" sz="2000" dirty="0"/>
              <a:t> </a:t>
            </a:r>
            <a:r>
              <a:rPr lang="en-US" sz="2000" dirty="0" err="1"/>
              <a:t>за</a:t>
            </a:r>
            <a:r>
              <a:rPr lang="en-US" sz="2000" dirty="0"/>
              <a:t> </a:t>
            </a:r>
            <a:r>
              <a:rPr lang="en-US" sz="2000" dirty="0" err="1"/>
              <a:t>игумен</a:t>
            </a:r>
            <a:r>
              <a:rPr lang="en-US" sz="2000" dirty="0"/>
              <a:t> </a:t>
            </a:r>
            <a:r>
              <a:rPr lang="en-US" sz="2000" dirty="0" err="1"/>
              <a:t>на</a:t>
            </a:r>
            <a:r>
              <a:rPr lang="en-US" sz="2000" dirty="0"/>
              <a:t> </a:t>
            </a:r>
            <a:r>
              <a:rPr lang="en-US" sz="2000" dirty="0" err="1"/>
              <a:t>манастира</a:t>
            </a:r>
            <a:r>
              <a:rPr lang="en-US" sz="2000" dirty="0"/>
              <a:t> </a:t>
            </a:r>
            <a:r>
              <a:rPr lang="en-US" sz="2000" dirty="0" err="1"/>
              <a:t>Полихрон</a:t>
            </a:r>
            <a:r>
              <a:rPr lang="en-US" sz="2000" dirty="0"/>
              <a:t>.      </a:t>
            </a:r>
            <a:r>
              <a:rPr lang="en-US" sz="2000" dirty="0" err="1"/>
              <a:t>През</a:t>
            </a:r>
            <a:r>
              <a:rPr lang="en-US" sz="2000" dirty="0"/>
              <a:t> 862 г. </a:t>
            </a:r>
            <a:r>
              <a:rPr lang="en-US" sz="2000" dirty="0" err="1"/>
              <a:t>братята</a:t>
            </a:r>
            <a:r>
              <a:rPr lang="en-US" sz="2000" dirty="0"/>
              <a:t> </a:t>
            </a:r>
            <a:r>
              <a:rPr lang="en-US" sz="2000" dirty="0" err="1"/>
              <a:t>са</a:t>
            </a:r>
            <a:r>
              <a:rPr lang="en-US" sz="2000" dirty="0"/>
              <a:t> </a:t>
            </a:r>
            <a:r>
              <a:rPr lang="en-US" sz="2000" dirty="0" err="1"/>
              <a:t>поканени</a:t>
            </a:r>
            <a:r>
              <a:rPr lang="en-US" sz="2000" dirty="0"/>
              <a:t> </a:t>
            </a:r>
            <a:r>
              <a:rPr lang="en-US" sz="2000" dirty="0" err="1"/>
              <a:t>от</a:t>
            </a:r>
            <a:r>
              <a:rPr lang="en-US" sz="2000" dirty="0"/>
              <a:t> </a:t>
            </a:r>
            <a:r>
              <a:rPr lang="en-US" sz="2000" dirty="0" err="1"/>
              <a:t>княз</a:t>
            </a:r>
            <a:r>
              <a:rPr lang="en-US" sz="2000" dirty="0"/>
              <a:t> </a:t>
            </a:r>
            <a:r>
              <a:rPr lang="en-US" sz="2000" dirty="0" err="1"/>
              <a:t>Ростислав</a:t>
            </a:r>
            <a:r>
              <a:rPr lang="en-US" sz="2000" dirty="0"/>
              <a:t> </a:t>
            </a:r>
            <a:r>
              <a:rPr lang="en-US" sz="2000" dirty="0" err="1"/>
              <a:t>да</a:t>
            </a:r>
            <a:r>
              <a:rPr lang="en-US" sz="2000" dirty="0"/>
              <a:t> </a:t>
            </a:r>
            <a:r>
              <a:rPr lang="en-US" sz="2000" dirty="0" err="1"/>
              <a:t>популяризират</a:t>
            </a:r>
            <a:r>
              <a:rPr lang="bg-BG" sz="2000" dirty="0"/>
              <a:t> християнството на славянски език във Великоморавия - мисия, която изпълняват с голяма страст до края дните си.</a:t>
            </a:r>
            <a:r>
              <a:rPr lang="en-US" sz="2000" dirty="0"/>
              <a:t> </a:t>
            </a:r>
          </a:p>
        </p:txBody>
      </p:sp>
      <p:sp>
        <p:nvSpPr>
          <p:cNvPr id="84" name="Rectangle 83">
            <a:extLst>
              <a:ext uri="{FF2B5EF4-FFF2-40B4-BE49-F238E27FC236}">
                <a16:creationId xmlns:a16="http://schemas.microsoft.com/office/drawing/2014/main" id="{E95DA498-D9A2-4DA9-B9DA-B3776E08CF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 y="6334316"/>
            <a:ext cx="12188811"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6" name="Rectangle 85">
            <a:extLst>
              <a:ext uri="{FF2B5EF4-FFF2-40B4-BE49-F238E27FC236}">
                <a16:creationId xmlns:a16="http://schemas.microsoft.com/office/drawing/2014/main" id="{82A73093-4B9D-420D-B17E-52293703A1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221" name="Text Box 10">
            <a:extLst>
              <a:ext uri="{FF2B5EF4-FFF2-40B4-BE49-F238E27FC236}">
                <a16:creationId xmlns:a16="http://schemas.microsoft.com/office/drawing/2014/main" id="{BBAC094D-906F-4DE4-9E3B-348A13565E38}"/>
              </a:ext>
            </a:extLst>
          </p:cNvPr>
          <p:cNvSpPr txBox="1">
            <a:spLocks noChangeArrowheads="1"/>
          </p:cNvSpPr>
          <p:nvPr/>
        </p:nvSpPr>
        <p:spPr bwMode="auto">
          <a:xfrm>
            <a:off x="303868" y="5871616"/>
            <a:ext cx="391622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SzPct val="60000"/>
              <a:buFont typeface="Wingdings" panose="05000000000000000000" pitchFamily="2" charset="2"/>
              <a:buChar char="n"/>
              <a:defRPr sz="3200">
                <a:solidFill>
                  <a:schemeClr val="tx1"/>
                </a:solidFill>
                <a:latin typeface="Times New Roman" panose="02020603050405020304" pitchFamily="18" charset="0"/>
              </a:defRPr>
            </a:lvl1pPr>
            <a:lvl2pPr marL="742950" indent="-285750">
              <a:spcBef>
                <a:spcPct val="20000"/>
              </a:spcBef>
              <a:buClr>
                <a:schemeClr val="tx2"/>
              </a:buClr>
              <a:buSzPct val="6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Clr>
                <a:schemeClr val="folHlink"/>
              </a:buClr>
              <a:buSzPct val="6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Clr>
                <a:schemeClr val="tx1"/>
              </a:buClr>
              <a:buSzPct val="6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lr>
                <a:schemeClr val="hlink"/>
              </a:buClr>
              <a:buSzPct val="60000"/>
              <a:buFont typeface="Wingdings" panose="05000000000000000000" pitchFamily="2" charset="2"/>
              <a:buChar char="n"/>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60000"/>
              <a:buFont typeface="Wingdings" panose="05000000000000000000" pitchFamily="2" charset="2"/>
              <a:buChar char="n"/>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60000"/>
              <a:buFont typeface="Wingdings" panose="05000000000000000000" pitchFamily="2" charset="2"/>
              <a:buChar char="n"/>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60000"/>
              <a:buFont typeface="Wingdings" panose="05000000000000000000" pitchFamily="2" charset="2"/>
              <a:buChar char="n"/>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60000"/>
              <a:buFont typeface="Wingdings" panose="05000000000000000000" pitchFamily="2" charset="2"/>
              <a:buChar char="n"/>
              <a:defRPr sz="2000">
                <a:solidFill>
                  <a:schemeClr val="tx1"/>
                </a:solidFill>
                <a:latin typeface="Times New Roman" panose="02020603050405020304" pitchFamily="18" charset="0"/>
              </a:defRPr>
            </a:lvl9pPr>
          </a:lstStyle>
          <a:p>
            <a:pPr eaLnBrk="1" hangingPunct="1">
              <a:spcBef>
                <a:spcPct val="50000"/>
              </a:spcBef>
              <a:buClrTx/>
              <a:buSzTx/>
              <a:buFontTx/>
              <a:buNone/>
            </a:pPr>
            <a:r>
              <a:rPr lang="bg-BG" altLang="bg-BG" sz="1800" b="1" dirty="0"/>
              <a:t>Светите братя при хазарите</a:t>
            </a:r>
          </a:p>
        </p:txBody>
      </p:sp>
    </p:spTree>
    <p:extLst>
      <p:ext uri="{BB962C8B-B14F-4D97-AF65-F5344CB8AC3E}">
        <p14:creationId xmlns:p14="http://schemas.microsoft.com/office/powerpoint/2010/main" val="12375908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sp>
        <p:nvSpPr>
          <p:cNvPr id="72" name="Rectangle 71">
            <a:extLst>
              <a:ext uri="{FF2B5EF4-FFF2-40B4-BE49-F238E27FC236}">
                <a16:creationId xmlns:a16="http://schemas.microsoft.com/office/drawing/2014/main" id="{600B5AE2-C5CC-499C-8F2D-249888BE22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4" name="Rectangle 73">
            <a:extLst>
              <a:ext uri="{FF2B5EF4-FFF2-40B4-BE49-F238E27FC236}">
                <a16:creationId xmlns:a16="http://schemas.microsoft.com/office/drawing/2014/main" id="{BA7A3698-B350-40E5-8475-9BCC41A089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34316"/>
            <a:ext cx="12188825"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76" name="Straight Connector 75">
            <a:extLst>
              <a:ext uri="{FF2B5EF4-FFF2-40B4-BE49-F238E27FC236}">
                <a16:creationId xmlns:a16="http://schemas.microsoft.com/office/drawing/2014/main" id="{0AC655C7-EC94-4BE6-84C8-2F9EFBBB278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221" y="1737845"/>
            <a:ext cx="9964364"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10247" name="Picture 8" descr="60996897">
            <a:extLst>
              <a:ext uri="{FF2B5EF4-FFF2-40B4-BE49-F238E27FC236}">
                <a16:creationId xmlns:a16="http://schemas.microsoft.com/office/drawing/2014/main" id="{29384937-8006-4CD6-9F48-094B8CEAAAC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332" r="1321"/>
          <a:stretch/>
        </p:blipFill>
        <p:spPr bwMode="auto">
          <a:xfrm>
            <a:off x="20" y="10"/>
            <a:ext cx="4577759" cy="685799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 name="Rectangle 77">
            <a:extLst>
              <a:ext uri="{FF2B5EF4-FFF2-40B4-BE49-F238E27FC236}">
                <a16:creationId xmlns:a16="http://schemas.microsoft.com/office/drawing/2014/main" id="{F4C359F3-25B2-4E2B-8713-5583EAF4C1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4638524" y="0"/>
            <a:ext cx="755030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6978" name="Rectangle 2">
            <a:extLst>
              <a:ext uri="{FF2B5EF4-FFF2-40B4-BE49-F238E27FC236}">
                <a16:creationId xmlns:a16="http://schemas.microsoft.com/office/drawing/2014/main" id="{6CB42C15-8DC2-4569-BEFE-D272F9BF1A90}"/>
              </a:ext>
            </a:extLst>
          </p:cNvPr>
          <p:cNvSpPr>
            <a:spLocks noGrp="1" noChangeArrowheads="1"/>
          </p:cNvSpPr>
          <p:nvPr>
            <p:ph type="title"/>
          </p:nvPr>
        </p:nvSpPr>
        <p:spPr>
          <a:xfrm>
            <a:off x="5122871" y="516835"/>
            <a:ext cx="6338189" cy="1666501"/>
          </a:xfrm>
        </p:spPr>
        <p:txBody>
          <a:bodyPr vert="horz" lIns="91440" tIns="45720" rIns="91440" bIns="45720" rtlCol="0" anchor="b">
            <a:normAutofit/>
          </a:bodyPr>
          <a:lstStyle/>
          <a:p>
            <a:pPr defTabSz="914400">
              <a:defRPr/>
            </a:pPr>
            <a:r>
              <a:rPr lang="en-US" sz="4000" kern="1200" spc="-50" baseline="0" dirty="0" err="1">
                <a:solidFill>
                  <a:schemeClr val="bg1"/>
                </a:solidFill>
                <a:latin typeface="Izhitsa" panose="020B7200000000000000" pitchFamily="34" charset="0"/>
              </a:rPr>
              <a:t>Създаване</a:t>
            </a:r>
            <a:r>
              <a:rPr lang="en-US" sz="4000" kern="1200" spc="-50" baseline="0" dirty="0">
                <a:solidFill>
                  <a:schemeClr val="bg1"/>
                </a:solidFill>
                <a:latin typeface="Izhitsa" panose="020B7200000000000000" pitchFamily="34" charset="0"/>
              </a:rPr>
              <a:t> </a:t>
            </a:r>
            <a:r>
              <a:rPr lang="en-US" sz="4000" kern="1200" spc="-50" baseline="0" dirty="0" err="1">
                <a:solidFill>
                  <a:schemeClr val="bg1"/>
                </a:solidFill>
                <a:latin typeface="Izhitsa" panose="020B7200000000000000" pitchFamily="34" charset="0"/>
              </a:rPr>
              <a:t>на</a:t>
            </a:r>
            <a:r>
              <a:rPr lang="en-US" sz="4000" kern="1200" spc="-50" baseline="0" dirty="0">
                <a:solidFill>
                  <a:schemeClr val="bg1"/>
                </a:solidFill>
                <a:latin typeface="Izhitsa" panose="020B7200000000000000" pitchFamily="34" charset="0"/>
              </a:rPr>
              <a:t> </a:t>
            </a:r>
            <a:r>
              <a:rPr lang="en-US" sz="4000" kern="1200" spc="-50" baseline="0" dirty="0" err="1">
                <a:solidFill>
                  <a:schemeClr val="bg1"/>
                </a:solidFill>
                <a:latin typeface="Izhitsa" panose="020B7200000000000000" pitchFamily="34" charset="0"/>
              </a:rPr>
              <a:t>Славянската</a:t>
            </a:r>
            <a:r>
              <a:rPr lang="en-US" sz="4000" kern="1200" spc="-50" baseline="0" dirty="0">
                <a:solidFill>
                  <a:schemeClr val="bg1"/>
                </a:solidFill>
                <a:latin typeface="Izhitsa" panose="020B7200000000000000" pitchFamily="34" charset="0"/>
              </a:rPr>
              <a:t> </a:t>
            </a:r>
            <a:r>
              <a:rPr lang="en-US" sz="4000" kern="1200" spc="-50" baseline="0" dirty="0" err="1">
                <a:solidFill>
                  <a:schemeClr val="bg1"/>
                </a:solidFill>
                <a:latin typeface="Izhitsa" panose="020B7200000000000000" pitchFamily="34" charset="0"/>
              </a:rPr>
              <a:t>писменост</a:t>
            </a:r>
            <a:endParaRPr lang="en-US" sz="4000" kern="1200" spc="-50" baseline="0" dirty="0">
              <a:solidFill>
                <a:schemeClr val="bg1"/>
              </a:solidFill>
              <a:latin typeface="Izhitsa" panose="020B7200000000000000" pitchFamily="34" charset="0"/>
            </a:endParaRPr>
          </a:p>
        </p:txBody>
      </p:sp>
      <p:sp>
        <p:nvSpPr>
          <p:cNvPr id="80" name="Rectangle 79">
            <a:extLst>
              <a:ext uri="{FF2B5EF4-FFF2-40B4-BE49-F238E27FC236}">
                <a16:creationId xmlns:a16="http://schemas.microsoft.com/office/drawing/2014/main" id="{B026EB53-A064-438C-B0CD-AC1503631A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77779" y="0"/>
            <a:ext cx="63991"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ext Placeholder 1">
            <a:extLst>
              <a:ext uri="{FF2B5EF4-FFF2-40B4-BE49-F238E27FC236}">
                <a16:creationId xmlns:a16="http://schemas.microsoft.com/office/drawing/2014/main" id="{2179FABA-E496-4C3E-BC40-BE10C936A460}"/>
              </a:ext>
            </a:extLst>
          </p:cNvPr>
          <p:cNvSpPr>
            <a:spLocks noGrp="1"/>
          </p:cNvSpPr>
          <p:nvPr>
            <p:ph type="body" sz="half" idx="2"/>
          </p:nvPr>
        </p:nvSpPr>
        <p:spPr>
          <a:xfrm>
            <a:off x="5104523" y="2848331"/>
            <a:ext cx="6338189" cy="3652667"/>
          </a:xfrm>
        </p:spPr>
        <p:txBody>
          <a:bodyPr vert="horz" lIns="0" tIns="45720" rIns="0" bIns="45720" rtlCol="0">
            <a:normAutofit/>
          </a:bodyPr>
          <a:lstStyle/>
          <a:p>
            <a:pPr algn="just" defTabSz="914400"/>
            <a:r>
              <a:rPr lang="en-US" altLang="bg-BG" sz="2000" dirty="0" err="1"/>
              <a:t>Създадената</a:t>
            </a:r>
            <a:r>
              <a:rPr lang="en-US" altLang="bg-BG" sz="2000" dirty="0"/>
              <a:t> </a:t>
            </a:r>
            <a:r>
              <a:rPr lang="en-US" altLang="bg-BG" sz="2000" dirty="0" err="1"/>
              <a:t>от</a:t>
            </a:r>
            <a:r>
              <a:rPr lang="en-US" altLang="bg-BG" sz="2000" dirty="0"/>
              <a:t> </a:t>
            </a:r>
            <a:r>
              <a:rPr lang="en-US" altLang="bg-BG" sz="2000" dirty="0" err="1"/>
              <a:t>братята</a:t>
            </a:r>
            <a:r>
              <a:rPr lang="en-US" altLang="bg-BG" sz="2000" dirty="0"/>
              <a:t> </a:t>
            </a:r>
            <a:r>
              <a:rPr lang="en-US" altLang="bg-BG" sz="2000" dirty="0" err="1"/>
              <a:t>Кирил</a:t>
            </a:r>
            <a:r>
              <a:rPr lang="en-US" altLang="bg-BG" sz="2000" dirty="0"/>
              <a:t> и </a:t>
            </a:r>
            <a:r>
              <a:rPr lang="en-US" altLang="bg-BG" sz="2000" dirty="0" err="1"/>
              <a:t>Методий</a:t>
            </a:r>
            <a:r>
              <a:rPr lang="en-US" altLang="bg-BG" sz="2000" dirty="0"/>
              <a:t> </a:t>
            </a:r>
            <a:r>
              <a:rPr lang="en-US" altLang="bg-BG" sz="2000" dirty="0" err="1"/>
              <a:t>славянска</a:t>
            </a:r>
            <a:r>
              <a:rPr lang="en-US" altLang="bg-BG" sz="2000" dirty="0"/>
              <a:t> </a:t>
            </a:r>
            <a:r>
              <a:rPr lang="en-US" altLang="bg-BG" sz="2000" dirty="0" err="1"/>
              <a:t>писменост</a:t>
            </a:r>
            <a:r>
              <a:rPr lang="en-US" altLang="bg-BG" sz="2000" dirty="0"/>
              <a:t> е </a:t>
            </a:r>
            <a:r>
              <a:rPr lang="en-US" altLang="bg-BG" sz="2000" dirty="0" err="1"/>
              <a:t>най-важното</a:t>
            </a:r>
            <a:r>
              <a:rPr lang="en-US" altLang="bg-BG" sz="2000" dirty="0"/>
              <a:t> </a:t>
            </a:r>
            <a:r>
              <a:rPr lang="en-US" altLang="bg-BG" sz="2000" dirty="0" err="1"/>
              <a:t>културно</a:t>
            </a:r>
            <a:r>
              <a:rPr lang="en-US" altLang="bg-BG" sz="2000" dirty="0"/>
              <a:t> </a:t>
            </a:r>
            <a:r>
              <a:rPr lang="en-US" altLang="bg-BG" sz="2000" dirty="0" err="1"/>
              <a:t>постижение</a:t>
            </a:r>
            <a:r>
              <a:rPr lang="en-US" altLang="bg-BG" sz="2000" dirty="0"/>
              <a:t> </a:t>
            </a:r>
            <a:r>
              <a:rPr lang="en-US" altLang="bg-BG" sz="2000" dirty="0" err="1"/>
              <a:t>на</a:t>
            </a:r>
            <a:r>
              <a:rPr lang="en-US" altLang="bg-BG" sz="2000" dirty="0"/>
              <a:t> </a:t>
            </a:r>
            <a:r>
              <a:rPr lang="en-US" altLang="bg-BG" sz="2000" dirty="0" err="1"/>
              <a:t>славянския</a:t>
            </a:r>
            <a:r>
              <a:rPr lang="en-US" altLang="bg-BG" sz="2000" dirty="0"/>
              <a:t> </a:t>
            </a:r>
            <a:r>
              <a:rPr lang="en-US" altLang="bg-BG" sz="2000" dirty="0" err="1"/>
              <a:t>свят</a:t>
            </a:r>
            <a:r>
              <a:rPr lang="en-US" altLang="bg-BG" sz="2000" dirty="0"/>
              <a:t> </a:t>
            </a:r>
            <a:r>
              <a:rPr lang="en-US" altLang="bg-BG" sz="2000" dirty="0" err="1"/>
              <a:t>през</a:t>
            </a:r>
            <a:r>
              <a:rPr lang="en-US" altLang="bg-BG" sz="2000" dirty="0"/>
              <a:t> </a:t>
            </a:r>
            <a:r>
              <a:rPr lang="en-US" altLang="bg-BG" sz="2000" dirty="0" err="1"/>
              <a:t>Средновековието</a:t>
            </a:r>
            <a:r>
              <a:rPr lang="en-US" altLang="bg-BG" sz="2000" dirty="0"/>
              <a:t>. </a:t>
            </a:r>
            <a:r>
              <a:rPr lang="en-US" altLang="bg-BG" sz="2000" dirty="0" err="1"/>
              <a:t>Създаването</a:t>
            </a:r>
            <a:r>
              <a:rPr lang="en-US" altLang="bg-BG" sz="2000" dirty="0"/>
              <a:t> </a:t>
            </a:r>
            <a:r>
              <a:rPr lang="en-US" altLang="bg-BG" sz="2000" dirty="0" err="1"/>
              <a:t>на</a:t>
            </a:r>
            <a:r>
              <a:rPr lang="en-US" altLang="bg-BG" sz="2000" dirty="0"/>
              <a:t> </a:t>
            </a:r>
            <a:r>
              <a:rPr lang="en-US" altLang="bg-BG" sz="2000" dirty="0" err="1"/>
              <a:t>славянската</a:t>
            </a:r>
            <a:r>
              <a:rPr lang="en-US" altLang="bg-BG" sz="2000" dirty="0"/>
              <a:t> </a:t>
            </a:r>
            <a:r>
              <a:rPr lang="en-US" altLang="bg-BG" sz="2000" dirty="0" err="1"/>
              <a:t>писменост</a:t>
            </a:r>
            <a:r>
              <a:rPr lang="en-US" altLang="bg-BG" sz="2000" dirty="0"/>
              <a:t> е </a:t>
            </a:r>
            <a:r>
              <a:rPr lang="en-US" altLang="bg-BG" sz="2000" dirty="0" err="1"/>
              <a:t>естествен</a:t>
            </a:r>
            <a:r>
              <a:rPr lang="en-US" altLang="bg-BG" sz="2000" dirty="0"/>
              <a:t> </a:t>
            </a:r>
            <a:r>
              <a:rPr lang="en-US" altLang="bg-BG" sz="2000" dirty="0" err="1"/>
              <a:t>резултат</a:t>
            </a:r>
            <a:r>
              <a:rPr lang="en-US" altLang="bg-BG" sz="2000" dirty="0"/>
              <a:t> </a:t>
            </a:r>
            <a:r>
              <a:rPr lang="en-US" altLang="bg-BG" sz="2000" dirty="0" err="1"/>
              <a:t>от</a:t>
            </a:r>
            <a:r>
              <a:rPr lang="en-US" altLang="bg-BG" sz="2000" dirty="0"/>
              <a:t> </a:t>
            </a:r>
            <a:r>
              <a:rPr lang="en-US" altLang="bg-BG" sz="2000" dirty="0" err="1"/>
              <a:t>трайното</a:t>
            </a:r>
            <a:r>
              <a:rPr lang="en-US" altLang="bg-BG" sz="2000" dirty="0"/>
              <a:t> </a:t>
            </a:r>
            <a:r>
              <a:rPr lang="en-US" altLang="bg-BG" sz="2000" dirty="0" err="1"/>
              <a:t>укрепване</a:t>
            </a:r>
            <a:r>
              <a:rPr lang="en-US" altLang="bg-BG" sz="2000" dirty="0"/>
              <a:t> </a:t>
            </a:r>
            <a:r>
              <a:rPr lang="en-US" altLang="bg-BG" sz="2000" dirty="0" err="1"/>
              <a:t>на</a:t>
            </a:r>
            <a:r>
              <a:rPr lang="en-US" altLang="bg-BG" sz="2000" dirty="0"/>
              <a:t> </a:t>
            </a:r>
            <a:r>
              <a:rPr lang="en-US" altLang="bg-BG" sz="2000" dirty="0" err="1"/>
              <a:t>славянските</a:t>
            </a:r>
            <a:r>
              <a:rPr lang="en-US" altLang="bg-BG" sz="2000" dirty="0"/>
              <a:t> </a:t>
            </a:r>
            <a:r>
              <a:rPr lang="en-US" altLang="bg-BG" sz="2000" dirty="0" err="1"/>
              <a:t>държави</a:t>
            </a:r>
            <a:r>
              <a:rPr lang="en-US" altLang="bg-BG" sz="2000" dirty="0"/>
              <a:t> и </a:t>
            </a:r>
            <a:r>
              <a:rPr lang="en-US" altLang="bg-BG" sz="2000" dirty="0" err="1"/>
              <a:t>от</a:t>
            </a:r>
            <a:r>
              <a:rPr lang="en-US" altLang="bg-BG" sz="2000" dirty="0"/>
              <a:t> </a:t>
            </a:r>
            <a:r>
              <a:rPr lang="en-US" altLang="bg-BG" sz="2000" dirty="0" err="1"/>
              <a:t>постепенното</a:t>
            </a:r>
            <a:r>
              <a:rPr lang="en-US" altLang="bg-BG" sz="2000" dirty="0"/>
              <a:t> </a:t>
            </a:r>
            <a:r>
              <a:rPr lang="en-US" altLang="bg-BG" sz="2000" dirty="0" err="1"/>
              <a:t>им</a:t>
            </a:r>
            <a:r>
              <a:rPr lang="en-US" altLang="bg-BG" sz="2000" dirty="0"/>
              <a:t> </a:t>
            </a:r>
            <a:r>
              <a:rPr lang="en-US" altLang="bg-BG" sz="2000" dirty="0" err="1"/>
              <a:t>приобщаване</a:t>
            </a:r>
            <a:r>
              <a:rPr lang="en-US" altLang="bg-BG" sz="2000" dirty="0"/>
              <a:t> </a:t>
            </a:r>
            <a:r>
              <a:rPr lang="en-US" altLang="bg-BG" sz="2000" dirty="0" err="1"/>
              <a:t>към</a:t>
            </a:r>
            <a:r>
              <a:rPr lang="en-US" altLang="bg-BG" sz="2000" dirty="0"/>
              <a:t> </a:t>
            </a:r>
            <a:r>
              <a:rPr lang="en-US" altLang="bg-BG" sz="2000" dirty="0" err="1"/>
              <a:t>християнската</a:t>
            </a:r>
            <a:r>
              <a:rPr lang="en-US" altLang="bg-BG" sz="2000" dirty="0"/>
              <a:t> </a:t>
            </a:r>
            <a:r>
              <a:rPr lang="en-US" altLang="bg-BG" sz="2000" dirty="0" err="1"/>
              <a:t>общност</a:t>
            </a:r>
            <a:r>
              <a:rPr lang="en-US" altLang="bg-BG" sz="2000" dirty="0"/>
              <a:t> с </a:t>
            </a:r>
            <a:r>
              <a:rPr lang="en-US" altLang="bg-BG" sz="2000" dirty="0" err="1"/>
              <a:t>нейните</a:t>
            </a:r>
            <a:r>
              <a:rPr lang="en-US" altLang="bg-BG" sz="2000" dirty="0"/>
              <a:t> </a:t>
            </a:r>
            <a:r>
              <a:rPr lang="en-US" altLang="bg-BG" sz="2000" dirty="0" err="1"/>
              <a:t>два</a:t>
            </a:r>
            <a:r>
              <a:rPr lang="en-US" altLang="bg-BG" sz="2000" dirty="0"/>
              <a:t> </a:t>
            </a:r>
            <a:r>
              <a:rPr lang="en-US" altLang="bg-BG" sz="2000" dirty="0" err="1"/>
              <a:t>центъра</a:t>
            </a:r>
            <a:r>
              <a:rPr lang="en-US" altLang="bg-BG" sz="2000" dirty="0"/>
              <a:t> – </a:t>
            </a:r>
            <a:r>
              <a:rPr lang="en-US" altLang="bg-BG" sz="2000" dirty="0" err="1"/>
              <a:t>Рим</a:t>
            </a:r>
            <a:r>
              <a:rPr lang="en-US" altLang="bg-BG" sz="2000" dirty="0"/>
              <a:t> и </a:t>
            </a:r>
            <a:r>
              <a:rPr lang="en-US" altLang="bg-BG" sz="2000" dirty="0" err="1"/>
              <a:t>Константинопол</a:t>
            </a:r>
            <a:r>
              <a:rPr lang="en-US" altLang="bg-BG" sz="2000" dirty="0"/>
              <a:t> </a:t>
            </a:r>
            <a:r>
              <a:rPr lang="en-US" altLang="bg-BG" sz="2000" dirty="0" err="1"/>
              <a:t>Точната</a:t>
            </a:r>
            <a:r>
              <a:rPr lang="en-US" altLang="bg-BG" sz="2000" dirty="0"/>
              <a:t> </a:t>
            </a:r>
            <a:r>
              <a:rPr lang="en-US" altLang="bg-BG" sz="2000" dirty="0" err="1"/>
              <a:t>година</a:t>
            </a:r>
            <a:r>
              <a:rPr lang="en-US" altLang="bg-BG" sz="2000" dirty="0"/>
              <a:t>, в </a:t>
            </a:r>
            <a:r>
              <a:rPr lang="en-US" altLang="bg-BG" sz="2000" dirty="0" err="1"/>
              <a:t>която</a:t>
            </a:r>
            <a:r>
              <a:rPr lang="en-US" altLang="bg-BG" sz="2000" dirty="0"/>
              <a:t> е </a:t>
            </a:r>
            <a:r>
              <a:rPr lang="en-US" altLang="bg-BG" sz="2000" dirty="0" err="1"/>
              <a:t>завършена</a:t>
            </a:r>
            <a:r>
              <a:rPr lang="en-US" altLang="bg-BG" sz="2000" dirty="0"/>
              <a:t> </a:t>
            </a:r>
            <a:r>
              <a:rPr lang="en-US" altLang="bg-BG" sz="2000" dirty="0" err="1"/>
              <a:t>славянската</a:t>
            </a:r>
            <a:r>
              <a:rPr lang="en-US" altLang="bg-BG" sz="2000" dirty="0"/>
              <a:t> </a:t>
            </a:r>
            <a:r>
              <a:rPr lang="en-US" altLang="bg-BG" sz="2000" dirty="0" err="1"/>
              <a:t>азбука</a:t>
            </a:r>
            <a:r>
              <a:rPr lang="en-US" altLang="bg-BG" sz="2000" dirty="0"/>
              <a:t> </a:t>
            </a:r>
            <a:r>
              <a:rPr lang="en-US" altLang="bg-BG" sz="2000" dirty="0" err="1"/>
              <a:t>все</a:t>
            </a:r>
            <a:r>
              <a:rPr lang="en-US" altLang="bg-BG" sz="2000" dirty="0"/>
              <a:t> </a:t>
            </a:r>
            <a:r>
              <a:rPr lang="en-US" altLang="bg-BG" sz="2000" dirty="0" err="1"/>
              <a:t>още</a:t>
            </a:r>
            <a:r>
              <a:rPr lang="en-US" altLang="bg-BG" sz="2000" dirty="0"/>
              <a:t> е </a:t>
            </a:r>
            <a:r>
              <a:rPr lang="en-US" altLang="bg-BG" sz="2000" dirty="0" err="1"/>
              <a:t>предмет</a:t>
            </a:r>
            <a:r>
              <a:rPr lang="en-US" altLang="bg-BG" sz="2000" dirty="0"/>
              <a:t> </a:t>
            </a:r>
            <a:r>
              <a:rPr lang="en-US" altLang="bg-BG" sz="2000" dirty="0" err="1"/>
              <a:t>на</a:t>
            </a:r>
            <a:r>
              <a:rPr lang="en-US" altLang="bg-BG" sz="2000" dirty="0"/>
              <a:t> </a:t>
            </a:r>
            <a:r>
              <a:rPr lang="en-US" altLang="bg-BG" sz="2000" dirty="0" err="1"/>
              <a:t>дискусия</a:t>
            </a:r>
            <a:r>
              <a:rPr lang="en-US" altLang="bg-BG" sz="2000" dirty="0"/>
              <a:t>. </a:t>
            </a:r>
            <a:r>
              <a:rPr lang="en-US" altLang="bg-BG" sz="2000" dirty="0" err="1"/>
              <a:t>Приема</a:t>
            </a:r>
            <a:r>
              <a:rPr lang="en-US" altLang="bg-BG" sz="2000" dirty="0"/>
              <a:t> </a:t>
            </a:r>
            <a:r>
              <a:rPr lang="en-US" altLang="bg-BG" sz="2000" dirty="0" err="1"/>
              <a:t>се</a:t>
            </a:r>
            <a:r>
              <a:rPr lang="en-US" altLang="bg-BG" sz="2000" dirty="0"/>
              <a:t>, </a:t>
            </a:r>
            <a:r>
              <a:rPr lang="en-US" altLang="bg-BG" sz="2000" dirty="0" err="1"/>
              <a:t>че</a:t>
            </a:r>
            <a:r>
              <a:rPr lang="en-US" altLang="bg-BG" sz="2000" dirty="0"/>
              <a:t> </a:t>
            </a:r>
            <a:r>
              <a:rPr lang="en-US" altLang="bg-BG" sz="2000" dirty="0" err="1"/>
              <a:t>тя</a:t>
            </a:r>
            <a:r>
              <a:rPr lang="en-US" altLang="bg-BG" sz="2000" dirty="0"/>
              <a:t> е 855-а </a:t>
            </a:r>
            <a:r>
              <a:rPr lang="en-US" altLang="bg-BG" sz="2000" dirty="0" err="1"/>
              <a:t>по</a:t>
            </a:r>
            <a:r>
              <a:rPr lang="en-US" altLang="bg-BG" sz="2000" dirty="0"/>
              <a:t> </a:t>
            </a:r>
            <a:r>
              <a:rPr lang="en-US" altLang="bg-BG" sz="2000" dirty="0" err="1"/>
              <a:t>сведенията</a:t>
            </a:r>
            <a:r>
              <a:rPr lang="en-US" altLang="bg-BG" sz="2000" dirty="0"/>
              <a:t> </a:t>
            </a:r>
            <a:r>
              <a:rPr lang="en-US" altLang="bg-BG" sz="2000" dirty="0" err="1"/>
              <a:t>на</a:t>
            </a:r>
            <a:r>
              <a:rPr lang="en-US" altLang="bg-BG" sz="2000" dirty="0"/>
              <a:t> </a:t>
            </a:r>
            <a:r>
              <a:rPr lang="en-US" altLang="bg-BG" sz="2000" dirty="0" err="1"/>
              <a:t>Черноризец</a:t>
            </a:r>
            <a:r>
              <a:rPr lang="en-US" altLang="bg-BG" sz="2000" dirty="0"/>
              <a:t> </a:t>
            </a:r>
            <a:r>
              <a:rPr lang="en-US" altLang="bg-BG" sz="2000" dirty="0" err="1"/>
              <a:t>Храбър</a:t>
            </a:r>
            <a:r>
              <a:rPr lang="en-US" altLang="bg-BG" sz="2000" dirty="0"/>
              <a:t> в </a:t>
            </a:r>
            <a:r>
              <a:rPr lang="en-US" altLang="bg-BG" sz="2000" dirty="0" err="1"/>
              <a:t>неговото</a:t>
            </a:r>
            <a:r>
              <a:rPr lang="en-US" altLang="bg-BG" sz="2000" dirty="0"/>
              <a:t> “</a:t>
            </a:r>
            <a:r>
              <a:rPr lang="en-US" altLang="bg-BG" sz="2000" dirty="0" err="1"/>
              <a:t>Сказание</a:t>
            </a:r>
            <a:r>
              <a:rPr lang="en-US" altLang="bg-BG" sz="2000" dirty="0"/>
              <a:t> </a:t>
            </a:r>
            <a:r>
              <a:rPr lang="en-US" altLang="bg-BG" sz="2000" dirty="0" err="1"/>
              <a:t>за</a:t>
            </a:r>
            <a:r>
              <a:rPr lang="en-US" altLang="bg-BG" sz="2000" dirty="0"/>
              <a:t> </a:t>
            </a:r>
            <a:r>
              <a:rPr lang="en-US" altLang="bg-BG" sz="2000" dirty="0" err="1"/>
              <a:t>буквите</a:t>
            </a:r>
            <a:r>
              <a:rPr lang="en-US" altLang="bg-BG" sz="2000" dirty="0"/>
              <a:t>”. </a:t>
            </a:r>
          </a:p>
          <a:p>
            <a:pPr algn="just" defTabSz="914400"/>
            <a:endParaRPr lang="en-US" altLang="bg-BG" sz="2000" dirty="0"/>
          </a:p>
          <a:p>
            <a:pPr defTabSz="914400"/>
            <a:endParaRPr lang="en-US" altLang="bg-BG" sz="2000" dirty="0"/>
          </a:p>
          <a:p>
            <a:pPr defTabSz="914400"/>
            <a:endParaRPr lang="en-US" sz="2000" dirty="0"/>
          </a:p>
        </p:txBody>
      </p:sp>
    </p:spTree>
    <p:extLst>
      <p:ext uri="{BB962C8B-B14F-4D97-AF65-F5344CB8AC3E}">
        <p14:creationId xmlns:p14="http://schemas.microsoft.com/office/powerpoint/2010/main" val="19745153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268" name="Picture 7" descr="kiril_metodi">
            <a:extLst>
              <a:ext uri="{FF2B5EF4-FFF2-40B4-BE49-F238E27FC236}">
                <a16:creationId xmlns:a16="http://schemas.microsoft.com/office/drawing/2014/main" id="{B6E033DA-1B96-4788-8B21-70528CF624A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6121" r="1" b="15525"/>
          <a:stretch/>
        </p:blipFill>
        <p:spPr bwMode="auto">
          <a:xfrm>
            <a:off x="15" y="10"/>
            <a:ext cx="7554922" cy="685799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 name="Rectangle 72">
            <a:extLst>
              <a:ext uri="{FF2B5EF4-FFF2-40B4-BE49-F238E27FC236}">
                <a16:creationId xmlns:a16="http://schemas.microsoft.com/office/drawing/2014/main" id="{E9ED41B5-F9B0-4DE1-8C59-A980468A70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7611503" y="0"/>
            <a:ext cx="458354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9026" name="Rectangle 2">
            <a:extLst>
              <a:ext uri="{FF2B5EF4-FFF2-40B4-BE49-F238E27FC236}">
                <a16:creationId xmlns:a16="http://schemas.microsoft.com/office/drawing/2014/main" id="{505EA750-81EB-44CE-BD71-58930F89CBBA}"/>
              </a:ext>
            </a:extLst>
          </p:cNvPr>
          <p:cNvSpPr>
            <a:spLocks noGrp="1" noChangeArrowheads="1"/>
          </p:cNvSpPr>
          <p:nvPr>
            <p:ph type="ctrTitle"/>
          </p:nvPr>
        </p:nvSpPr>
        <p:spPr>
          <a:xfrm>
            <a:off x="8094776" y="640080"/>
            <a:ext cx="3658293" cy="1492776"/>
          </a:xfrm>
        </p:spPr>
        <p:txBody>
          <a:bodyPr>
            <a:normAutofit/>
          </a:bodyPr>
          <a:lstStyle/>
          <a:p>
            <a:pPr>
              <a:defRPr/>
            </a:pPr>
            <a:r>
              <a:rPr lang="bg-BG" sz="3400" dirty="0">
                <a:solidFill>
                  <a:srgbClr val="FFFFFF"/>
                </a:solidFill>
                <a:latin typeface="Izhitsa" panose="020B7200000000000000" pitchFamily="34" charset="0"/>
              </a:rPr>
              <a:t>Разпространяване на славянската писменост</a:t>
            </a:r>
          </a:p>
        </p:txBody>
      </p:sp>
      <p:sp>
        <p:nvSpPr>
          <p:cNvPr id="129027" name="Rectangle 3">
            <a:extLst>
              <a:ext uri="{FF2B5EF4-FFF2-40B4-BE49-F238E27FC236}">
                <a16:creationId xmlns:a16="http://schemas.microsoft.com/office/drawing/2014/main" id="{6E15886A-6FB4-4662-8F83-55C4CEDF26A2}"/>
              </a:ext>
            </a:extLst>
          </p:cNvPr>
          <p:cNvSpPr>
            <a:spLocks noGrp="1" noChangeArrowheads="1"/>
          </p:cNvSpPr>
          <p:nvPr>
            <p:ph type="subTitle" idx="1"/>
          </p:nvPr>
        </p:nvSpPr>
        <p:spPr>
          <a:xfrm>
            <a:off x="7558291" y="2420888"/>
            <a:ext cx="4459574" cy="3279916"/>
          </a:xfrm>
        </p:spPr>
        <p:txBody>
          <a:bodyPr>
            <a:noAutofit/>
          </a:bodyPr>
          <a:lstStyle/>
          <a:p>
            <a:pPr algn="just">
              <a:buFont typeface="Wingdings" panose="05000000000000000000" pitchFamily="2" charset="2"/>
              <a:buNone/>
              <a:defRPr/>
            </a:pPr>
            <a:r>
              <a:rPr lang="bg-BG" sz="2000" cap="none" dirty="0">
                <a:solidFill>
                  <a:srgbClr val="FFFFFF"/>
                </a:solidFill>
              </a:rPr>
              <a:t>   </a:t>
            </a:r>
            <a:r>
              <a:rPr lang="bg-BG" sz="2000" cap="none" dirty="0">
                <a:solidFill>
                  <a:srgbClr val="FFFFFF"/>
                </a:solidFill>
                <a:latin typeface="+mn-lt"/>
              </a:rPr>
              <a:t>Методиевата писменост поставя началото на самобитното културно развитие на славянската общност в християнската цивилизация. Радушното посрещане, с което княз Борис (852-889) приема кирило-методиевите ученици е венецът на неговата хритиянизаторска политика. България се превръща в люлка на славянската култура, с което оказва влияние върху целия славянски свят. </a:t>
            </a:r>
          </a:p>
        </p:txBody>
      </p:sp>
      <p:sp>
        <p:nvSpPr>
          <p:cNvPr id="75" name="Rectangle 74">
            <a:extLst>
              <a:ext uri="{FF2B5EF4-FFF2-40B4-BE49-F238E27FC236}">
                <a16:creationId xmlns:a16="http://schemas.microsoft.com/office/drawing/2014/main" id="{C482A030-873A-4216-B6A6-C3348B9CA2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4938" y="0"/>
            <a:ext cx="63991"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2930281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500"/>
                                  </p:stCondLst>
                                  <p:iterate>
                                    <p:tmPct val="10000"/>
                                  </p:iterate>
                                  <p:childTnLst>
                                    <p:set>
                                      <p:cBhvr>
                                        <p:cTn id="6" dur="1" fill="hold">
                                          <p:stCondLst>
                                            <p:cond delay="0"/>
                                          </p:stCondLst>
                                        </p:cTn>
                                        <p:tgtEl>
                                          <p:spTgt spid="129027">
                                            <p:txEl>
                                              <p:pRg st="0" end="0"/>
                                            </p:txEl>
                                          </p:spTgt>
                                        </p:tgtEl>
                                        <p:attrNameLst>
                                          <p:attrName>style.visibility</p:attrName>
                                        </p:attrNameLst>
                                      </p:cBhvr>
                                      <p:to>
                                        <p:strVal val="visible"/>
                                      </p:to>
                                    </p:set>
                                    <p:animEffect transition="in" filter="fade">
                                      <p:cBhvr>
                                        <p:cTn id="7" dur="700"/>
                                        <p:tgtEl>
                                          <p:spTgt spid="129027">
                                            <p:txEl>
                                              <p:pRg st="0" end="0"/>
                                            </p:txEl>
                                          </p:spTgt>
                                        </p:tgtEl>
                                      </p:cBhvr>
                                    </p:animEffect>
                                  </p:childTnLst>
                                </p:cTn>
                              </p:par>
                              <p:par>
                                <p:cTn id="8" presetID="10" presetClass="entr" presetSubtype="0" fill="hold" grpId="0" nodeType="withEffect">
                                  <p:stCondLst>
                                    <p:cond delay="1000"/>
                                  </p:stCondLst>
                                  <p:iterate>
                                    <p:tmPct val="10000"/>
                                  </p:iterate>
                                  <p:childTnLst>
                                    <p:set>
                                      <p:cBhvr>
                                        <p:cTn id="9" dur="1" fill="hold">
                                          <p:stCondLst>
                                            <p:cond delay="0"/>
                                          </p:stCondLst>
                                        </p:cTn>
                                        <p:tgtEl>
                                          <p:spTgt spid="129026"/>
                                        </p:tgtEl>
                                        <p:attrNameLst>
                                          <p:attrName>style.visibility</p:attrName>
                                        </p:attrNameLst>
                                      </p:cBhvr>
                                      <p:to>
                                        <p:strVal val="visible"/>
                                      </p:to>
                                    </p:set>
                                    <p:animEffect transition="in" filter="fade">
                                      <p:cBhvr>
                                        <p:cTn id="10" dur="700"/>
                                        <p:tgtEl>
                                          <p:spTgt spid="129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9026" grpId="0"/>
      <p:bldP spid="129027"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7" name="Rectangle 136">
            <a:extLst>
              <a:ext uri="{FF2B5EF4-FFF2-40B4-BE49-F238E27FC236}">
                <a16:creationId xmlns:a16="http://schemas.microsoft.com/office/drawing/2014/main" id="{7D379150-F6B4-45C8-BE10-6B278AD400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9" name="Rectangle 138">
            <a:extLst>
              <a:ext uri="{FF2B5EF4-FFF2-40B4-BE49-F238E27FC236}">
                <a16:creationId xmlns:a16="http://schemas.microsoft.com/office/drawing/2014/main" id="{5FFCF544-A370-4A5D-A95F-CA6E0E7191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34316"/>
            <a:ext cx="12188825"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41" name="Straight Connector 140">
            <a:extLst>
              <a:ext uri="{FF2B5EF4-FFF2-40B4-BE49-F238E27FC236}">
                <a16:creationId xmlns:a16="http://schemas.microsoft.com/office/drawing/2014/main" id="{6EEB3B97-A638-498B-8083-54191CE71E0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221" y="1737845"/>
            <a:ext cx="9964364"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43" name="Rectangle 142">
            <a:extLst>
              <a:ext uri="{FF2B5EF4-FFF2-40B4-BE49-F238E27FC236}">
                <a16:creationId xmlns:a16="http://schemas.microsoft.com/office/drawing/2014/main" id="{7EE378F3-9642-471B-8215-AA32884221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3141"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145" name="Rectangle 144">
            <a:extLst>
              <a:ext uri="{FF2B5EF4-FFF2-40B4-BE49-F238E27FC236}">
                <a16:creationId xmlns:a16="http://schemas.microsoft.com/office/drawing/2014/main" id="{26405F82-F7FB-4124-AE2B-3D69A007C1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4" y="0"/>
            <a:ext cx="7545914"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4146" name="Rectangle 2">
            <a:extLst>
              <a:ext uri="{FF2B5EF4-FFF2-40B4-BE49-F238E27FC236}">
                <a16:creationId xmlns:a16="http://schemas.microsoft.com/office/drawing/2014/main" id="{F5669B36-CD4F-4852-B08E-C48D5C475C2C}"/>
              </a:ext>
            </a:extLst>
          </p:cNvPr>
          <p:cNvSpPr>
            <a:spLocks noGrp="1" noChangeArrowheads="1"/>
          </p:cNvSpPr>
          <p:nvPr>
            <p:ph type="title"/>
          </p:nvPr>
        </p:nvSpPr>
        <p:spPr>
          <a:xfrm>
            <a:off x="538258" y="-201725"/>
            <a:ext cx="6324330" cy="1666501"/>
          </a:xfrm>
        </p:spPr>
        <p:txBody>
          <a:bodyPr vert="horz" lIns="91440" tIns="45720" rIns="91440" bIns="45720" rtlCol="0" anchor="b">
            <a:normAutofit/>
          </a:bodyPr>
          <a:lstStyle/>
          <a:p>
            <a:pPr defTabSz="914400">
              <a:defRPr/>
            </a:pPr>
            <a:r>
              <a:rPr lang="en-US" sz="4000" dirty="0" err="1">
                <a:solidFill>
                  <a:schemeClr val="bg1"/>
                </a:solidFill>
                <a:latin typeface="Izhitsa" panose="020B7200000000000000" pitchFamily="34" charset="0"/>
              </a:rPr>
              <a:t>Историческо</a:t>
            </a:r>
            <a:r>
              <a:rPr lang="en-US" sz="4000" dirty="0">
                <a:solidFill>
                  <a:schemeClr val="bg1"/>
                </a:solidFill>
                <a:latin typeface="Izhitsa" panose="020B7200000000000000" pitchFamily="34" charset="0"/>
              </a:rPr>
              <a:t>  </a:t>
            </a:r>
            <a:r>
              <a:rPr lang="en-US" sz="4000" dirty="0" err="1">
                <a:solidFill>
                  <a:schemeClr val="bg1"/>
                </a:solidFill>
                <a:latin typeface="Izhitsa" panose="020B7200000000000000" pitchFamily="34" charset="0"/>
              </a:rPr>
              <a:t>значение</a:t>
            </a:r>
            <a:r>
              <a:rPr lang="en-US" sz="4000" dirty="0">
                <a:solidFill>
                  <a:schemeClr val="bg1"/>
                </a:solidFill>
                <a:latin typeface="Izhitsa" panose="020B7200000000000000" pitchFamily="34" charset="0"/>
              </a:rPr>
              <a:t> </a:t>
            </a:r>
            <a:r>
              <a:rPr lang="en-US" sz="4000" dirty="0" err="1">
                <a:solidFill>
                  <a:schemeClr val="bg1"/>
                </a:solidFill>
                <a:latin typeface="Izhitsa" panose="020B7200000000000000" pitchFamily="34" charset="0"/>
              </a:rPr>
              <a:t>на</a:t>
            </a:r>
            <a:r>
              <a:rPr lang="en-US" sz="4000" dirty="0">
                <a:solidFill>
                  <a:schemeClr val="bg1"/>
                </a:solidFill>
                <a:latin typeface="Izhitsa" panose="020B7200000000000000" pitchFamily="34" charset="0"/>
              </a:rPr>
              <a:t> </a:t>
            </a:r>
            <a:r>
              <a:rPr lang="en-US" sz="4000" dirty="0" err="1">
                <a:solidFill>
                  <a:schemeClr val="bg1"/>
                </a:solidFill>
                <a:latin typeface="Izhitsa" panose="020B7200000000000000" pitchFamily="34" charset="0"/>
              </a:rPr>
              <a:t>Кирило-Методиевото</a:t>
            </a:r>
            <a:r>
              <a:rPr lang="en-US" sz="4000" dirty="0">
                <a:solidFill>
                  <a:schemeClr val="bg1"/>
                </a:solidFill>
                <a:latin typeface="Izhitsa" panose="020B7200000000000000" pitchFamily="34" charset="0"/>
              </a:rPr>
              <a:t> </a:t>
            </a:r>
            <a:r>
              <a:rPr lang="en-US" sz="4000" dirty="0" err="1">
                <a:solidFill>
                  <a:schemeClr val="bg1"/>
                </a:solidFill>
                <a:latin typeface="Izhitsa" panose="020B7200000000000000" pitchFamily="34" charset="0"/>
              </a:rPr>
              <a:t>дело</a:t>
            </a:r>
            <a:endParaRPr lang="en-US" sz="4000" dirty="0">
              <a:solidFill>
                <a:schemeClr val="bg1"/>
              </a:solidFill>
              <a:latin typeface="Izhitsa" panose="020B7200000000000000" pitchFamily="34" charset="0"/>
            </a:endParaRPr>
          </a:p>
        </p:txBody>
      </p:sp>
      <p:sp>
        <p:nvSpPr>
          <p:cNvPr id="134147" name="Rectangle 3">
            <a:extLst>
              <a:ext uri="{FF2B5EF4-FFF2-40B4-BE49-F238E27FC236}">
                <a16:creationId xmlns:a16="http://schemas.microsoft.com/office/drawing/2014/main" id="{9CD47E0D-5E3E-42C5-BF90-B76A8A519CA2}"/>
              </a:ext>
            </a:extLst>
          </p:cNvPr>
          <p:cNvSpPr>
            <a:spLocks noGrp="1" noChangeArrowheads="1"/>
          </p:cNvSpPr>
          <p:nvPr>
            <p:ph type="body" idx="1"/>
          </p:nvPr>
        </p:nvSpPr>
        <p:spPr>
          <a:xfrm>
            <a:off x="538259" y="2236304"/>
            <a:ext cx="6060210" cy="3652667"/>
          </a:xfrm>
        </p:spPr>
        <p:txBody>
          <a:bodyPr vert="horz" lIns="0" tIns="45720" rIns="0" bIns="45720" rtlCol="0">
            <a:normAutofit/>
          </a:bodyPr>
          <a:lstStyle/>
          <a:p>
            <a:pPr marL="91413" indent="-91413" algn="just" defTabSz="914400">
              <a:spcAft>
                <a:spcPts val="600"/>
              </a:spcAft>
              <a:buFont typeface="Calibri" panose="020F0502020204030204" pitchFamily="34" charset="0"/>
              <a:buChar char=" "/>
              <a:defRPr/>
            </a:pPr>
            <a:r>
              <a:rPr lang="en-US" sz="1800" cap="none" dirty="0">
                <a:solidFill>
                  <a:srgbClr val="FFFFFF"/>
                </a:solidFill>
              </a:rPr>
              <a:t>    </a:t>
            </a:r>
            <a:r>
              <a:rPr lang="en-US" sz="2000" cap="none" spc="200" dirty="0" err="1">
                <a:solidFill>
                  <a:srgbClr val="FFFFFF"/>
                </a:solidFill>
              </a:rPr>
              <a:t>Преди</a:t>
            </a:r>
            <a:r>
              <a:rPr lang="en-US" sz="2000" cap="none" spc="200" dirty="0">
                <a:solidFill>
                  <a:srgbClr val="FFFFFF"/>
                </a:solidFill>
              </a:rPr>
              <a:t> </a:t>
            </a:r>
            <a:r>
              <a:rPr lang="en-US" sz="2000" cap="none" spc="200" dirty="0" err="1">
                <a:solidFill>
                  <a:srgbClr val="FFFFFF"/>
                </a:solidFill>
              </a:rPr>
              <a:t>всичко</a:t>
            </a:r>
            <a:r>
              <a:rPr lang="en-US" sz="2000" cap="none" spc="200" dirty="0">
                <a:solidFill>
                  <a:srgbClr val="FFFFFF"/>
                </a:solidFill>
              </a:rPr>
              <a:t> </a:t>
            </a:r>
            <a:r>
              <a:rPr lang="en-US" sz="2000" cap="none" spc="200" dirty="0" err="1">
                <a:solidFill>
                  <a:srgbClr val="FFFFFF"/>
                </a:solidFill>
              </a:rPr>
              <a:t>те</a:t>
            </a:r>
            <a:r>
              <a:rPr lang="en-US" sz="2000" cap="none" spc="200" dirty="0">
                <a:solidFill>
                  <a:srgbClr val="FFFFFF"/>
                </a:solidFill>
              </a:rPr>
              <a:t> </a:t>
            </a:r>
            <a:r>
              <a:rPr lang="en-US" sz="2000" cap="none" spc="200" dirty="0" err="1">
                <a:solidFill>
                  <a:srgbClr val="FFFFFF"/>
                </a:solidFill>
              </a:rPr>
              <a:t>развили</a:t>
            </a:r>
            <a:r>
              <a:rPr lang="en-US" sz="2000" cap="none" spc="200" dirty="0">
                <a:solidFill>
                  <a:srgbClr val="FFFFFF"/>
                </a:solidFill>
              </a:rPr>
              <a:t> </a:t>
            </a:r>
            <a:r>
              <a:rPr lang="en-US" sz="2000" cap="none" spc="200" dirty="0" err="1">
                <a:solidFill>
                  <a:srgbClr val="FFFFFF"/>
                </a:solidFill>
              </a:rPr>
              <a:t>голяма</a:t>
            </a:r>
            <a:r>
              <a:rPr lang="en-US" sz="2000" cap="none" spc="200" dirty="0">
                <a:solidFill>
                  <a:srgbClr val="FFFFFF"/>
                </a:solidFill>
              </a:rPr>
              <a:t> </a:t>
            </a:r>
            <a:r>
              <a:rPr lang="en-US" sz="2000" cap="none" spc="200" dirty="0" err="1">
                <a:solidFill>
                  <a:srgbClr val="FFFFFF"/>
                </a:solidFill>
              </a:rPr>
              <a:t>мисионерска</a:t>
            </a:r>
            <a:r>
              <a:rPr lang="en-US" sz="2000" cap="none" spc="200" dirty="0">
                <a:solidFill>
                  <a:srgbClr val="FFFFFF"/>
                </a:solidFill>
              </a:rPr>
              <a:t> </a:t>
            </a:r>
            <a:r>
              <a:rPr lang="en-US" sz="2000" cap="none" spc="200" dirty="0" err="1">
                <a:solidFill>
                  <a:srgbClr val="FFFFFF"/>
                </a:solidFill>
              </a:rPr>
              <a:t>активност</a:t>
            </a:r>
            <a:r>
              <a:rPr lang="en-US" sz="2000" cap="none" spc="200" dirty="0">
                <a:solidFill>
                  <a:srgbClr val="FFFFFF"/>
                </a:solidFill>
              </a:rPr>
              <a:t> </a:t>
            </a:r>
            <a:r>
              <a:rPr lang="en-US" sz="2000" cap="none" spc="200" dirty="0" err="1">
                <a:solidFill>
                  <a:srgbClr val="FFFFFF"/>
                </a:solidFill>
              </a:rPr>
              <a:t>за</a:t>
            </a:r>
            <a:r>
              <a:rPr lang="en-US" sz="2000" cap="none" spc="200" dirty="0">
                <a:solidFill>
                  <a:srgbClr val="FFFFFF"/>
                </a:solidFill>
              </a:rPr>
              <a:t> </a:t>
            </a:r>
            <a:r>
              <a:rPr lang="en-US" sz="2000" cap="none" spc="200" dirty="0" err="1">
                <a:solidFill>
                  <a:srgbClr val="FFFFFF"/>
                </a:solidFill>
              </a:rPr>
              <a:t>разпространение</a:t>
            </a:r>
            <a:r>
              <a:rPr lang="en-US" sz="2000" cap="none" spc="200" dirty="0">
                <a:solidFill>
                  <a:srgbClr val="FFFFFF"/>
                </a:solidFill>
              </a:rPr>
              <a:t>, </a:t>
            </a:r>
            <a:r>
              <a:rPr lang="en-US" sz="2000" cap="none" spc="200" dirty="0" err="1">
                <a:solidFill>
                  <a:srgbClr val="FFFFFF"/>
                </a:solidFill>
              </a:rPr>
              <a:t>осмисляне</a:t>
            </a:r>
            <a:r>
              <a:rPr lang="en-US" sz="2000" cap="none" spc="200" dirty="0">
                <a:solidFill>
                  <a:srgbClr val="FFFFFF"/>
                </a:solidFill>
              </a:rPr>
              <a:t> и </a:t>
            </a:r>
            <a:r>
              <a:rPr lang="en-US" sz="2000" cap="none" spc="200" dirty="0" err="1">
                <a:solidFill>
                  <a:srgbClr val="FFFFFF"/>
                </a:solidFill>
              </a:rPr>
              <a:t>възприемане</a:t>
            </a:r>
            <a:r>
              <a:rPr lang="en-US" sz="2000" cap="none" spc="200" dirty="0">
                <a:solidFill>
                  <a:srgbClr val="FFFFFF"/>
                </a:solidFill>
              </a:rPr>
              <a:t> </a:t>
            </a:r>
            <a:r>
              <a:rPr lang="en-US" sz="2000" cap="none" spc="200" dirty="0" err="1">
                <a:solidFill>
                  <a:srgbClr val="FFFFFF"/>
                </a:solidFill>
              </a:rPr>
              <a:t>на</a:t>
            </a:r>
            <a:r>
              <a:rPr lang="en-US" sz="2000" cap="none" spc="200" dirty="0">
                <a:solidFill>
                  <a:srgbClr val="FFFFFF"/>
                </a:solidFill>
              </a:rPr>
              <a:t> </a:t>
            </a:r>
            <a:r>
              <a:rPr lang="en-US" sz="2000" cap="none" spc="200" dirty="0" err="1">
                <a:solidFill>
                  <a:srgbClr val="FFFFFF"/>
                </a:solidFill>
              </a:rPr>
              <a:t>християнството</a:t>
            </a:r>
            <a:r>
              <a:rPr lang="en-US" sz="2000" cap="none" spc="200" dirty="0">
                <a:solidFill>
                  <a:srgbClr val="FFFFFF"/>
                </a:solidFill>
              </a:rPr>
              <a:t> </a:t>
            </a:r>
            <a:r>
              <a:rPr lang="en-US" sz="2000" cap="none" spc="200" dirty="0" err="1">
                <a:solidFill>
                  <a:srgbClr val="FFFFFF"/>
                </a:solidFill>
              </a:rPr>
              <a:t>на</a:t>
            </a:r>
            <a:r>
              <a:rPr lang="en-US" sz="2000" cap="none" spc="200" dirty="0">
                <a:solidFill>
                  <a:srgbClr val="FFFFFF"/>
                </a:solidFill>
              </a:rPr>
              <a:t> </a:t>
            </a:r>
            <a:r>
              <a:rPr lang="en-US" sz="2000" cap="none" spc="200" dirty="0" err="1">
                <a:solidFill>
                  <a:srgbClr val="FFFFFF"/>
                </a:solidFill>
              </a:rPr>
              <a:t>говорения</a:t>
            </a:r>
            <a:r>
              <a:rPr lang="en-US" sz="2000" cap="none" spc="200" dirty="0">
                <a:solidFill>
                  <a:srgbClr val="FFFFFF"/>
                </a:solidFill>
              </a:rPr>
              <a:t> </a:t>
            </a:r>
            <a:r>
              <a:rPr lang="en-US" sz="2000" cap="none" spc="200" dirty="0" err="1">
                <a:solidFill>
                  <a:srgbClr val="FFFFFF"/>
                </a:solidFill>
              </a:rPr>
              <a:t>от</a:t>
            </a:r>
            <a:r>
              <a:rPr lang="en-US" sz="2000" cap="none" spc="200" dirty="0">
                <a:solidFill>
                  <a:srgbClr val="FFFFFF"/>
                </a:solidFill>
              </a:rPr>
              <a:t> </a:t>
            </a:r>
            <a:r>
              <a:rPr lang="en-US" sz="2000" cap="none" spc="200" dirty="0" err="1">
                <a:solidFill>
                  <a:srgbClr val="FFFFFF"/>
                </a:solidFill>
              </a:rPr>
              <a:t>по-голямата</a:t>
            </a:r>
            <a:r>
              <a:rPr lang="en-US" sz="2000" cap="none" spc="200" dirty="0">
                <a:solidFill>
                  <a:srgbClr val="FFFFFF"/>
                </a:solidFill>
              </a:rPr>
              <a:t> </a:t>
            </a:r>
            <a:r>
              <a:rPr lang="en-US" sz="2000" cap="none" spc="200" dirty="0" err="1">
                <a:solidFill>
                  <a:srgbClr val="FFFFFF"/>
                </a:solidFill>
              </a:rPr>
              <a:t>част</a:t>
            </a:r>
            <a:r>
              <a:rPr lang="en-US" sz="2000" cap="none" spc="200" dirty="0">
                <a:solidFill>
                  <a:srgbClr val="FFFFFF"/>
                </a:solidFill>
              </a:rPr>
              <a:t> </a:t>
            </a:r>
            <a:r>
              <a:rPr lang="en-US" sz="2000" cap="none" spc="200" dirty="0" err="1">
                <a:solidFill>
                  <a:srgbClr val="FFFFFF"/>
                </a:solidFill>
              </a:rPr>
              <a:t>от</a:t>
            </a:r>
            <a:r>
              <a:rPr lang="en-US" sz="2000" cap="none" spc="200" dirty="0">
                <a:solidFill>
                  <a:srgbClr val="FFFFFF"/>
                </a:solidFill>
              </a:rPr>
              <a:t> </a:t>
            </a:r>
            <a:r>
              <a:rPr lang="en-US" sz="2000" cap="none" spc="200" dirty="0" err="1">
                <a:solidFill>
                  <a:srgbClr val="FFFFFF"/>
                </a:solidFill>
              </a:rPr>
              <a:t>българското</a:t>
            </a:r>
            <a:r>
              <a:rPr lang="en-US" sz="2000" cap="none" spc="200" dirty="0">
                <a:solidFill>
                  <a:srgbClr val="FFFFFF"/>
                </a:solidFill>
              </a:rPr>
              <a:t> </a:t>
            </a:r>
            <a:r>
              <a:rPr lang="en-US" sz="2000" cap="none" spc="200" dirty="0" err="1">
                <a:solidFill>
                  <a:srgbClr val="FFFFFF"/>
                </a:solidFill>
              </a:rPr>
              <a:t>население</a:t>
            </a:r>
            <a:r>
              <a:rPr lang="en-US" sz="2000" cap="none" spc="200" dirty="0">
                <a:solidFill>
                  <a:srgbClr val="FFFFFF"/>
                </a:solidFill>
              </a:rPr>
              <a:t> </a:t>
            </a:r>
            <a:r>
              <a:rPr lang="en-US" sz="2000" cap="none" spc="200" dirty="0" err="1">
                <a:solidFill>
                  <a:srgbClr val="FFFFFF"/>
                </a:solidFill>
              </a:rPr>
              <a:t>славянски</a:t>
            </a:r>
            <a:r>
              <a:rPr lang="en-US" sz="2000" cap="none" spc="200" dirty="0">
                <a:solidFill>
                  <a:srgbClr val="FFFFFF"/>
                </a:solidFill>
              </a:rPr>
              <a:t> </a:t>
            </a:r>
            <a:r>
              <a:rPr lang="en-US" sz="2000" cap="none" spc="200" dirty="0" err="1">
                <a:solidFill>
                  <a:srgbClr val="FFFFFF"/>
                </a:solidFill>
              </a:rPr>
              <a:t>език</a:t>
            </a:r>
            <a:r>
              <a:rPr lang="en-US" sz="2000" cap="none" spc="200" dirty="0">
                <a:solidFill>
                  <a:srgbClr val="FFFFFF"/>
                </a:solidFill>
              </a:rPr>
              <a:t>. </a:t>
            </a:r>
            <a:r>
              <a:rPr lang="en-US" sz="2000" cap="none" spc="200" dirty="0" err="1">
                <a:solidFill>
                  <a:srgbClr val="FFFFFF"/>
                </a:solidFill>
              </a:rPr>
              <a:t>Положили</a:t>
            </a:r>
            <a:r>
              <a:rPr lang="en-US" sz="2000" cap="none" spc="200" dirty="0">
                <a:solidFill>
                  <a:srgbClr val="FFFFFF"/>
                </a:solidFill>
              </a:rPr>
              <a:t> </a:t>
            </a:r>
            <a:r>
              <a:rPr lang="en-US" sz="2000" cap="none" spc="200" dirty="0" err="1">
                <a:solidFill>
                  <a:srgbClr val="FFFFFF"/>
                </a:solidFill>
              </a:rPr>
              <a:t>основите</a:t>
            </a:r>
            <a:r>
              <a:rPr lang="en-US" sz="2000" cap="none" spc="200" dirty="0">
                <a:solidFill>
                  <a:srgbClr val="FFFFFF"/>
                </a:solidFill>
              </a:rPr>
              <a:t> </a:t>
            </a:r>
            <a:r>
              <a:rPr lang="en-US" sz="2000" cap="none" spc="200" dirty="0" err="1">
                <a:solidFill>
                  <a:srgbClr val="FFFFFF"/>
                </a:solidFill>
              </a:rPr>
              <a:t>на</a:t>
            </a:r>
            <a:r>
              <a:rPr lang="en-US" sz="2000" cap="none" spc="200" dirty="0">
                <a:solidFill>
                  <a:srgbClr val="FFFFFF"/>
                </a:solidFill>
              </a:rPr>
              <a:t> </a:t>
            </a:r>
            <a:r>
              <a:rPr lang="en-US" sz="2000" cap="none" spc="200" dirty="0" err="1">
                <a:solidFill>
                  <a:srgbClr val="FFFFFF"/>
                </a:solidFill>
              </a:rPr>
              <a:t>системното</a:t>
            </a:r>
            <a:r>
              <a:rPr lang="en-US" sz="2000" cap="none" spc="200" dirty="0">
                <a:solidFill>
                  <a:srgbClr val="FFFFFF"/>
                </a:solidFill>
              </a:rPr>
              <a:t> </a:t>
            </a:r>
            <a:r>
              <a:rPr lang="en-US" sz="2000" cap="none" spc="200" dirty="0" err="1">
                <a:solidFill>
                  <a:srgbClr val="FFFFFF"/>
                </a:solidFill>
              </a:rPr>
              <a:t>обучение</a:t>
            </a:r>
            <a:r>
              <a:rPr lang="en-US" sz="2000" cap="none" spc="200" dirty="0">
                <a:solidFill>
                  <a:srgbClr val="FFFFFF"/>
                </a:solidFill>
              </a:rPr>
              <a:t> </a:t>
            </a:r>
            <a:r>
              <a:rPr lang="en-US" sz="2000" cap="none" spc="200" dirty="0" err="1">
                <a:solidFill>
                  <a:srgbClr val="FFFFFF"/>
                </a:solidFill>
              </a:rPr>
              <a:t>на</a:t>
            </a:r>
            <a:r>
              <a:rPr lang="en-US" sz="2000" cap="none" spc="200" dirty="0">
                <a:solidFill>
                  <a:srgbClr val="FFFFFF"/>
                </a:solidFill>
              </a:rPr>
              <a:t> </a:t>
            </a:r>
            <a:r>
              <a:rPr lang="en-US" sz="2000" cap="none" spc="200" dirty="0" err="1">
                <a:solidFill>
                  <a:srgbClr val="FFFFFF"/>
                </a:solidFill>
              </a:rPr>
              <a:t>грамотност</a:t>
            </a:r>
            <a:r>
              <a:rPr lang="en-US" sz="2000" cap="none" spc="200" dirty="0">
                <a:solidFill>
                  <a:srgbClr val="FFFFFF"/>
                </a:solidFill>
              </a:rPr>
              <a:t> и </a:t>
            </a:r>
            <a:r>
              <a:rPr lang="en-US" sz="2000" cap="none" spc="200" dirty="0" err="1">
                <a:solidFill>
                  <a:srgbClr val="FFFFFF"/>
                </a:solidFill>
              </a:rPr>
              <a:t>църковно</a:t>
            </a:r>
            <a:r>
              <a:rPr lang="en-US" sz="2000" cap="none" spc="200" dirty="0">
                <a:solidFill>
                  <a:srgbClr val="FFFFFF"/>
                </a:solidFill>
              </a:rPr>
              <a:t> </a:t>
            </a:r>
            <a:r>
              <a:rPr lang="en-US" sz="2000" cap="none" spc="200" dirty="0" err="1">
                <a:solidFill>
                  <a:srgbClr val="FFFFFF"/>
                </a:solidFill>
              </a:rPr>
              <a:t>служене</a:t>
            </a:r>
            <a:r>
              <a:rPr lang="en-US" sz="2000" cap="none" spc="200" dirty="0">
                <a:solidFill>
                  <a:srgbClr val="FFFFFF"/>
                </a:solidFill>
              </a:rPr>
              <a:t>, </a:t>
            </a:r>
            <a:r>
              <a:rPr lang="en-US" sz="2000" cap="none" spc="200" dirty="0" err="1">
                <a:solidFill>
                  <a:srgbClr val="FFFFFF"/>
                </a:solidFill>
              </a:rPr>
              <a:t>на</a:t>
            </a:r>
            <a:r>
              <a:rPr lang="en-US" sz="2000" cap="none" spc="200" dirty="0">
                <a:solidFill>
                  <a:srgbClr val="FFFFFF"/>
                </a:solidFill>
              </a:rPr>
              <a:t> </a:t>
            </a:r>
            <a:r>
              <a:rPr lang="en-US" sz="2000" cap="none" spc="200" dirty="0" err="1">
                <a:solidFill>
                  <a:srgbClr val="FFFFFF"/>
                </a:solidFill>
              </a:rPr>
              <a:t>българското</a:t>
            </a:r>
            <a:r>
              <a:rPr lang="en-US" sz="2000" cap="none" spc="200" dirty="0">
                <a:solidFill>
                  <a:srgbClr val="FFFFFF"/>
                </a:solidFill>
              </a:rPr>
              <a:t> </a:t>
            </a:r>
            <a:r>
              <a:rPr lang="en-US" sz="2000" cap="none" spc="200" dirty="0" err="1">
                <a:solidFill>
                  <a:srgbClr val="FFFFFF"/>
                </a:solidFill>
              </a:rPr>
              <a:t>образование</a:t>
            </a:r>
            <a:r>
              <a:rPr lang="en-US" sz="2000" cap="none" spc="200" dirty="0">
                <a:solidFill>
                  <a:srgbClr val="FFFFFF"/>
                </a:solidFill>
              </a:rPr>
              <a:t> и </a:t>
            </a:r>
            <a:r>
              <a:rPr lang="en-US" sz="2000" cap="none" spc="200" dirty="0" err="1">
                <a:solidFill>
                  <a:srgbClr val="FFFFFF"/>
                </a:solidFill>
              </a:rPr>
              <a:t>училище</a:t>
            </a:r>
            <a:r>
              <a:rPr lang="en-US" sz="2000" cap="none" spc="200" dirty="0">
                <a:solidFill>
                  <a:srgbClr val="FFFFFF"/>
                </a:solidFill>
              </a:rPr>
              <a:t>. </a:t>
            </a:r>
            <a:r>
              <a:rPr lang="en-US" sz="2000" cap="none" spc="200" dirty="0" err="1">
                <a:solidFill>
                  <a:srgbClr val="FFFFFF"/>
                </a:solidFill>
              </a:rPr>
              <a:t>Успели</a:t>
            </a:r>
            <a:r>
              <a:rPr lang="en-US" sz="2000" cap="none" spc="200" dirty="0">
                <a:solidFill>
                  <a:srgbClr val="FFFFFF"/>
                </a:solidFill>
              </a:rPr>
              <a:t> </a:t>
            </a:r>
            <a:r>
              <a:rPr lang="en-US" sz="2000" cap="none" spc="200" dirty="0" err="1">
                <a:solidFill>
                  <a:srgbClr val="FFFFFF"/>
                </a:solidFill>
              </a:rPr>
              <a:t>да</a:t>
            </a:r>
            <a:r>
              <a:rPr lang="en-US" sz="2000" cap="none" spc="200" dirty="0">
                <a:solidFill>
                  <a:srgbClr val="FFFFFF"/>
                </a:solidFill>
              </a:rPr>
              <a:t> </a:t>
            </a:r>
            <a:r>
              <a:rPr lang="en-US" sz="2000" cap="none" spc="200" dirty="0" err="1">
                <a:solidFill>
                  <a:srgbClr val="FFFFFF"/>
                </a:solidFill>
              </a:rPr>
              <a:t>реформират</a:t>
            </a:r>
            <a:r>
              <a:rPr lang="en-US" sz="2000" cap="none" spc="200" dirty="0">
                <a:solidFill>
                  <a:srgbClr val="FFFFFF"/>
                </a:solidFill>
              </a:rPr>
              <a:t> </a:t>
            </a:r>
            <a:r>
              <a:rPr lang="en-US" sz="2000" cap="none" spc="200" dirty="0" err="1">
                <a:solidFill>
                  <a:srgbClr val="FFFFFF"/>
                </a:solidFill>
              </a:rPr>
              <a:t>създадената</a:t>
            </a:r>
            <a:r>
              <a:rPr lang="en-US" sz="2000" cap="none" spc="200" dirty="0">
                <a:solidFill>
                  <a:srgbClr val="FFFFFF"/>
                </a:solidFill>
              </a:rPr>
              <a:t> </a:t>
            </a:r>
            <a:r>
              <a:rPr lang="en-US" sz="2000" cap="none" spc="200" dirty="0" err="1">
                <a:solidFill>
                  <a:srgbClr val="FFFFFF"/>
                </a:solidFill>
              </a:rPr>
              <a:t>глаголическа</a:t>
            </a:r>
            <a:r>
              <a:rPr lang="en-US" sz="2000" cap="none" spc="200" dirty="0">
                <a:solidFill>
                  <a:srgbClr val="FFFFFF"/>
                </a:solidFill>
              </a:rPr>
              <a:t> </a:t>
            </a:r>
            <a:r>
              <a:rPr lang="en-US" sz="2000" cap="none" spc="200" dirty="0" err="1">
                <a:solidFill>
                  <a:srgbClr val="FFFFFF"/>
                </a:solidFill>
              </a:rPr>
              <a:t>графична</a:t>
            </a:r>
            <a:r>
              <a:rPr lang="en-US" sz="2000" cap="none" spc="200" dirty="0">
                <a:solidFill>
                  <a:srgbClr val="FFFFFF"/>
                </a:solidFill>
              </a:rPr>
              <a:t> </a:t>
            </a:r>
            <a:r>
              <a:rPr lang="en-US" sz="2000" cap="none" spc="200" dirty="0" err="1">
                <a:solidFill>
                  <a:srgbClr val="FFFFFF"/>
                </a:solidFill>
              </a:rPr>
              <a:t>система</a:t>
            </a:r>
            <a:r>
              <a:rPr lang="en-US" sz="2000" cap="none" spc="200" dirty="0">
                <a:solidFill>
                  <a:srgbClr val="FFFFFF"/>
                </a:solidFill>
              </a:rPr>
              <a:t> и </a:t>
            </a:r>
            <a:r>
              <a:rPr lang="en-US" sz="2000" cap="none" spc="200" dirty="0" err="1">
                <a:solidFill>
                  <a:srgbClr val="FFFFFF"/>
                </a:solidFill>
              </a:rPr>
              <a:t>наложили</a:t>
            </a:r>
            <a:r>
              <a:rPr lang="en-US" sz="2000" cap="none" spc="200" dirty="0">
                <a:solidFill>
                  <a:srgbClr val="FFFFFF"/>
                </a:solidFill>
              </a:rPr>
              <a:t> </a:t>
            </a:r>
            <a:r>
              <a:rPr lang="en-US" sz="2000" cap="none" spc="200" dirty="0" err="1">
                <a:solidFill>
                  <a:srgbClr val="FFFFFF"/>
                </a:solidFill>
              </a:rPr>
              <a:t>като</a:t>
            </a:r>
            <a:r>
              <a:rPr lang="en-US" sz="2000" cap="none" spc="200" dirty="0">
                <a:solidFill>
                  <a:srgbClr val="FFFFFF"/>
                </a:solidFill>
              </a:rPr>
              <a:t> </a:t>
            </a:r>
            <a:r>
              <a:rPr lang="en-US" sz="2000" cap="none" spc="200" dirty="0" err="1">
                <a:solidFill>
                  <a:srgbClr val="FFFFFF"/>
                </a:solidFill>
              </a:rPr>
              <a:t>азбука</a:t>
            </a:r>
            <a:r>
              <a:rPr lang="en-US" sz="2000" cap="none" spc="200" dirty="0">
                <a:solidFill>
                  <a:srgbClr val="FFFFFF"/>
                </a:solidFill>
              </a:rPr>
              <a:t> </a:t>
            </a:r>
            <a:r>
              <a:rPr lang="en-US" sz="2000" cap="none" spc="200" dirty="0" err="1">
                <a:solidFill>
                  <a:srgbClr val="FFFFFF"/>
                </a:solidFill>
              </a:rPr>
              <a:t>кирилицата</a:t>
            </a:r>
            <a:r>
              <a:rPr lang="en-US" sz="2000" cap="none" spc="200" dirty="0">
                <a:solidFill>
                  <a:srgbClr val="FFFFFF"/>
                </a:solidFill>
              </a:rPr>
              <a:t>, </a:t>
            </a:r>
            <a:r>
              <a:rPr lang="en-US" sz="2000" cap="none" spc="200" dirty="0" err="1">
                <a:solidFill>
                  <a:srgbClr val="FFFFFF"/>
                </a:solidFill>
              </a:rPr>
              <a:t>използвана</a:t>
            </a:r>
            <a:r>
              <a:rPr lang="en-US" sz="2000" cap="none" spc="200" dirty="0">
                <a:solidFill>
                  <a:srgbClr val="FFFFFF"/>
                </a:solidFill>
              </a:rPr>
              <a:t> </a:t>
            </a:r>
            <a:r>
              <a:rPr lang="en-US" sz="2000" cap="none" spc="200" dirty="0" err="1">
                <a:solidFill>
                  <a:srgbClr val="FFFFFF"/>
                </a:solidFill>
              </a:rPr>
              <a:t>от</a:t>
            </a:r>
            <a:r>
              <a:rPr lang="en-US" sz="2000" cap="none" spc="200" dirty="0">
                <a:solidFill>
                  <a:srgbClr val="FFFFFF"/>
                </a:solidFill>
              </a:rPr>
              <a:t> </a:t>
            </a:r>
            <a:r>
              <a:rPr lang="en-US" sz="2000" cap="none" spc="200" dirty="0" err="1">
                <a:solidFill>
                  <a:srgbClr val="FFFFFF"/>
                </a:solidFill>
              </a:rPr>
              <a:t>много</a:t>
            </a:r>
            <a:r>
              <a:rPr lang="en-US" sz="2000" cap="none" spc="200" dirty="0">
                <a:solidFill>
                  <a:srgbClr val="FFFFFF"/>
                </a:solidFill>
              </a:rPr>
              <a:t> </a:t>
            </a:r>
            <a:r>
              <a:rPr lang="en-US" sz="2000" cap="none" spc="200" dirty="0" err="1">
                <a:solidFill>
                  <a:srgbClr val="FFFFFF"/>
                </a:solidFill>
              </a:rPr>
              <a:t>народи</a:t>
            </a:r>
            <a:r>
              <a:rPr lang="en-US" sz="2000" cap="none" spc="200" dirty="0">
                <a:solidFill>
                  <a:srgbClr val="FFFFFF"/>
                </a:solidFill>
              </a:rPr>
              <a:t> и </a:t>
            </a:r>
            <a:r>
              <a:rPr lang="en-US" sz="2000" cap="none" spc="200" dirty="0" err="1">
                <a:solidFill>
                  <a:srgbClr val="FFFFFF"/>
                </a:solidFill>
              </a:rPr>
              <a:t>до</a:t>
            </a:r>
            <a:r>
              <a:rPr lang="en-US" sz="2000" cap="none" spc="200" dirty="0">
                <a:solidFill>
                  <a:srgbClr val="FFFFFF"/>
                </a:solidFill>
              </a:rPr>
              <a:t> </a:t>
            </a:r>
            <a:r>
              <a:rPr lang="en-US" sz="2000" cap="none" spc="200" dirty="0" err="1">
                <a:solidFill>
                  <a:srgbClr val="FFFFFF"/>
                </a:solidFill>
              </a:rPr>
              <a:t>днес</a:t>
            </a:r>
            <a:r>
              <a:rPr lang="en-US" sz="2000" cap="none" spc="200" dirty="0">
                <a:solidFill>
                  <a:srgbClr val="FFFFFF"/>
                </a:solidFill>
              </a:rPr>
              <a:t> </a:t>
            </a:r>
          </a:p>
          <a:p>
            <a:pPr defTabSz="914400">
              <a:defRPr/>
            </a:pPr>
            <a:endParaRPr lang="en-US" sz="1800" dirty="0">
              <a:solidFill>
                <a:srgbClr val="FFFFFF"/>
              </a:solidFill>
            </a:endParaRPr>
          </a:p>
        </p:txBody>
      </p:sp>
      <p:sp>
        <p:nvSpPr>
          <p:cNvPr id="147" name="Rectangle 146">
            <a:extLst>
              <a:ext uri="{FF2B5EF4-FFF2-40B4-BE49-F238E27FC236}">
                <a16:creationId xmlns:a16="http://schemas.microsoft.com/office/drawing/2014/main" id="{AAAE29FD-C3A6-46E4-BF94-132A4C4EE2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45928" y="0"/>
            <a:ext cx="63991"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2050" name="Picture 2" descr="Може да бъде изображение с 2 души и текстово съобщение">
            <a:extLst>
              <a:ext uri="{FF2B5EF4-FFF2-40B4-BE49-F238E27FC236}">
                <a16:creationId xmlns:a16="http://schemas.microsoft.com/office/drawing/2014/main" id="{5F1C7D4E-C89D-492D-96B8-3E65ACCC088D}"/>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8249833" y="707491"/>
            <a:ext cx="3293395" cy="5421226"/>
          </a:xfrm>
          <a:prstGeom prst="rect">
            <a:avLst/>
          </a:prstGeom>
          <a:noFill/>
          <a:extLst>
            <a:ext uri="{909E8E84-426E-40DD-AFC4-6F175D3DCCD1}">
              <a14:hiddenFill xmlns:a14="http://schemas.microsoft.com/office/drawing/2010/main">
                <a:solidFill>
                  <a:srgbClr val="FFFFFF"/>
                </a:solidFill>
              </a14:hiddenFill>
            </a:ext>
          </a:extLst>
        </p:spPr>
      </p:pic>
      <p:sp>
        <p:nvSpPr>
          <p:cNvPr id="2" name="Isosceles Triangle 1">
            <a:hlinkClick r:id="rId3"/>
            <a:extLst>
              <a:ext uri="{FF2B5EF4-FFF2-40B4-BE49-F238E27FC236}">
                <a16:creationId xmlns:a16="http://schemas.microsoft.com/office/drawing/2014/main" id="{EC77E097-3923-479A-837B-A8BDE579B710}"/>
              </a:ext>
            </a:extLst>
          </p:cNvPr>
          <p:cNvSpPr/>
          <p:nvPr/>
        </p:nvSpPr>
        <p:spPr>
          <a:xfrm rot="5400000">
            <a:off x="11521647" y="6391795"/>
            <a:ext cx="259186" cy="216024"/>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530275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2" name="Rectangle 71">
            <a:extLst>
              <a:ext uri="{FF2B5EF4-FFF2-40B4-BE49-F238E27FC236}">
                <a16:creationId xmlns:a16="http://schemas.microsoft.com/office/drawing/2014/main" id="{600B5AE2-C5CC-499C-8F2D-249888BE22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4" name="Rectangle 73">
            <a:extLst>
              <a:ext uri="{FF2B5EF4-FFF2-40B4-BE49-F238E27FC236}">
                <a16:creationId xmlns:a16="http://schemas.microsoft.com/office/drawing/2014/main" id="{BA7A3698-B350-40E5-8475-9BCC41A089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34316"/>
            <a:ext cx="12188825"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76" name="Straight Connector 75">
            <a:extLst>
              <a:ext uri="{FF2B5EF4-FFF2-40B4-BE49-F238E27FC236}">
                <a16:creationId xmlns:a16="http://schemas.microsoft.com/office/drawing/2014/main" id="{0AC655C7-EC94-4BE6-84C8-2F9EFBBB278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221" y="1737845"/>
            <a:ext cx="9964364"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78" name="Rectangle 77">
            <a:extLst>
              <a:ext uri="{FF2B5EF4-FFF2-40B4-BE49-F238E27FC236}">
                <a16:creationId xmlns:a16="http://schemas.microsoft.com/office/drawing/2014/main" id="{990D0034-F768-41E7-85D4-F38C4DE857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3141"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cxnSp>
        <p:nvCxnSpPr>
          <p:cNvPr id="80" name="Straight Connector 79">
            <a:extLst>
              <a:ext uri="{FF2B5EF4-FFF2-40B4-BE49-F238E27FC236}">
                <a16:creationId xmlns:a16="http://schemas.microsoft.com/office/drawing/2014/main" id="{5A0A5CF6-407C-4691-8122-49DF69D0020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90773" y="2633962"/>
            <a:ext cx="2742485"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pic>
        <p:nvPicPr>
          <p:cNvPr id="4098" name="Picture 2">
            <a:extLst>
              <a:ext uri="{FF2B5EF4-FFF2-40B4-BE49-F238E27FC236}">
                <a16:creationId xmlns:a16="http://schemas.microsoft.com/office/drawing/2014/main" id="{1549C484-D390-46E8-91BB-91C8701AE39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8974" r="14514"/>
          <a:stretch/>
        </p:blipFill>
        <p:spPr bwMode="auto">
          <a:xfrm>
            <a:off x="4073981" y="10"/>
            <a:ext cx="8109160"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D0516861-4ED8-4D91-8A2A-FFBBBD4BF9AF}"/>
              </a:ext>
            </a:extLst>
          </p:cNvPr>
          <p:cNvSpPr/>
          <p:nvPr/>
        </p:nvSpPr>
        <p:spPr>
          <a:xfrm>
            <a:off x="-80991" y="0"/>
            <a:ext cx="12584115" cy="6970644"/>
          </a:xfrm>
          <a:prstGeom prst="rect">
            <a:avLst/>
          </a:prstGeom>
          <a:gradFill flip="none" rotWithShape="1">
            <a:gsLst>
              <a:gs pos="2000">
                <a:srgbClr val="FCE6E6">
                  <a:alpha val="0"/>
                </a:srgbClr>
              </a:gs>
              <a:gs pos="29000">
                <a:schemeClr val="accent1">
                  <a:lumMod val="8000"/>
                  <a:lumOff val="92000"/>
                  <a:alpha val="96000"/>
                </a:schemeClr>
              </a:gs>
              <a:gs pos="92000">
                <a:schemeClr val="accent1">
                  <a:lumMod val="0"/>
                  <a:lumOff val="100000"/>
                  <a:alpha val="7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194" name="Rectangle 2">
            <a:extLst>
              <a:ext uri="{FF2B5EF4-FFF2-40B4-BE49-F238E27FC236}">
                <a16:creationId xmlns:a16="http://schemas.microsoft.com/office/drawing/2014/main" id="{8AE0B241-A109-4E88-BD41-B1A317E2DAFE}"/>
              </a:ext>
            </a:extLst>
          </p:cNvPr>
          <p:cNvSpPr>
            <a:spLocks noGrp="1" noChangeArrowheads="1"/>
          </p:cNvSpPr>
          <p:nvPr>
            <p:ph type="title"/>
          </p:nvPr>
        </p:nvSpPr>
        <p:spPr>
          <a:xfrm>
            <a:off x="261764" y="77022"/>
            <a:ext cx="4536504" cy="1548180"/>
          </a:xfrm>
        </p:spPr>
        <p:txBody>
          <a:bodyPr vert="horz" lIns="91440" tIns="45720" rIns="91440" bIns="45720" rtlCol="0" anchor="b">
            <a:normAutofit/>
          </a:bodyPr>
          <a:lstStyle/>
          <a:p>
            <a:pPr defTabSz="914400">
              <a:defRPr/>
            </a:pPr>
            <a:r>
              <a:rPr lang="en-US" sz="3600" kern="1200" spc="-50" baseline="0" dirty="0">
                <a:solidFill>
                  <a:srgbClr val="FF0000"/>
                </a:solidFill>
                <a:latin typeface="Izhitsa" panose="020B7200000000000000" pitchFamily="34" charset="0"/>
              </a:rPr>
              <a:t>24 </a:t>
            </a:r>
            <a:r>
              <a:rPr lang="en-US" sz="3600" kern="1200" spc="-50" baseline="0" dirty="0" err="1">
                <a:solidFill>
                  <a:srgbClr val="FF0000"/>
                </a:solidFill>
                <a:latin typeface="Izhitsa" panose="020B7200000000000000" pitchFamily="34" charset="0"/>
              </a:rPr>
              <a:t>май</a:t>
            </a:r>
            <a:r>
              <a:rPr lang="en-US" sz="3600" kern="1200" spc="-50" baseline="0" dirty="0">
                <a:solidFill>
                  <a:srgbClr val="FF0000"/>
                </a:solidFill>
                <a:latin typeface="Izhitsa" panose="020B7200000000000000" pitchFamily="34" charset="0"/>
              </a:rPr>
              <a:t>  </a:t>
            </a:r>
            <a:r>
              <a:rPr lang="en-US" sz="3600" kern="1200" spc="-50" baseline="0" dirty="0" err="1">
                <a:solidFill>
                  <a:srgbClr val="FF0000"/>
                </a:solidFill>
                <a:latin typeface="Izhitsa" panose="020B7200000000000000" pitchFamily="34" charset="0"/>
              </a:rPr>
              <a:t>Ден</a:t>
            </a:r>
            <a:r>
              <a:rPr lang="en-US" sz="3600" kern="1200" spc="-50" baseline="0" dirty="0">
                <a:solidFill>
                  <a:srgbClr val="FF0000"/>
                </a:solidFill>
                <a:latin typeface="Izhitsa" panose="020B7200000000000000" pitchFamily="34" charset="0"/>
              </a:rPr>
              <a:t> </a:t>
            </a:r>
            <a:r>
              <a:rPr lang="en-US" sz="3600" kern="1200" spc="-50" baseline="0" dirty="0" err="1">
                <a:solidFill>
                  <a:srgbClr val="FF0000"/>
                </a:solidFill>
                <a:latin typeface="Izhitsa" panose="020B7200000000000000" pitchFamily="34" charset="0"/>
              </a:rPr>
              <a:t>на</a:t>
            </a:r>
            <a:r>
              <a:rPr lang="en-US" sz="3600" kern="1200" spc="-50" baseline="0" dirty="0">
                <a:solidFill>
                  <a:srgbClr val="FF0000"/>
                </a:solidFill>
                <a:latin typeface="Izhitsa" panose="020B7200000000000000" pitchFamily="34" charset="0"/>
              </a:rPr>
              <a:t> </a:t>
            </a:r>
            <a:r>
              <a:rPr lang="en-US" sz="3600" kern="1200" spc="-50" baseline="0" dirty="0" err="1">
                <a:solidFill>
                  <a:srgbClr val="FF0000"/>
                </a:solidFill>
                <a:latin typeface="Izhitsa" panose="020B7200000000000000" pitchFamily="34" charset="0"/>
              </a:rPr>
              <a:t>Славянската</a:t>
            </a:r>
            <a:r>
              <a:rPr lang="en-US" sz="3600" kern="1200" spc="-50" baseline="0" dirty="0">
                <a:solidFill>
                  <a:srgbClr val="FF0000"/>
                </a:solidFill>
                <a:latin typeface="Izhitsa" panose="020B7200000000000000" pitchFamily="34" charset="0"/>
              </a:rPr>
              <a:t> </a:t>
            </a:r>
            <a:r>
              <a:rPr lang="en-US" sz="3600" kern="1200" spc="-50" baseline="0" dirty="0" err="1">
                <a:solidFill>
                  <a:srgbClr val="FF0000"/>
                </a:solidFill>
                <a:latin typeface="Izhitsa" panose="020B7200000000000000" pitchFamily="34" charset="0"/>
              </a:rPr>
              <a:t>писменост</a:t>
            </a:r>
            <a:r>
              <a:rPr lang="en-US" sz="3600" kern="1200" spc="-50" baseline="0" dirty="0">
                <a:solidFill>
                  <a:srgbClr val="FF0000"/>
                </a:solidFill>
                <a:latin typeface="Izhitsa" panose="020B7200000000000000" pitchFamily="34" charset="0"/>
              </a:rPr>
              <a:t> и </a:t>
            </a:r>
            <a:r>
              <a:rPr lang="en-US" sz="3600" kern="1200" spc="-50" baseline="0" dirty="0" err="1">
                <a:solidFill>
                  <a:srgbClr val="FF0000"/>
                </a:solidFill>
                <a:latin typeface="Izhitsa" panose="020B7200000000000000" pitchFamily="34" charset="0"/>
              </a:rPr>
              <a:t>култура</a:t>
            </a:r>
            <a:endParaRPr lang="en-US" sz="3600" kern="1200" spc="-50" baseline="0" dirty="0">
              <a:solidFill>
                <a:srgbClr val="FF0000"/>
              </a:solidFill>
              <a:latin typeface="Izhitsa" panose="020B7200000000000000" pitchFamily="34" charset="0"/>
            </a:endParaRPr>
          </a:p>
        </p:txBody>
      </p:sp>
      <p:sp>
        <p:nvSpPr>
          <p:cNvPr id="8" name="TextBox 7">
            <a:extLst>
              <a:ext uri="{FF2B5EF4-FFF2-40B4-BE49-F238E27FC236}">
                <a16:creationId xmlns:a16="http://schemas.microsoft.com/office/drawing/2014/main" id="{38899232-F61E-4B38-A6A8-CB019C8A6032}"/>
              </a:ext>
            </a:extLst>
          </p:cNvPr>
          <p:cNvSpPr txBox="1"/>
          <p:nvPr/>
        </p:nvSpPr>
        <p:spPr>
          <a:xfrm>
            <a:off x="405781" y="1988843"/>
            <a:ext cx="11377264" cy="4387836"/>
          </a:xfrm>
          <a:prstGeom prst="rect">
            <a:avLst/>
          </a:prstGeom>
        </p:spPr>
        <p:txBody>
          <a:bodyPr vert="horz" lIns="0" tIns="45720" rIns="0" bIns="45720" rtlCol="0">
            <a:noAutofit/>
          </a:bodyPr>
          <a:lstStyle/>
          <a:p>
            <a:pPr marL="91413" indent="-91413" algn="just" defTabSz="914400">
              <a:lnSpc>
                <a:spcPct val="90000"/>
              </a:lnSpc>
              <a:spcBef>
                <a:spcPts val="1200"/>
              </a:spcBef>
              <a:spcAft>
                <a:spcPts val="600"/>
              </a:spcAft>
              <a:buClr>
                <a:schemeClr val="accent1"/>
              </a:buClr>
              <a:buSzPct val="100000"/>
              <a:buFont typeface="Calibri" panose="020F0502020204030204" pitchFamily="34" charset="0"/>
              <a:buChar char=" "/>
              <a:defRPr/>
            </a:pPr>
            <a:r>
              <a:rPr lang="bg-BG" sz="1999" dirty="0">
                <a:solidFill>
                  <a:schemeClr val="tx1">
                    <a:lumMod val="75000"/>
                    <a:lumOff val="25000"/>
                  </a:schemeClr>
                </a:solidFill>
              </a:rPr>
              <a:t>Известно е, че делото на св. св. Кирил и Методий е започнало да се чества още в края на IХ век, когато те са канонизирани за светци, разказа преподавателката. За всеки от тях е имало отделен църковен празник – 14 февруари за св. Кирил и 6 април за св. Методий. Едва в началото на ХIII век е било въведено общо честване на 11 май. Според сведения от руски източници, въвеждането на общия празник е станало по указание на цар Борил през 1207 г. “За да е ясно за тези, които ще се запитат каква е връзката между 11 май и 24 май, ще уточня, че първата дата е по Юлианския календар, а втората е по Григорианския, установен в България през 1916 г. Между българските историци от години се води спор по отношение на появата на светското празнуване на солунските братя – дали Пловдив, или Шумен са поставили началото му. Но всъщност основания за спор няма, тъй като в първото известно свидетелство от 1813 г. се разказва за театрално представление в Шумен, изиграно на 22 май в чест на празника на българската писменост. По-късно, през 1851 г. е подготвен първият училищен празник, посветен на двамата равноапостоли. Той е организиран от Найден Геров в Пловдив и се провежда в едноименното епархийско училище на 11 май”, обяснява г-жа Марчевска. В следващите години традицията за честването на св. св. Кирил и Методий на 11 май бързо се е разпространила не само по българските земи, а навсякъде, където живеят българи. Бързо празникът е надхвърлил църковно-училищните рамки и се е превърнал в общонароден. Празнуването му е станало белег и изява на принадлежността към българския род.</a:t>
            </a:r>
            <a:br>
              <a:rPr lang="bg-BG" sz="1999" dirty="0">
                <a:solidFill>
                  <a:schemeClr val="tx1">
                    <a:lumMod val="75000"/>
                    <a:lumOff val="25000"/>
                  </a:schemeClr>
                </a:solidFill>
              </a:rPr>
            </a:br>
            <a:endParaRPr lang="bg-BG" sz="1999" dirty="0">
              <a:solidFill>
                <a:schemeClr val="tx1">
                  <a:lumMod val="75000"/>
                  <a:lumOff val="25000"/>
                </a:schemeClr>
              </a:solidFill>
            </a:endParaRPr>
          </a:p>
        </p:txBody>
      </p:sp>
    </p:spTree>
    <p:extLst>
      <p:ext uri="{BB962C8B-B14F-4D97-AF65-F5344CB8AC3E}">
        <p14:creationId xmlns:p14="http://schemas.microsoft.com/office/powerpoint/2010/main" val="37592994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theme/theme1.xml><?xml version="1.0" encoding="utf-8"?>
<a:theme xmlns:a="http://schemas.openxmlformats.org/drawingml/2006/main" name="Retrospect">
  <a:themeElements>
    <a:clrScheme name="Custom 2">
      <a:dk1>
        <a:sysClr val="windowText" lastClr="000000"/>
      </a:dk1>
      <a:lt1>
        <a:sysClr val="window" lastClr="FFFFFF"/>
      </a:lt1>
      <a:dk2>
        <a:srgbClr val="FF0000"/>
      </a:dk2>
      <a:lt2>
        <a:srgbClr val="DBF5F9"/>
      </a:lt2>
      <a:accent1>
        <a:srgbClr val="E22222"/>
      </a:accent1>
      <a:accent2>
        <a:srgbClr val="FF443F"/>
      </a:accent2>
      <a:accent3>
        <a:srgbClr val="FC5E5E"/>
      </a:accent3>
      <a:accent4>
        <a:srgbClr val="D93907"/>
      </a:accent4>
      <a:accent5>
        <a:srgbClr val="7CCA62"/>
      </a:accent5>
      <a:accent6>
        <a:srgbClr val="A5C249"/>
      </a:accent6>
      <a:hlink>
        <a:srgbClr val="E2D700"/>
      </a:hlink>
      <a:folHlink>
        <a:srgbClr val="85DFD0"/>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Office Theme">
  <a:themeElements>
    <a:clrScheme name="Green Yellow">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EE7B08"/>
      </a:hlink>
      <a:folHlink>
        <a:srgbClr val="977B2D"/>
      </a:folHlink>
    </a:clrScheme>
    <a:fontScheme name="Century Gothic">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Green Yellow">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EE7B08"/>
      </a:hlink>
      <a:folHlink>
        <a:srgbClr val="977B2D"/>
      </a:folHlink>
    </a:clrScheme>
    <a:fontScheme name="Century Gothic">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Retrospect</Template>
  <TotalTime>274</TotalTime>
  <Words>2501</Words>
  <Application>Microsoft Office PowerPoint</Application>
  <PresentationFormat>Custom</PresentationFormat>
  <Paragraphs>54</Paragraphs>
  <Slides>16</Slides>
  <Notes>2</Notes>
  <HiddenSlides>0</HiddenSlides>
  <MMClips>2</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16</vt:i4>
      </vt:variant>
    </vt:vector>
  </HeadingPairs>
  <TitlesOfParts>
    <vt:vector size="28" baseType="lpstr">
      <vt:lpstr>DSCyrillic</vt:lpstr>
      <vt:lpstr>Wingdings</vt:lpstr>
      <vt:lpstr>Arial</vt:lpstr>
      <vt:lpstr>Alegreya Sans</vt:lpstr>
      <vt:lpstr>Kitsch Trial Extrabold</vt:lpstr>
      <vt:lpstr>Calibri</vt:lpstr>
      <vt:lpstr>Times New Roman</vt:lpstr>
      <vt:lpstr>Izhitsa</vt:lpstr>
      <vt:lpstr>Tahoma</vt:lpstr>
      <vt:lpstr>Calibri Light</vt:lpstr>
      <vt:lpstr>Century Gothic</vt:lpstr>
      <vt:lpstr>Retrospect</vt:lpstr>
      <vt:lpstr>24 май</vt:lpstr>
      <vt:lpstr>PowerPoint Presentation</vt:lpstr>
      <vt:lpstr>«Спасявайки делото на св. св. Кирил и Методий, България е заслужила признателността и уважението не само на славянските народи, но и на света. И това ще бъде така, докато човечеството влага истинско съдържание в думите напредък, култура и човечност...» </vt:lpstr>
      <vt:lpstr>PowerPoint Presentation</vt:lpstr>
      <vt:lpstr>М и с и и</vt:lpstr>
      <vt:lpstr>Създаване на Славянската писменост</vt:lpstr>
      <vt:lpstr>Разпространяване на славянската писменост</vt:lpstr>
      <vt:lpstr>Историческо  значение на Кирило-Методиевото дело</vt:lpstr>
      <vt:lpstr>24 май  Ден на Славянската писменост и култура</vt:lpstr>
      <vt:lpstr>Глаголица </vt:lpstr>
      <vt:lpstr>Кирилица </vt:lpstr>
      <vt:lpstr>„Върви, народе възродени“ </vt:lpstr>
      <vt:lpstr>PowerPoint Presentation</vt:lpstr>
      <vt:lpstr>Музиката, стиховете и празникът </vt:lpstr>
      <vt:lpstr>Кирил и Методий</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dc:title>
  <dc:creator>Лиляна Николова</dc:creator>
  <cp:lastModifiedBy>Лиляна Николова</cp:lastModifiedBy>
  <cp:revision>28</cp:revision>
  <dcterms:created xsi:type="dcterms:W3CDTF">2021-05-19T08:39:35Z</dcterms:created>
  <dcterms:modified xsi:type="dcterms:W3CDTF">2021-05-24T13:36:22Z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0x010100AA3F7D94069FF64A86F7DFF56D60E3BE</vt:lpwstr>
  </property>
  <property fmtid="{D5CDD505-2E9C-101B-9397-08002B2CF9AE}" pid="3" name="Order">
    <vt:r8>74068100</vt:r8>
  </property>
  <property fmtid="{D5CDD505-2E9C-101B-9397-08002B2CF9AE}" pid="4" name="HiddenCategoryTags">
    <vt:lpwstr/>
  </property>
  <property fmtid="{D5CDD505-2E9C-101B-9397-08002B2CF9AE}" pid="5" name="InternalTags">
    <vt:lpwstr/>
  </property>
  <property fmtid="{D5CDD505-2E9C-101B-9397-08002B2CF9AE}" pid="6" name="FeatureTags">
    <vt:lpwstr/>
  </property>
  <property fmtid="{D5CDD505-2E9C-101B-9397-08002B2CF9AE}" pid="7" name="LocalizationTags">
    <vt:lpwstr/>
  </property>
  <property fmtid="{D5CDD505-2E9C-101B-9397-08002B2CF9AE}" pid="8" name="CategoryTags">
    <vt:lpwstr/>
  </property>
  <property fmtid="{D5CDD505-2E9C-101B-9397-08002B2CF9AE}" pid="9" name="Applications">
    <vt:lpwstr/>
  </property>
  <property fmtid="{D5CDD505-2E9C-101B-9397-08002B2CF9AE}" pid="10" name="CampaignTags">
    <vt:lpwstr/>
  </property>
  <property fmtid="{D5CDD505-2E9C-101B-9397-08002B2CF9AE}" pid="11" name="ScenarioTags">
    <vt:lpwstr/>
  </property>
</Properties>
</file>