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7" r:id="rId10"/>
    <p:sldId id="265" r:id="rId11"/>
    <p:sldId id="308" r:id="rId12"/>
    <p:sldId id="307" r:id="rId13"/>
    <p:sldId id="309" r:id="rId14"/>
    <p:sldId id="264" r:id="rId15"/>
    <p:sldId id="268" r:id="rId16"/>
    <p:sldId id="269" r:id="rId17"/>
    <p:sldId id="306" r:id="rId18"/>
  </p:sldIdLst>
  <p:sldSz cx="9144000" cy="5143500" type="screen16x9"/>
  <p:notesSz cx="6858000" cy="9144000"/>
  <p:embeddedFontLst>
    <p:embeddedFont>
      <p:font typeface="Teko" panose="020B0604020202020204" charset="0"/>
      <p:regular r:id="rId20"/>
      <p:bold r:id="rId21"/>
    </p:embeddedFont>
    <p:embeddedFont>
      <p:font typeface="Roboto Condensed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17B1E-7E5A-4101-A1C7-CACB65D10220}">
  <a:tblStyle styleId="{C3617B1E-7E5A-4101-A1C7-CACB65D102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1903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29c9862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29c9862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40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185479a31_0_30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185479a31_0_30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92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185479a31_0_30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185479a31_0_30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290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f55532e0e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f55532e0e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139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248badeee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7248badeee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604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1" name="Google Shape;17671;g7185479a31_0_30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2" name="Google Shape;17672;g7185479a31_0_30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69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1fe88998f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1fe88998f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8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185479a3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185479a3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47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185479a31_0_30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185479a31_0_30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94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29c98624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129c98624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9354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129c9862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129c9862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59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129c9862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129c9862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91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185479a3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185479a3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98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f55532e0e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f55532e0e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83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075" y="1551025"/>
            <a:ext cx="3858000" cy="16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4075" y="3165259"/>
            <a:ext cx="38580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714075" y="1795550"/>
            <a:ext cx="3526800" cy="9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764882" y="2585950"/>
            <a:ext cx="2475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2" hasCustomPrompt="1"/>
          </p:nvPr>
        </p:nvSpPr>
        <p:spPr>
          <a:xfrm>
            <a:off x="4903200" y="2031150"/>
            <a:ext cx="2559300" cy="1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eko"/>
              <a:buNone/>
              <a:defRPr sz="300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714225" y="2978650"/>
            <a:ext cx="2310000" cy="8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2"/>
          </p:nvPr>
        </p:nvSpPr>
        <p:spPr>
          <a:xfrm>
            <a:off x="714075" y="2557900"/>
            <a:ext cx="2310000" cy="3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3"/>
          </p:nvPr>
        </p:nvSpPr>
        <p:spPr>
          <a:xfrm>
            <a:off x="3417000" y="2978650"/>
            <a:ext cx="23100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4"/>
          </p:nvPr>
        </p:nvSpPr>
        <p:spPr>
          <a:xfrm>
            <a:off x="3416850" y="2557900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5"/>
          </p:nvPr>
        </p:nvSpPr>
        <p:spPr>
          <a:xfrm>
            <a:off x="6119775" y="2978650"/>
            <a:ext cx="23100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6"/>
          </p:nvPr>
        </p:nvSpPr>
        <p:spPr>
          <a:xfrm>
            <a:off x="6119625" y="2557900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714075" y="178052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2"/>
          </p:nvPr>
        </p:nvSpPr>
        <p:spPr>
          <a:xfrm>
            <a:off x="714075" y="135977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 hasCustomPrompt="1"/>
          </p:nvPr>
        </p:nvSpPr>
        <p:spPr>
          <a:xfrm>
            <a:off x="714075" y="82952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3"/>
          </p:nvPr>
        </p:nvSpPr>
        <p:spPr>
          <a:xfrm>
            <a:off x="3416925" y="178052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"/>
          </p:nvPr>
        </p:nvSpPr>
        <p:spPr>
          <a:xfrm>
            <a:off x="3416925" y="135977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5" hasCustomPrompt="1"/>
          </p:nvPr>
        </p:nvSpPr>
        <p:spPr>
          <a:xfrm>
            <a:off x="3416925" y="82952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6"/>
          </p:nvPr>
        </p:nvSpPr>
        <p:spPr>
          <a:xfrm>
            <a:off x="6119775" y="178052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7"/>
          </p:nvPr>
        </p:nvSpPr>
        <p:spPr>
          <a:xfrm>
            <a:off x="6119775" y="135977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8" hasCustomPrompt="1"/>
          </p:nvPr>
        </p:nvSpPr>
        <p:spPr>
          <a:xfrm>
            <a:off x="6119775" y="82952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9"/>
          </p:nvPr>
        </p:nvSpPr>
        <p:spPr>
          <a:xfrm>
            <a:off x="714075" y="371997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13"/>
          </p:nvPr>
        </p:nvSpPr>
        <p:spPr>
          <a:xfrm>
            <a:off x="714075" y="329922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14" hasCustomPrompt="1"/>
          </p:nvPr>
        </p:nvSpPr>
        <p:spPr>
          <a:xfrm>
            <a:off x="714075" y="276897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5"/>
          </p:nvPr>
        </p:nvSpPr>
        <p:spPr>
          <a:xfrm>
            <a:off x="3416925" y="371997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16"/>
          </p:nvPr>
        </p:nvSpPr>
        <p:spPr>
          <a:xfrm>
            <a:off x="3416925" y="329922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17" hasCustomPrompt="1"/>
          </p:nvPr>
        </p:nvSpPr>
        <p:spPr>
          <a:xfrm>
            <a:off x="3416925" y="276897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8"/>
          </p:nvPr>
        </p:nvSpPr>
        <p:spPr>
          <a:xfrm>
            <a:off x="6119775" y="3719975"/>
            <a:ext cx="23100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9"/>
          </p:nvPr>
        </p:nvSpPr>
        <p:spPr>
          <a:xfrm>
            <a:off x="6119775" y="3299225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title" idx="20" hasCustomPrompt="1"/>
          </p:nvPr>
        </p:nvSpPr>
        <p:spPr>
          <a:xfrm>
            <a:off x="6119775" y="2768975"/>
            <a:ext cx="1721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903200" y="1795550"/>
            <a:ext cx="3526800" cy="98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None/>
              <a:defRPr sz="5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903188" y="2585950"/>
            <a:ext cx="27084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681600" y="2031150"/>
            <a:ext cx="2559300" cy="108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4075" y="1328150"/>
            <a:ext cx="7715700" cy="32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◔"/>
              <a:defRPr sz="14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◕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◌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◍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546375" y="2978650"/>
            <a:ext cx="2555400" cy="8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42400" y="2978650"/>
            <a:ext cx="2555100" cy="88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546363" y="2557900"/>
            <a:ext cx="2555100" cy="3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5042063" y="2557900"/>
            <a:ext cx="2555400" cy="3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14075" y="1233175"/>
            <a:ext cx="3858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714075" y="2803075"/>
            <a:ext cx="3858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8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10"/>
          <p:cNvGrpSpPr/>
          <p:nvPr/>
        </p:nvGrpSpPr>
        <p:grpSpPr>
          <a:xfrm>
            <a:off x="1878040" y="626836"/>
            <a:ext cx="5509872" cy="3890072"/>
            <a:chOff x="1510100" y="891275"/>
            <a:chExt cx="4979550" cy="3751275"/>
          </a:xfrm>
        </p:grpSpPr>
        <p:sp>
          <p:nvSpPr>
            <p:cNvPr id="37" name="Google Shape;37;p10"/>
            <p:cNvSpPr/>
            <p:nvPr/>
          </p:nvSpPr>
          <p:spPr>
            <a:xfrm>
              <a:off x="1688050" y="1064700"/>
              <a:ext cx="4801600" cy="3577850"/>
            </a:xfrm>
            <a:custGeom>
              <a:avLst/>
              <a:gdLst/>
              <a:ahLst/>
              <a:cxnLst/>
              <a:rect l="l" t="t" r="r" b="b"/>
              <a:pathLst>
                <a:path w="192064" h="143114" extrusionOk="0">
                  <a:moveTo>
                    <a:pt x="7995" y="1"/>
                  </a:moveTo>
                  <a:cubicBezTo>
                    <a:pt x="3585" y="1"/>
                    <a:pt x="0" y="3225"/>
                    <a:pt x="0" y="7171"/>
                  </a:cubicBezTo>
                  <a:lnTo>
                    <a:pt x="0" y="135944"/>
                  </a:lnTo>
                  <a:cubicBezTo>
                    <a:pt x="0" y="139890"/>
                    <a:pt x="3585" y="143114"/>
                    <a:pt x="7995" y="143114"/>
                  </a:cubicBezTo>
                  <a:lnTo>
                    <a:pt x="184043" y="143114"/>
                  </a:lnTo>
                  <a:cubicBezTo>
                    <a:pt x="188453" y="143114"/>
                    <a:pt x="192064" y="139890"/>
                    <a:pt x="192064" y="135944"/>
                  </a:cubicBezTo>
                  <a:lnTo>
                    <a:pt x="192064" y="7171"/>
                  </a:lnTo>
                  <a:cubicBezTo>
                    <a:pt x="192064" y="3225"/>
                    <a:pt x="188453" y="1"/>
                    <a:pt x="184043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1510100" y="3954575"/>
              <a:ext cx="411375" cy="506800"/>
            </a:xfrm>
            <a:custGeom>
              <a:avLst/>
              <a:gdLst/>
              <a:ahLst/>
              <a:cxnLst/>
              <a:rect l="l" t="t" r="r" b="b"/>
              <a:pathLst>
                <a:path w="16455" h="20272" extrusionOk="0">
                  <a:moveTo>
                    <a:pt x="0" y="0"/>
                  </a:moveTo>
                  <a:lnTo>
                    <a:pt x="0" y="12999"/>
                  </a:lnTo>
                  <a:cubicBezTo>
                    <a:pt x="0" y="16867"/>
                    <a:pt x="3688" y="20272"/>
                    <a:pt x="8098" y="20272"/>
                  </a:cubicBezTo>
                  <a:lnTo>
                    <a:pt x="16455" y="20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1510100" y="3452275"/>
              <a:ext cx="820800" cy="1009100"/>
            </a:xfrm>
            <a:custGeom>
              <a:avLst/>
              <a:gdLst/>
              <a:ahLst/>
              <a:cxnLst/>
              <a:rect l="l" t="t" r="r" b="b"/>
              <a:pathLst>
                <a:path w="32832" h="40364" extrusionOk="0">
                  <a:moveTo>
                    <a:pt x="0" y="1"/>
                  </a:moveTo>
                  <a:lnTo>
                    <a:pt x="0" y="20092"/>
                  </a:lnTo>
                  <a:lnTo>
                    <a:pt x="16455" y="40364"/>
                  </a:lnTo>
                  <a:lnTo>
                    <a:pt x="32832" y="403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1510100" y="2950650"/>
              <a:ext cx="1230225" cy="1510725"/>
            </a:xfrm>
            <a:custGeom>
              <a:avLst/>
              <a:gdLst/>
              <a:ahLst/>
              <a:cxnLst/>
              <a:rect l="l" t="t" r="r" b="b"/>
              <a:pathLst>
                <a:path w="49209" h="60429" extrusionOk="0">
                  <a:moveTo>
                    <a:pt x="0" y="1"/>
                  </a:moveTo>
                  <a:lnTo>
                    <a:pt x="0" y="20066"/>
                  </a:lnTo>
                  <a:lnTo>
                    <a:pt x="32832" y="60429"/>
                  </a:lnTo>
                  <a:lnTo>
                    <a:pt x="49209" y="604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1510100" y="2449025"/>
              <a:ext cx="1639650" cy="2012350"/>
            </a:xfrm>
            <a:custGeom>
              <a:avLst/>
              <a:gdLst/>
              <a:ahLst/>
              <a:cxnLst/>
              <a:rect l="l" t="t" r="r" b="b"/>
              <a:pathLst>
                <a:path w="65586" h="80494" extrusionOk="0">
                  <a:moveTo>
                    <a:pt x="0" y="1"/>
                  </a:moveTo>
                  <a:lnTo>
                    <a:pt x="0" y="20066"/>
                  </a:lnTo>
                  <a:lnTo>
                    <a:pt x="49209" y="80494"/>
                  </a:lnTo>
                  <a:lnTo>
                    <a:pt x="65586" y="804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1510100" y="1946750"/>
              <a:ext cx="2049725" cy="2514625"/>
            </a:xfrm>
            <a:custGeom>
              <a:avLst/>
              <a:gdLst/>
              <a:ahLst/>
              <a:cxnLst/>
              <a:rect l="l" t="t" r="r" b="b"/>
              <a:pathLst>
                <a:path w="81989" h="100585" extrusionOk="0">
                  <a:moveTo>
                    <a:pt x="0" y="1"/>
                  </a:moveTo>
                  <a:lnTo>
                    <a:pt x="0" y="20092"/>
                  </a:lnTo>
                  <a:lnTo>
                    <a:pt x="65586" y="100585"/>
                  </a:lnTo>
                  <a:lnTo>
                    <a:pt x="81989" y="1005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1510100" y="1445125"/>
              <a:ext cx="2459150" cy="3016250"/>
            </a:xfrm>
            <a:custGeom>
              <a:avLst/>
              <a:gdLst/>
              <a:ahLst/>
              <a:cxnLst/>
              <a:rect l="l" t="t" r="r" b="b"/>
              <a:pathLst>
                <a:path w="98366" h="120650" extrusionOk="0">
                  <a:moveTo>
                    <a:pt x="0" y="0"/>
                  </a:moveTo>
                  <a:lnTo>
                    <a:pt x="0" y="20066"/>
                  </a:lnTo>
                  <a:lnTo>
                    <a:pt x="81989" y="120650"/>
                  </a:lnTo>
                  <a:lnTo>
                    <a:pt x="98366" y="120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1510100" y="977025"/>
              <a:ext cx="2868575" cy="3484350"/>
            </a:xfrm>
            <a:custGeom>
              <a:avLst/>
              <a:gdLst/>
              <a:ahLst/>
              <a:cxnLst/>
              <a:rect l="l" t="t" r="r" b="b"/>
              <a:pathLst>
                <a:path w="114743" h="139374" extrusionOk="0">
                  <a:moveTo>
                    <a:pt x="1058" y="0"/>
                  </a:moveTo>
                  <a:cubicBezTo>
                    <a:pt x="413" y="1032"/>
                    <a:pt x="0" y="2089"/>
                    <a:pt x="0" y="3327"/>
                  </a:cubicBezTo>
                  <a:lnTo>
                    <a:pt x="0" y="18724"/>
                  </a:lnTo>
                  <a:lnTo>
                    <a:pt x="98366" y="139374"/>
                  </a:lnTo>
                  <a:lnTo>
                    <a:pt x="114743" y="13937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1537825" y="891275"/>
              <a:ext cx="3250275" cy="3570100"/>
            </a:xfrm>
            <a:custGeom>
              <a:avLst/>
              <a:gdLst/>
              <a:ahLst/>
              <a:cxnLst/>
              <a:rect l="l" t="t" r="r" b="b"/>
              <a:pathLst>
                <a:path w="130011" h="142804" extrusionOk="0">
                  <a:moveTo>
                    <a:pt x="6989" y="0"/>
                  </a:moveTo>
                  <a:cubicBezTo>
                    <a:pt x="3998" y="0"/>
                    <a:pt x="1367" y="1419"/>
                    <a:pt x="0" y="3585"/>
                  </a:cubicBezTo>
                  <a:lnTo>
                    <a:pt x="113634" y="142804"/>
                  </a:lnTo>
                  <a:lnTo>
                    <a:pt x="130011" y="142804"/>
                  </a:lnTo>
                  <a:lnTo>
                    <a:pt x="13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1873100" y="891275"/>
              <a:ext cx="3324450" cy="3570100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2282525" y="891275"/>
              <a:ext cx="3324450" cy="3570100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2691950" y="891275"/>
              <a:ext cx="3325100" cy="3570100"/>
            </a:xfrm>
            <a:custGeom>
              <a:avLst/>
              <a:gdLst/>
              <a:ahLst/>
              <a:cxnLst/>
              <a:rect l="l" t="t" r="r" b="b"/>
              <a:pathLst>
                <a:path w="133004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3003" y="142804"/>
                  </a:lnTo>
                  <a:lnTo>
                    <a:pt x="164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3102025" y="891275"/>
              <a:ext cx="3212250" cy="3570100"/>
            </a:xfrm>
            <a:custGeom>
              <a:avLst/>
              <a:gdLst/>
              <a:ahLst/>
              <a:cxnLst/>
              <a:rect l="l" t="t" r="r" b="b"/>
              <a:pathLst>
                <a:path w="128490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20675" y="142804"/>
                  </a:lnTo>
                  <a:cubicBezTo>
                    <a:pt x="124466" y="142804"/>
                    <a:pt x="127664" y="140482"/>
                    <a:pt x="128490" y="137336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3511450" y="891275"/>
              <a:ext cx="2802825" cy="3430825"/>
            </a:xfrm>
            <a:custGeom>
              <a:avLst/>
              <a:gdLst/>
              <a:ahLst/>
              <a:cxnLst/>
              <a:rect l="l" t="t" r="r" b="b"/>
              <a:pathLst>
                <a:path w="112113" h="137233" extrusionOk="0">
                  <a:moveTo>
                    <a:pt x="0" y="0"/>
                  </a:moveTo>
                  <a:lnTo>
                    <a:pt x="111984" y="137233"/>
                  </a:lnTo>
                  <a:cubicBezTo>
                    <a:pt x="112113" y="136743"/>
                    <a:pt x="112087" y="136072"/>
                    <a:pt x="112087" y="135531"/>
                  </a:cubicBezTo>
                  <a:lnTo>
                    <a:pt x="112087" y="117271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3920875" y="891275"/>
              <a:ext cx="2392750" cy="2931775"/>
            </a:xfrm>
            <a:custGeom>
              <a:avLst/>
              <a:gdLst/>
              <a:ahLst/>
              <a:cxnLst/>
              <a:rect l="l" t="t" r="r" b="b"/>
              <a:pathLst>
                <a:path w="95710" h="117271" extrusionOk="0">
                  <a:moveTo>
                    <a:pt x="1" y="0"/>
                  </a:moveTo>
                  <a:lnTo>
                    <a:pt x="95710" y="117271"/>
                  </a:lnTo>
                  <a:lnTo>
                    <a:pt x="95710" y="97205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330300" y="891275"/>
              <a:ext cx="1983325" cy="2430150"/>
            </a:xfrm>
            <a:custGeom>
              <a:avLst/>
              <a:gdLst/>
              <a:ahLst/>
              <a:cxnLst/>
              <a:rect l="l" t="t" r="r" b="b"/>
              <a:pathLst>
                <a:path w="79333" h="97206" extrusionOk="0">
                  <a:moveTo>
                    <a:pt x="1" y="0"/>
                  </a:moveTo>
                  <a:lnTo>
                    <a:pt x="79333" y="97205"/>
                  </a:lnTo>
                  <a:lnTo>
                    <a:pt x="79333" y="77114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739725" y="891275"/>
              <a:ext cx="1573900" cy="1927875"/>
            </a:xfrm>
            <a:custGeom>
              <a:avLst/>
              <a:gdLst/>
              <a:ahLst/>
              <a:cxnLst/>
              <a:rect l="l" t="t" r="r" b="b"/>
              <a:pathLst>
                <a:path w="62956" h="77115" extrusionOk="0">
                  <a:moveTo>
                    <a:pt x="1" y="0"/>
                  </a:moveTo>
                  <a:lnTo>
                    <a:pt x="62956" y="77114"/>
                  </a:lnTo>
                  <a:lnTo>
                    <a:pt x="62956" y="57049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5149150" y="891275"/>
              <a:ext cx="1164475" cy="1426250"/>
            </a:xfrm>
            <a:custGeom>
              <a:avLst/>
              <a:gdLst/>
              <a:ahLst/>
              <a:cxnLst/>
              <a:rect l="l" t="t" r="r" b="b"/>
              <a:pathLst>
                <a:path w="46579" h="57050" extrusionOk="0">
                  <a:moveTo>
                    <a:pt x="1" y="0"/>
                  </a:moveTo>
                  <a:lnTo>
                    <a:pt x="46579" y="57049"/>
                  </a:lnTo>
                  <a:lnTo>
                    <a:pt x="46579" y="36984"/>
                  </a:lnTo>
                  <a:lnTo>
                    <a:pt x="16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5559225" y="891275"/>
              <a:ext cx="754400" cy="924625"/>
            </a:xfrm>
            <a:custGeom>
              <a:avLst/>
              <a:gdLst/>
              <a:ahLst/>
              <a:cxnLst/>
              <a:rect l="l" t="t" r="r" b="b"/>
              <a:pathLst>
                <a:path w="30176" h="36985" extrusionOk="0">
                  <a:moveTo>
                    <a:pt x="1" y="0"/>
                  </a:moveTo>
                  <a:lnTo>
                    <a:pt x="30176" y="36984"/>
                  </a:lnTo>
                  <a:lnTo>
                    <a:pt x="30176" y="16893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5968650" y="891275"/>
              <a:ext cx="344975" cy="422350"/>
            </a:xfrm>
            <a:custGeom>
              <a:avLst/>
              <a:gdLst/>
              <a:ahLst/>
              <a:cxnLst/>
              <a:rect l="l" t="t" r="r" b="b"/>
              <a:pathLst>
                <a:path w="13799" h="16894" extrusionOk="0">
                  <a:moveTo>
                    <a:pt x="1" y="0"/>
                  </a:moveTo>
                  <a:lnTo>
                    <a:pt x="13799" y="16893"/>
                  </a:lnTo>
                  <a:lnTo>
                    <a:pt x="13799" y="6757"/>
                  </a:lnTo>
                  <a:cubicBezTo>
                    <a:pt x="13799" y="2889"/>
                    <a:pt x="10420" y="0"/>
                    <a:pt x="60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1669781" y="1019579"/>
              <a:ext cx="4500153" cy="3300480"/>
            </a:xfrm>
            <a:custGeom>
              <a:avLst/>
              <a:gdLst/>
              <a:ahLst/>
              <a:cxnLst/>
              <a:rect l="l" t="t" r="r" b="b"/>
              <a:pathLst>
                <a:path w="174526" h="128000" extrusionOk="0">
                  <a:moveTo>
                    <a:pt x="6964" y="0"/>
                  </a:moveTo>
                  <a:cubicBezTo>
                    <a:pt x="3121" y="0"/>
                    <a:pt x="0" y="2734"/>
                    <a:pt x="0" y="6087"/>
                  </a:cubicBezTo>
                  <a:lnTo>
                    <a:pt x="0" y="121913"/>
                  </a:lnTo>
                  <a:cubicBezTo>
                    <a:pt x="0" y="125266"/>
                    <a:pt x="3121" y="128000"/>
                    <a:pt x="6964" y="128000"/>
                  </a:cubicBezTo>
                  <a:lnTo>
                    <a:pt x="167562" y="128000"/>
                  </a:lnTo>
                  <a:cubicBezTo>
                    <a:pt x="171405" y="128000"/>
                    <a:pt x="174526" y="125266"/>
                    <a:pt x="174526" y="121913"/>
                  </a:cubicBezTo>
                  <a:lnTo>
                    <a:pt x="174526" y="6087"/>
                  </a:lnTo>
                  <a:cubicBezTo>
                    <a:pt x="174526" y="2734"/>
                    <a:pt x="171405" y="0"/>
                    <a:pt x="167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1729950" y="1060850"/>
              <a:ext cx="4379925" cy="3218050"/>
            </a:xfrm>
            <a:custGeom>
              <a:avLst/>
              <a:gdLst/>
              <a:ahLst/>
              <a:cxnLst/>
              <a:rect l="l" t="t" r="r" b="b"/>
              <a:pathLst>
                <a:path w="175197" h="128722" extrusionOk="0">
                  <a:moveTo>
                    <a:pt x="167898" y="722"/>
                  </a:moveTo>
                  <a:cubicBezTo>
                    <a:pt x="171535" y="722"/>
                    <a:pt x="174501" y="3301"/>
                    <a:pt x="174501" y="6448"/>
                  </a:cubicBezTo>
                  <a:lnTo>
                    <a:pt x="174501" y="122274"/>
                  </a:lnTo>
                  <a:cubicBezTo>
                    <a:pt x="174501" y="125421"/>
                    <a:pt x="171535" y="128000"/>
                    <a:pt x="167898" y="128000"/>
                  </a:cubicBezTo>
                  <a:lnTo>
                    <a:pt x="7300" y="128000"/>
                  </a:lnTo>
                  <a:cubicBezTo>
                    <a:pt x="3663" y="128000"/>
                    <a:pt x="697" y="125421"/>
                    <a:pt x="697" y="122274"/>
                  </a:cubicBezTo>
                  <a:lnTo>
                    <a:pt x="697" y="6448"/>
                  </a:lnTo>
                  <a:cubicBezTo>
                    <a:pt x="697" y="3301"/>
                    <a:pt x="3663" y="722"/>
                    <a:pt x="7300" y="722"/>
                  </a:cubicBezTo>
                  <a:close/>
                  <a:moveTo>
                    <a:pt x="7300" y="0"/>
                  </a:moveTo>
                  <a:cubicBezTo>
                    <a:pt x="3276" y="0"/>
                    <a:pt x="1" y="2914"/>
                    <a:pt x="1" y="6448"/>
                  </a:cubicBezTo>
                  <a:lnTo>
                    <a:pt x="1" y="122274"/>
                  </a:lnTo>
                  <a:cubicBezTo>
                    <a:pt x="1" y="125807"/>
                    <a:pt x="3276" y="128722"/>
                    <a:pt x="7300" y="128722"/>
                  </a:cubicBezTo>
                  <a:lnTo>
                    <a:pt x="167898" y="128722"/>
                  </a:lnTo>
                  <a:cubicBezTo>
                    <a:pt x="171921" y="128722"/>
                    <a:pt x="175197" y="125807"/>
                    <a:pt x="175197" y="122274"/>
                  </a:cubicBezTo>
                  <a:lnTo>
                    <a:pt x="175197" y="6448"/>
                  </a:lnTo>
                  <a:cubicBezTo>
                    <a:pt x="175197" y="2914"/>
                    <a:pt x="171921" y="0"/>
                    <a:pt x="16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2730675" y="1663788"/>
            <a:ext cx="3693600" cy="12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2719725" y="3004425"/>
            <a:ext cx="36936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Teko"/>
              <a:buNone/>
              <a:defRPr sz="25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Teko"/>
              <a:buNone/>
              <a:defRPr sz="2800">
                <a:solidFill>
                  <a:schemeClr val="accent2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1643400" y="1791075"/>
            <a:ext cx="5857200" cy="11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1643400" y="2958825"/>
            <a:ext cx="585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eko"/>
              <a:buNone/>
              <a:defRPr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075" y="1328150"/>
            <a:ext cx="7715700" cy="3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Condensed"/>
              <a:buChar char="●"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ctrTitle"/>
          </p:nvPr>
        </p:nvSpPr>
        <p:spPr>
          <a:xfrm>
            <a:off x="0" y="1551025"/>
            <a:ext cx="5072535" cy="16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dirty="0" smtClean="0"/>
              <a:t>Социални мрежи и защита</a:t>
            </a:r>
            <a:endParaRPr sz="4800" dirty="0"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1"/>
          </p:nvPr>
        </p:nvSpPr>
        <p:spPr>
          <a:xfrm>
            <a:off x="714075" y="3165259"/>
            <a:ext cx="38580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Изготвено от Михаела Викторова, Никол Петрова, Никол Русинова и Цветелина Димитрова</a:t>
            </a:r>
            <a:endParaRPr dirty="0"/>
          </a:p>
        </p:txBody>
      </p:sp>
      <p:grpSp>
        <p:nvGrpSpPr>
          <p:cNvPr id="147" name="Google Shape;147;p25"/>
          <p:cNvGrpSpPr/>
          <p:nvPr/>
        </p:nvGrpSpPr>
        <p:grpSpPr>
          <a:xfrm>
            <a:off x="5439650" y="1453939"/>
            <a:ext cx="2122509" cy="2235728"/>
            <a:chOff x="2279725" y="1243725"/>
            <a:chExt cx="3063225" cy="3226625"/>
          </a:xfrm>
        </p:grpSpPr>
        <p:sp>
          <p:nvSpPr>
            <p:cNvPr id="148" name="Google Shape;148;p25"/>
            <p:cNvSpPr/>
            <p:nvPr/>
          </p:nvSpPr>
          <p:spPr>
            <a:xfrm>
              <a:off x="2366350" y="1330050"/>
              <a:ext cx="2976600" cy="3140300"/>
            </a:xfrm>
            <a:custGeom>
              <a:avLst/>
              <a:gdLst/>
              <a:ahLst/>
              <a:cxnLst/>
              <a:rect l="l" t="t" r="r" b="b"/>
              <a:pathLst>
                <a:path w="119064" h="125612" extrusionOk="0">
                  <a:moveTo>
                    <a:pt x="5466" y="1"/>
                  </a:moveTo>
                  <a:cubicBezTo>
                    <a:pt x="2441" y="1"/>
                    <a:pt x="1" y="2453"/>
                    <a:pt x="1" y="5478"/>
                  </a:cubicBezTo>
                  <a:lnTo>
                    <a:pt x="1" y="120170"/>
                  </a:lnTo>
                  <a:cubicBezTo>
                    <a:pt x="1" y="123171"/>
                    <a:pt x="2441" y="125611"/>
                    <a:pt x="5442" y="125611"/>
                  </a:cubicBezTo>
                  <a:lnTo>
                    <a:pt x="113610" y="125611"/>
                  </a:lnTo>
                  <a:cubicBezTo>
                    <a:pt x="116622" y="125611"/>
                    <a:pt x="119063" y="123171"/>
                    <a:pt x="119063" y="120170"/>
                  </a:cubicBezTo>
                  <a:lnTo>
                    <a:pt x="119063" y="5478"/>
                  </a:lnTo>
                  <a:cubicBezTo>
                    <a:pt x="119063" y="2453"/>
                    <a:pt x="116611" y="1"/>
                    <a:pt x="113586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5"/>
            <p:cNvSpPr/>
            <p:nvPr/>
          </p:nvSpPr>
          <p:spPr>
            <a:xfrm>
              <a:off x="2279725" y="1389000"/>
              <a:ext cx="2976600" cy="2995025"/>
            </a:xfrm>
            <a:custGeom>
              <a:avLst/>
              <a:gdLst/>
              <a:ahLst/>
              <a:cxnLst/>
              <a:rect l="l" t="t" r="r" b="b"/>
              <a:pathLst>
                <a:path w="119064" h="119801" extrusionOk="0">
                  <a:moveTo>
                    <a:pt x="5478" y="0"/>
                  </a:moveTo>
                  <a:cubicBezTo>
                    <a:pt x="2454" y="0"/>
                    <a:pt x="1" y="2334"/>
                    <a:pt x="1" y="5215"/>
                  </a:cubicBezTo>
                  <a:lnTo>
                    <a:pt x="1" y="114598"/>
                  </a:lnTo>
                  <a:cubicBezTo>
                    <a:pt x="1" y="117467"/>
                    <a:pt x="2442" y="119801"/>
                    <a:pt x="5454" y="119801"/>
                  </a:cubicBezTo>
                  <a:lnTo>
                    <a:pt x="113622" y="119801"/>
                  </a:lnTo>
                  <a:cubicBezTo>
                    <a:pt x="116623" y="119801"/>
                    <a:pt x="119063" y="117467"/>
                    <a:pt x="119063" y="114598"/>
                  </a:cubicBezTo>
                  <a:lnTo>
                    <a:pt x="119063" y="5215"/>
                  </a:lnTo>
                  <a:cubicBezTo>
                    <a:pt x="119063" y="2334"/>
                    <a:pt x="116611" y="0"/>
                    <a:pt x="113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5"/>
            <p:cNvSpPr/>
            <p:nvPr/>
          </p:nvSpPr>
          <p:spPr>
            <a:xfrm>
              <a:off x="2279725" y="1243725"/>
              <a:ext cx="2976600" cy="290550"/>
            </a:xfrm>
            <a:custGeom>
              <a:avLst/>
              <a:gdLst/>
              <a:ahLst/>
              <a:cxnLst/>
              <a:rect l="l" t="t" r="r" b="b"/>
              <a:pathLst>
                <a:path w="119064" h="11622" extrusionOk="0">
                  <a:moveTo>
                    <a:pt x="5454" y="1"/>
                  </a:moveTo>
                  <a:cubicBezTo>
                    <a:pt x="2442" y="1"/>
                    <a:pt x="1" y="2430"/>
                    <a:pt x="1" y="5442"/>
                  </a:cubicBezTo>
                  <a:lnTo>
                    <a:pt x="1" y="11621"/>
                  </a:lnTo>
                  <a:lnTo>
                    <a:pt x="119063" y="11621"/>
                  </a:lnTo>
                  <a:lnTo>
                    <a:pt x="119063" y="5442"/>
                  </a:lnTo>
                  <a:cubicBezTo>
                    <a:pt x="119063" y="2442"/>
                    <a:pt x="116623" y="1"/>
                    <a:pt x="113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2443150" y="1334525"/>
              <a:ext cx="108975" cy="108950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1" y="977"/>
                    <a:pt x="1" y="2179"/>
                  </a:cubicBezTo>
                  <a:cubicBezTo>
                    <a:pt x="1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2606575" y="1334525"/>
              <a:ext cx="109250" cy="108950"/>
            </a:xfrm>
            <a:custGeom>
              <a:avLst/>
              <a:gdLst/>
              <a:ahLst/>
              <a:cxnLst/>
              <a:rect l="l" t="t" r="r" b="b"/>
              <a:pathLst>
                <a:path w="4370" h="4358" extrusionOk="0">
                  <a:moveTo>
                    <a:pt x="2179" y="0"/>
                  </a:moveTo>
                  <a:cubicBezTo>
                    <a:pt x="976" y="0"/>
                    <a:pt x="0" y="977"/>
                    <a:pt x="0" y="2179"/>
                  </a:cubicBezTo>
                  <a:cubicBezTo>
                    <a:pt x="0" y="3382"/>
                    <a:pt x="976" y="4358"/>
                    <a:pt x="2179" y="4358"/>
                  </a:cubicBezTo>
                  <a:cubicBezTo>
                    <a:pt x="3393" y="4358"/>
                    <a:pt x="4370" y="3382"/>
                    <a:pt x="4370" y="2179"/>
                  </a:cubicBezTo>
                  <a:cubicBezTo>
                    <a:pt x="4370" y="977"/>
                    <a:pt x="3393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2770275" y="1334525"/>
              <a:ext cx="108975" cy="108950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0" y="977"/>
                    <a:pt x="0" y="2179"/>
                  </a:cubicBezTo>
                  <a:cubicBezTo>
                    <a:pt x="0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2917325" y="1863000"/>
              <a:ext cx="1701425" cy="1457500"/>
            </a:xfrm>
            <a:custGeom>
              <a:avLst/>
              <a:gdLst/>
              <a:ahLst/>
              <a:cxnLst/>
              <a:rect l="l" t="t" r="r" b="b"/>
              <a:pathLst>
                <a:path w="68057" h="58300" extrusionOk="0">
                  <a:moveTo>
                    <a:pt x="34033" y="1"/>
                  </a:moveTo>
                  <a:cubicBezTo>
                    <a:pt x="32745" y="1"/>
                    <a:pt x="31456" y="638"/>
                    <a:pt x="30718" y="1912"/>
                  </a:cubicBezTo>
                  <a:lnTo>
                    <a:pt x="1477" y="52561"/>
                  </a:lnTo>
                  <a:cubicBezTo>
                    <a:pt x="0" y="55109"/>
                    <a:pt x="1846" y="58300"/>
                    <a:pt x="4786" y="58300"/>
                  </a:cubicBezTo>
                  <a:lnTo>
                    <a:pt x="63282" y="58300"/>
                  </a:lnTo>
                  <a:cubicBezTo>
                    <a:pt x="66223" y="58300"/>
                    <a:pt x="68056" y="55109"/>
                    <a:pt x="66592" y="52561"/>
                  </a:cubicBezTo>
                  <a:lnTo>
                    <a:pt x="37338" y="1912"/>
                  </a:lnTo>
                  <a:cubicBezTo>
                    <a:pt x="36606" y="638"/>
                    <a:pt x="35320" y="1"/>
                    <a:pt x="34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3028350" y="1953575"/>
              <a:ext cx="1479375" cy="1284475"/>
            </a:xfrm>
            <a:custGeom>
              <a:avLst/>
              <a:gdLst/>
              <a:ahLst/>
              <a:cxnLst/>
              <a:rect l="l" t="t" r="r" b="b"/>
              <a:pathLst>
                <a:path w="59175" h="51379" extrusionOk="0">
                  <a:moveTo>
                    <a:pt x="29587" y="2444"/>
                  </a:moveTo>
                  <a:lnTo>
                    <a:pt x="56888" y="49736"/>
                  </a:lnTo>
                  <a:lnTo>
                    <a:pt x="2286" y="49736"/>
                  </a:lnTo>
                  <a:lnTo>
                    <a:pt x="29587" y="2444"/>
                  </a:lnTo>
                  <a:close/>
                  <a:moveTo>
                    <a:pt x="29587" y="0"/>
                  </a:moveTo>
                  <a:cubicBezTo>
                    <a:pt x="29304" y="0"/>
                    <a:pt x="29022" y="128"/>
                    <a:pt x="28873" y="384"/>
                  </a:cubicBezTo>
                  <a:lnTo>
                    <a:pt x="143" y="50140"/>
                  </a:lnTo>
                  <a:cubicBezTo>
                    <a:pt x="0" y="50402"/>
                    <a:pt x="0" y="50712"/>
                    <a:pt x="143" y="50962"/>
                  </a:cubicBezTo>
                  <a:cubicBezTo>
                    <a:pt x="298" y="51224"/>
                    <a:pt x="572" y="51379"/>
                    <a:pt x="857" y="51379"/>
                  </a:cubicBezTo>
                  <a:lnTo>
                    <a:pt x="58317" y="51379"/>
                  </a:lnTo>
                  <a:cubicBezTo>
                    <a:pt x="58615" y="51379"/>
                    <a:pt x="58889" y="51224"/>
                    <a:pt x="59031" y="50962"/>
                  </a:cubicBezTo>
                  <a:cubicBezTo>
                    <a:pt x="59174" y="50712"/>
                    <a:pt x="59174" y="50402"/>
                    <a:pt x="59031" y="50140"/>
                  </a:cubicBezTo>
                  <a:lnTo>
                    <a:pt x="30302" y="384"/>
                  </a:lnTo>
                  <a:cubicBezTo>
                    <a:pt x="30153" y="128"/>
                    <a:pt x="29870" y="0"/>
                    <a:pt x="29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565025" y="2387175"/>
              <a:ext cx="412875" cy="497200"/>
            </a:xfrm>
            <a:custGeom>
              <a:avLst/>
              <a:gdLst/>
              <a:ahLst/>
              <a:cxnLst/>
              <a:rect l="l" t="t" r="r" b="b"/>
              <a:pathLst>
                <a:path w="16515" h="19888" extrusionOk="0">
                  <a:moveTo>
                    <a:pt x="3603" y="10198"/>
                  </a:moveTo>
                  <a:cubicBezTo>
                    <a:pt x="3871" y="10198"/>
                    <a:pt x="4150" y="10245"/>
                    <a:pt x="4394" y="10258"/>
                  </a:cubicBezTo>
                  <a:lnTo>
                    <a:pt x="4525" y="10258"/>
                  </a:lnTo>
                  <a:cubicBezTo>
                    <a:pt x="4965" y="10270"/>
                    <a:pt x="5441" y="10282"/>
                    <a:pt x="5822" y="10520"/>
                  </a:cubicBezTo>
                  <a:cubicBezTo>
                    <a:pt x="6334" y="10829"/>
                    <a:pt x="6596" y="11413"/>
                    <a:pt x="6489" y="12008"/>
                  </a:cubicBezTo>
                  <a:cubicBezTo>
                    <a:pt x="6418" y="12449"/>
                    <a:pt x="6144" y="12758"/>
                    <a:pt x="5727" y="12889"/>
                  </a:cubicBezTo>
                  <a:cubicBezTo>
                    <a:pt x="5322" y="13020"/>
                    <a:pt x="4965" y="13092"/>
                    <a:pt x="4584" y="13294"/>
                  </a:cubicBezTo>
                  <a:cubicBezTo>
                    <a:pt x="4346" y="13413"/>
                    <a:pt x="4108" y="13568"/>
                    <a:pt x="3858" y="13615"/>
                  </a:cubicBezTo>
                  <a:cubicBezTo>
                    <a:pt x="3758" y="13637"/>
                    <a:pt x="3663" y="13647"/>
                    <a:pt x="3574" y="13647"/>
                  </a:cubicBezTo>
                  <a:cubicBezTo>
                    <a:pt x="2631" y="13647"/>
                    <a:pt x="2275" y="12512"/>
                    <a:pt x="2405" y="11675"/>
                  </a:cubicBezTo>
                  <a:cubicBezTo>
                    <a:pt x="2477" y="11246"/>
                    <a:pt x="2560" y="10615"/>
                    <a:pt x="2965" y="10353"/>
                  </a:cubicBezTo>
                  <a:cubicBezTo>
                    <a:pt x="3151" y="10232"/>
                    <a:pt x="3374" y="10198"/>
                    <a:pt x="3603" y="10198"/>
                  </a:cubicBezTo>
                  <a:close/>
                  <a:moveTo>
                    <a:pt x="12941" y="10198"/>
                  </a:moveTo>
                  <a:cubicBezTo>
                    <a:pt x="13171" y="10198"/>
                    <a:pt x="13393" y="10232"/>
                    <a:pt x="13585" y="10353"/>
                  </a:cubicBezTo>
                  <a:cubicBezTo>
                    <a:pt x="13990" y="10615"/>
                    <a:pt x="14073" y="11246"/>
                    <a:pt x="14133" y="11675"/>
                  </a:cubicBezTo>
                  <a:cubicBezTo>
                    <a:pt x="14263" y="12512"/>
                    <a:pt x="13917" y="13647"/>
                    <a:pt x="12976" y="13647"/>
                  </a:cubicBezTo>
                  <a:cubicBezTo>
                    <a:pt x="12887" y="13647"/>
                    <a:pt x="12792" y="13637"/>
                    <a:pt x="12692" y="13615"/>
                  </a:cubicBezTo>
                  <a:cubicBezTo>
                    <a:pt x="12430" y="13568"/>
                    <a:pt x="12192" y="13413"/>
                    <a:pt x="11966" y="13294"/>
                  </a:cubicBezTo>
                  <a:cubicBezTo>
                    <a:pt x="11573" y="13092"/>
                    <a:pt x="11216" y="13020"/>
                    <a:pt x="10811" y="12889"/>
                  </a:cubicBezTo>
                  <a:cubicBezTo>
                    <a:pt x="10394" y="12758"/>
                    <a:pt x="10132" y="12449"/>
                    <a:pt x="10049" y="12008"/>
                  </a:cubicBezTo>
                  <a:cubicBezTo>
                    <a:pt x="9954" y="11413"/>
                    <a:pt x="10204" y="10829"/>
                    <a:pt x="10728" y="10520"/>
                  </a:cubicBezTo>
                  <a:cubicBezTo>
                    <a:pt x="11097" y="10282"/>
                    <a:pt x="11585" y="10270"/>
                    <a:pt x="12014" y="10258"/>
                  </a:cubicBezTo>
                  <a:lnTo>
                    <a:pt x="12145" y="10258"/>
                  </a:lnTo>
                  <a:cubicBezTo>
                    <a:pt x="12395" y="10245"/>
                    <a:pt x="12673" y="10198"/>
                    <a:pt x="12941" y="10198"/>
                  </a:cubicBezTo>
                  <a:close/>
                  <a:moveTo>
                    <a:pt x="8269" y="12827"/>
                  </a:moveTo>
                  <a:cubicBezTo>
                    <a:pt x="8335" y="12827"/>
                    <a:pt x="8400" y="12847"/>
                    <a:pt x="8418" y="12889"/>
                  </a:cubicBezTo>
                  <a:cubicBezTo>
                    <a:pt x="8656" y="13401"/>
                    <a:pt x="8930" y="13913"/>
                    <a:pt x="9144" y="14437"/>
                  </a:cubicBezTo>
                  <a:cubicBezTo>
                    <a:pt x="9287" y="14818"/>
                    <a:pt x="9347" y="15211"/>
                    <a:pt x="9049" y="15532"/>
                  </a:cubicBezTo>
                  <a:cubicBezTo>
                    <a:pt x="8919" y="15670"/>
                    <a:pt x="8778" y="15775"/>
                    <a:pt x="8623" y="15775"/>
                  </a:cubicBezTo>
                  <a:cubicBezTo>
                    <a:pt x="8550" y="15775"/>
                    <a:pt x="8474" y="15752"/>
                    <a:pt x="8394" y="15699"/>
                  </a:cubicBezTo>
                  <a:cubicBezTo>
                    <a:pt x="8346" y="15675"/>
                    <a:pt x="8311" y="15639"/>
                    <a:pt x="8275" y="15616"/>
                  </a:cubicBezTo>
                  <a:cubicBezTo>
                    <a:pt x="8239" y="15639"/>
                    <a:pt x="8192" y="15675"/>
                    <a:pt x="8144" y="15699"/>
                  </a:cubicBezTo>
                  <a:cubicBezTo>
                    <a:pt x="8068" y="15752"/>
                    <a:pt x="7995" y="15775"/>
                    <a:pt x="7924" y="15775"/>
                  </a:cubicBezTo>
                  <a:cubicBezTo>
                    <a:pt x="7772" y="15775"/>
                    <a:pt x="7631" y="15670"/>
                    <a:pt x="7501" y="15532"/>
                  </a:cubicBezTo>
                  <a:cubicBezTo>
                    <a:pt x="7192" y="15211"/>
                    <a:pt x="7251" y="14818"/>
                    <a:pt x="7406" y="14437"/>
                  </a:cubicBezTo>
                  <a:cubicBezTo>
                    <a:pt x="7620" y="13913"/>
                    <a:pt x="7882" y="13401"/>
                    <a:pt x="8120" y="12889"/>
                  </a:cubicBezTo>
                  <a:cubicBezTo>
                    <a:pt x="8138" y="12847"/>
                    <a:pt x="8204" y="12827"/>
                    <a:pt x="8269" y="12827"/>
                  </a:cubicBezTo>
                  <a:close/>
                  <a:moveTo>
                    <a:pt x="8257" y="1"/>
                  </a:moveTo>
                  <a:cubicBezTo>
                    <a:pt x="6980" y="1"/>
                    <a:pt x="5703" y="280"/>
                    <a:pt x="4477" y="840"/>
                  </a:cubicBezTo>
                  <a:cubicBezTo>
                    <a:pt x="3382" y="1340"/>
                    <a:pt x="2346" y="1983"/>
                    <a:pt x="1655" y="2995"/>
                  </a:cubicBezTo>
                  <a:cubicBezTo>
                    <a:pt x="1048" y="3864"/>
                    <a:pt x="703" y="4888"/>
                    <a:pt x="488" y="5924"/>
                  </a:cubicBezTo>
                  <a:cubicBezTo>
                    <a:pt x="274" y="6972"/>
                    <a:pt x="0" y="8222"/>
                    <a:pt x="107" y="9305"/>
                  </a:cubicBezTo>
                  <a:cubicBezTo>
                    <a:pt x="226" y="10448"/>
                    <a:pt x="857" y="11437"/>
                    <a:pt x="917" y="12615"/>
                  </a:cubicBezTo>
                  <a:cubicBezTo>
                    <a:pt x="953" y="13520"/>
                    <a:pt x="453" y="14627"/>
                    <a:pt x="893" y="15485"/>
                  </a:cubicBezTo>
                  <a:cubicBezTo>
                    <a:pt x="1323" y="16312"/>
                    <a:pt x="2306" y="16577"/>
                    <a:pt x="3342" y="16577"/>
                  </a:cubicBezTo>
                  <a:cubicBezTo>
                    <a:pt x="3454" y="16577"/>
                    <a:pt x="3567" y="16574"/>
                    <a:pt x="3679" y="16568"/>
                  </a:cubicBezTo>
                  <a:cubicBezTo>
                    <a:pt x="3693" y="16568"/>
                    <a:pt x="3708" y="16567"/>
                    <a:pt x="3722" y="16567"/>
                  </a:cubicBezTo>
                  <a:cubicBezTo>
                    <a:pt x="4381" y="16567"/>
                    <a:pt x="4905" y="17106"/>
                    <a:pt x="4894" y="17771"/>
                  </a:cubicBezTo>
                  <a:lnTo>
                    <a:pt x="4894" y="17783"/>
                  </a:lnTo>
                  <a:cubicBezTo>
                    <a:pt x="4882" y="18116"/>
                    <a:pt x="4739" y="18604"/>
                    <a:pt x="5037" y="18854"/>
                  </a:cubicBezTo>
                  <a:cubicBezTo>
                    <a:pt x="5143" y="18945"/>
                    <a:pt x="5245" y="18984"/>
                    <a:pt x="5336" y="18984"/>
                  </a:cubicBezTo>
                  <a:cubicBezTo>
                    <a:pt x="5377" y="18984"/>
                    <a:pt x="5416" y="18976"/>
                    <a:pt x="5453" y="18961"/>
                  </a:cubicBezTo>
                  <a:cubicBezTo>
                    <a:pt x="5546" y="19166"/>
                    <a:pt x="5727" y="19320"/>
                    <a:pt x="5950" y="19320"/>
                  </a:cubicBezTo>
                  <a:cubicBezTo>
                    <a:pt x="6012" y="19320"/>
                    <a:pt x="6077" y="19309"/>
                    <a:pt x="6144" y="19283"/>
                  </a:cubicBezTo>
                  <a:cubicBezTo>
                    <a:pt x="6144" y="19283"/>
                    <a:pt x="6156" y="19271"/>
                    <a:pt x="6168" y="19271"/>
                  </a:cubicBezTo>
                  <a:cubicBezTo>
                    <a:pt x="6294" y="19465"/>
                    <a:pt x="6515" y="19588"/>
                    <a:pt x="6754" y="19588"/>
                  </a:cubicBezTo>
                  <a:cubicBezTo>
                    <a:pt x="6808" y="19588"/>
                    <a:pt x="6863" y="19582"/>
                    <a:pt x="6918" y="19569"/>
                  </a:cubicBezTo>
                  <a:cubicBezTo>
                    <a:pt x="6977" y="19557"/>
                    <a:pt x="7037" y="19533"/>
                    <a:pt x="7084" y="19509"/>
                  </a:cubicBezTo>
                  <a:cubicBezTo>
                    <a:pt x="7230" y="19737"/>
                    <a:pt x="7473" y="19888"/>
                    <a:pt x="7739" y="19888"/>
                  </a:cubicBezTo>
                  <a:cubicBezTo>
                    <a:pt x="7821" y="19888"/>
                    <a:pt x="7905" y="19873"/>
                    <a:pt x="7989" y="19842"/>
                  </a:cubicBezTo>
                  <a:cubicBezTo>
                    <a:pt x="8096" y="19795"/>
                    <a:pt x="8180" y="19735"/>
                    <a:pt x="8263" y="19652"/>
                  </a:cubicBezTo>
                  <a:cubicBezTo>
                    <a:pt x="8335" y="19735"/>
                    <a:pt x="8418" y="19795"/>
                    <a:pt x="8525" y="19842"/>
                  </a:cubicBezTo>
                  <a:cubicBezTo>
                    <a:pt x="8609" y="19873"/>
                    <a:pt x="8693" y="19888"/>
                    <a:pt x="8775" y="19888"/>
                  </a:cubicBezTo>
                  <a:cubicBezTo>
                    <a:pt x="9041" y="19888"/>
                    <a:pt x="9284" y="19737"/>
                    <a:pt x="9430" y="19509"/>
                  </a:cubicBezTo>
                  <a:cubicBezTo>
                    <a:pt x="9478" y="19533"/>
                    <a:pt x="9537" y="19557"/>
                    <a:pt x="9597" y="19569"/>
                  </a:cubicBezTo>
                  <a:cubicBezTo>
                    <a:pt x="9652" y="19582"/>
                    <a:pt x="9706" y="19588"/>
                    <a:pt x="9760" y="19588"/>
                  </a:cubicBezTo>
                  <a:cubicBezTo>
                    <a:pt x="9999" y="19588"/>
                    <a:pt x="10220" y="19465"/>
                    <a:pt x="10347" y="19271"/>
                  </a:cubicBezTo>
                  <a:cubicBezTo>
                    <a:pt x="10359" y="19271"/>
                    <a:pt x="10371" y="19283"/>
                    <a:pt x="10371" y="19283"/>
                  </a:cubicBezTo>
                  <a:cubicBezTo>
                    <a:pt x="10438" y="19309"/>
                    <a:pt x="10503" y="19320"/>
                    <a:pt x="10564" y="19320"/>
                  </a:cubicBezTo>
                  <a:cubicBezTo>
                    <a:pt x="10787" y="19320"/>
                    <a:pt x="10968" y="19166"/>
                    <a:pt x="11061" y="18961"/>
                  </a:cubicBezTo>
                  <a:cubicBezTo>
                    <a:pt x="11102" y="18976"/>
                    <a:pt x="11142" y="18984"/>
                    <a:pt x="11183" y="18984"/>
                  </a:cubicBezTo>
                  <a:cubicBezTo>
                    <a:pt x="11275" y="18984"/>
                    <a:pt x="11371" y="18945"/>
                    <a:pt x="11478" y="18854"/>
                  </a:cubicBezTo>
                  <a:cubicBezTo>
                    <a:pt x="11775" y="18604"/>
                    <a:pt x="11633" y="18116"/>
                    <a:pt x="11633" y="17783"/>
                  </a:cubicBezTo>
                  <a:lnTo>
                    <a:pt x="11621" y="17771"/>
                  </a:lnTo>
                  <a:cubicBezTo>
                    <a:pt x="11609" y="17106"/>
                    <a:pt x="12145" y="16567"/>
                    <a:pt x="12804" y="16567"/>
                  </a:cubicBezTo>
                  <a:cubicBezTo>
                    <a:pt x="12819" y="16567"/>
                    <a:pt x="12833" y="16568"/>
                    <a:pt x="12847" y="16568"/>
                  </a:cubicBezTo>
                  <a:cubicBezTo>
                    <a:pt x="12960" y="16574"/>
                    <a:pt x="13072" y="16577"/>
                    <a:pt x="13184" y="16577"/>
                  </a:cubicBezTo>
                  <a:cubicBezTo>
                    <a:pt x="14218" y="16577"/>
                    <a:pt x="15191" y="16312"/>
                    <a:pt x="15621" y="15485"/>
                  </a:cubicBezTo>
                  <a:cubicBezTo>
                    <a:pt x="16062" y="14627"/>
                    <a:pt x="15562" y="13520"/>
                    <a:pt x="15597" y="12615"/>
                  </a:cubicBezTo>
                  <a:cubicBezTo>
                    <a:pt x="15657" y="11437"/>
                    <a:pt x="16300" y="10448"/>
                    <a:pt x="16407" y="9305"/>
                  </a:cubicBezTo>
                  <a:cubicBezTo>
                    <a:pt x="16514" y="8222"/>
                    <a:pt x="16240" y="6972"/>
                    <a:pt x="16026" y="5924"/>
                  </a:cubicBezTo>
                  <a:cubicBezTo>
                    <a:pt x="15812" y="4888"/>
                    <a:pt x="15466" y="3864"/>
                    <a:pt x="14859" y="2995"/>
                  </a:cubicBezTo>
                  <a:cubicBezTo>
                    <a:pt x="14169" y="1983"/>
                    <a:pt x="13133" y="1340"/>
                    <a:pt x="12037" y="840"/>
                  </a:cubicBezTo>
                  <a:cubicBezTo>
                    <a:pt x="10811" y="280"/>
                    <a:pt x="9534" y="1"/>
                    <a:pt x="8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465600" y="2841550"/>
              <a:ext cx="611700" cy="300875"/>
            </a:xfrm>
            <a:custGeom>
              <a:avLst/>
              <a:gdLst/>
              <a:ahLst/>
              <a:cxnLst/>
              <a:rect l="l" t="t" r="r" b="b"/>
              <a:pathLst>
                <a:path w="24468" h="12035" extrusionOk="0">
                  <a:moveTo>
                    <a:pt x="22254" y="1"/>
                  </a:moveTo>
                  <a:cubicBezTo>
                    <a:pt x="21909" y="1"/>
                    <a:pt x="21573" y="172"/>
                    <a:pt x="21372" y="489"/>
                  </a:cubicBezTo>
                  <a:lnTo>
                    <a:pt x="20622" y="2156"/>
                  </a:lnTo>
                  <a:cubicBezTo>
                    <a:pt x="20539" y="2346"/>
                    <a:pt x="20372" y="2489"/>
                    <a:pt x="20170" y="2548"/>
                  </a:cubicBezTo>
                  <a:lnTo>
                    <a:pt x="19943" y="2620"/>
                  </a:lnTo>
                  <a:lnTo>
                    <a:pt x="3977" y="7644"/>
                  </a:lnTo>
                  <a:lnTo>
                    <a:pt x="3739" y="7716"/>
                  </a:lnTo>
                  <a:cubicBezTo>
                    <a:pt x="3661" y="7743"/>
                    <a:pt x="3582" y="7757"/>
                    <a:pt x="3503" y="7757"/>
                  </a:cubicBezTo>
                  <a:cubicBezTo>
                    <a:pt x="3377" y="7757"/>
                    <a:pt x="3254" y="7722"/>
                    <a:pt x="3144" y="7656"/>
                  </a:cubicBezTo>
                  <a:lnTo>
                    <a:pt x="1572" y="6728"/>
                  </a:lnTo>
                  <a:cubicBezTo>
                    <a:pt x="1438" y="6670"/>
                    <a:pt x="1298" y="6642"/>
                    <a:pt x="1161" y="6642"/>
                  </a:cubicBezTo>
                  <a:cubicBezTo>
                    <a:pt x="762" y="6642"/>
                    <a:pt x="383" y="6874"/>
                    <a:pt x="215" y="7263"/>
                  </a:cubicBezTo>
                  <a:cubicBezTo>
                    <a:pt x="0" y="7787"/>
                    <a:pt x="239" y="8394"/>
                    <a:pt x="762" y="8621"/>
                  </a:cubicBezTo>
                  <a:lnTo>
                    <a:pt x="1417" y="8740"/>
                  </a:lnTo>
                  <a:cubicBezTo>
                    <a:pt x="2001" y="8859"/>
                    <a:pt x="2215" y="9561"/>
                    <a:pt x="1810" y="9978"/>
                  </a:cubicBezTo>
                  <a:lnTo>
                    <a:pt x="1346" y="10466"/>
                  </a:lnTo>
                  <a:cubicBezTo>
                    <a:pt x="1036" y="10942"/>
                    <a:pt x="1191" y="11573"/>
                    <a:pt x="1679" y="11883"/>
                  </a:cubicBezTo>
                  <a:cubicBezTo>
                    <a:pt x="1844" y="11986"/>
                    <a:pt x="2028" y="12035"/>
                    <a:pt x="2210" y="12035"/>
                  </a:cubicBezTo>
                  <a:cubicBezTo>
                    <a:pt x="2554" y="12035"/>
                    <a:pt x="2894" y="11861"/>
                    <a:pt x="3096" y="11550"/>
                  </a:cubicBezTo>
                  <a:lnTo>
                    <a:pt x="3846" y="9883"/>
                  </a:lnTo>
                  <a:cubicBezTo>
                    <a:pt x="3930" y="9692"/>
                    <a:pt x="4096" y="9549"/>
                    <a:pt x="4299" y="9490"/>
                  </a:cubicBezTo>
                  <a:lnTo>
                    <a:pt x="4525" y="9418"/>
                  </a:lnTo>
                  <a:lnTo>
                    <a:pt x="20491" y="4394"/>
                  </a:lnTo>
                  <a:lnTo>
                    <a:pt x="20729" y="4311"/>
                  </a:lnTo>
                  <a:cubicBezTo>
                    <a:pt x="20802" y="4289"/>
                    <a:pt x="20875" y="4279"/>
                    <a:pt x="20949" y="4279"/>
                  </a:cubicBezTo>
                  <a:cubicBezTo>
                    <a:pt x="21080" y="4279"/>
                    <a:pt x="21210" y="4313"/>
                    <a:pt x="21325" y="4382"/>
                  </a:cubicBezTo>
                  <a:lnTo>
                    <a:pt x="22896" y="5311"/>
                  </a:lnTo>
                  <a:cubicBezTo>
                    <a:pt x="23030" y="5369"/>
                    <a:pt x="23170" y="5396"/>
                    <a:pt x="23307" y="5396"/>
                  </a:cubicBezTo>
                  <a:cubicBezTo>
                    <a:pt x="23706" y="5396"/>
                    <a:pt x="24085" y="5165"/>
                    <a:pt x="24254" y="4775"/>
                  </a:cubicBezTo>
                  <a:cubicBezTo>
                    <a:pt x="24468" y="4251"/>
                    <a:pt x="24230" y="3644"/>
                    <a:pt x="23706" y="3418"/>
                  </a:cubicBezTo>
                  <a:lnTo>
                    <a:pt x="23051" y="3299"/>
                  </a:lnTo>
                  <a:cubicBezTo>
                    <a:pt x="22468" y="3179"/>
                    <a:pt x="22253" y="2477"/>
                    <a:pt x="22658" y="2060"/>
                  </a:cubicBezTo>
                  <a:lnTo>
                    <a:pt x="23122" y="1572"/>
                  </a:lnTo>
                  <a:cubicBezTo>
                    <a:pt x="23432" y="1096"/>
                    <a:pt x="23277" y="453"/>
                    <a:pt x="22801" y="155"/>
                  </a:cubicBezTo>
                  <a:cubicBezTo>
                    <a:pt x="22630" y="51"/>
                    <a:pt x="22440" y="1"/>
                    <a:pt x="22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465600" y="2841550"/>
              <a:ext cx="611700" cy="300875"/>
            </a:xfrm>
            <a:custGeom>
              <a:avLst/>
              <a:gdLst/>
              <a:ahLst/>
              <a:cxnLst/>
              <a:rect l="l" t="t" r="r" b="b"/>
              <a:pathLst>
                <a:path w="24468" h="12035" extrusionOk="0">
                  <a:moveTo>
                    <a:pt x="2218" y="1"/>
                  </a:moveTo>
                  <a:cubicBezTo>
                    <a:pt x="2033" y="1"/>
                    <a:pt x="1847" y="51"/>
                    <a:pt x="1679" y="155"/>
                  </a:cubicBezTo>
                  <a:cubicBezTo>
                    <a:pt x="1191" y="453"/>
                    <a:pt x="1036" y="1096"/>
                    <a:pt x="1346" y="1572"/>
                  </a:cubicBezTo>
                  <a:lnTo>
                    <a:pt x="1810" y="2060"/>
                  </a:lnTo>
                  <a:cubicBezTo>
                    <a:pt x="2215" y="2477"/>
                    <a:pt x="2001" y="3179"/>
                    <a:pt x="1417" y="3299"/>
                  </a:cubicBezTo>
                  <a:lnTo>
                    <a:pt x="762" y="3418"/>
                  </a:lnTo>
                  <a:cubicBezTo>
                    <a:pt x="239" y="3644"/>
                    <a:pt x="0" y="4251"/>
                    <a:pt x="227" y="4775"/>
                  </a:cubicBezTo>
                  <a:cubicBezTo>
                    <a:pt x="386" y="5165"/>
                    <a:pt x="763" y="5396"/>
                    <a:pt x="1161" y="5396"/>
                  </a:cubicBezTo>
                  <a:cubicBezTo>
                    <a:pt x="1298" y="5396"/>
                    <a:pt x="1438" y="5369"/>
                    <a:pt x="1572" y="5311"/>
                  </a:cubicBezTo>
                  <a:lnTo>
                    <a:pt x="3144" y="4382"/>
                  </a:lnTo>
                  <a:cubicBezTo>
                    <a:pt x="3259" y="4313"/>
                    <a:pt x="3388" y="4279"/>
                    <a:pt x="3520" y="4279"/>
                  </a:cubicBezTo>
                  <a:cubicBezTo>
                    <a:pt x="3593" y="4279"/>
                    <a:pt x="3667" y="4289"/>
                    <a:pt x="3739" y="4311"/>
                  </a:cubicBezTo>
                  <a:lnTo>
                    <a:pt x="3977" y="4394"/>
                  </a:lnTo>
                  <a:lnTo>
                    <a:pt x="19943" y="9418"/>
                  </a:lnTo>
                  <a:lnTo>
                    <a:pt x="20170" y="9490"/>
                  </a:lnTo>
                  <a:cubicBezTo>
                    <a:pt x="20372" y="9549"/>
                    <a:pt x="20539" y="9692"/>
                    <a:pt x="20622" y="9883"/>
                  </a:cubicBezTo>
                  <a:lnTo>
                    <a:pt x="21372" y="11550"/>
                  </a:lnTo>
                  <a:cubicBezTo>
                    <a:pt x="21575" y="11861"/>
                    <a:pt x="21914" y="12035"/>
                    <a:pt x="22262" y="12035"/>
                  </a:cubicBezTo>
                  <a:cubicBezTo>
                    <a:pt x="22446" y="12035"/>
                    <a:pt x="22632" y="11986"/>
                    <a:pt x="22801" y="11883"/>
                  </a:cubicBezTo>
                  <a:cubicBezTo>
                    <a:pt x="23277" y="11573"/>
                    <a:pt x="23432" y="10942"/>
                    <a:pt x="23122" y="10466"/>
                  </a:cubicBezTo>
                  <a:lnTo>
                    <a:pt x="22658" y="9978"/>
                  </a:lnTo>
                  <a:cubicBezTo>
                    <a:pt x="22253" y="9561"/>
                    <a:pt x="22468" y="8859"/>
                    <a:pt x="23051" y="8740"/>
                  </a:cubicBezTo>
                  <a:lnTo>
                    <a:pt x="23706" y="8621"/>
                  </a:lnTo>
                  <a:cubicBezTo>
                    <a:pt x="24230" y="8394"/>
                    <a:pt x="24468" y="7787"/>
                    <a:pt x="24254" y="7263"/>
                  </a:cubicBezTo>
                  <a:cubicBezTo>
                    <a:pt x="24085" y="6874"/>
                    <a:pt x="23706" y="6642"/>
                    <a:pt x="23307" y="6642"/>
                  </a:cubicBezTo>
                  <a:cubicBezTo>
                    <a:pt x="23170" y="6642"/>
                    <a:pt x="23030" y="6670"/>
                    <a:pt x="22896" y="6728"/>
                  </a:cubicBezTo>
                  <a:lnTo>
                    <a:pt x="21325" y="7656"/>
                  </a:lnTo>
                  <a:cubicBezTo>
                    <a:pt x="21215" y="7722"/>
                    <a:pt x="21091" y="7757"/>
                    <a:pt x="20965" y="7757"/>
                  </a:cubicBezTo>
                  <a:cubicBezTo>
                    <a:pt x="20887" y="7757"/>
                    <a:pt x="20807" y="7743"/>
                    <a:pt x="20729" y="7716"/>
                  </a:cubicBezTo>
                  <a:lnTo>
                    <a:pt x="20491" y="7644"/>
                  </a:lnTo>
                  <a:lnTo>
                    <a:pt x="4525" y="2620"/>
                  </a:lnTo>
                  <a:lnTo>
                    <a:pt x="4299" y="2548"/>
                  </a:lnTo>
                  <a:cubicBezTo>
                    <a:pt x="4096" y="2489"/>
                    <a:pt x="3930" y="2346"/>
                    <a:pt x="3846" y="2156"/>
                  </a:cubicBezTo>
                  <a:lnTo>
                    <a:pt x="3096" y="489"/>
                  </a:lnTo>
                  <a:cubicBezTo>
                    <a:pt x="2895" y="172"/>
                    <a:pt x="2559" y="1"/>
                    <a:pt x="2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5"/>
          <p:cNvSpPr txBox="1"/>
          <p:nvPr/>
        </p:nvSpPr>
        <p:spPr>
          <a:xfrm>
            <a:off x="5771000" y="2936100"/>
            <a:ext cx="1459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WARNING!</a:t>
            </a:r>
            <a:endParaRPr sz="300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3" name="Google Shape;413;p34"/>
          <p:cNvCxnSpPr/>
          <p:nvPr/>
        </p:nvCxnSpPr>
        <p:spPr>
          <a:xfrm>
            <a:off x="2282823" y="4072313"/>
            <a:ext cx="4940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4"/>
          <p:cNvSpPr txBox="1">
            <a:spLocks noGrp="1"/>
          </p:cNvSpPr>
          <p:nvPr>
            <p:ph type="title"/>
          </p:nvPr>
        </p:nvSpPr>
        <p:spPr>
          <a:xfrm>
            <a:off x="166875" y="363683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Статистика за използването на социалните мрежи в България през 2018г.</a:t>
            </a:r>
            <a:endParaRPr dirty="0"/>
          </a:p>
        </p:txBody>
      </p:sp>
      <p:sp>
        <p:nvSpPr>
          <p:cNvPr id="416" name="Google Shape;416;p34"/>
          <p:cNvSpPr/>
          <p:nvPr/>
        </p:nvSpPr>
        <p:spPr>
          <a:xfrm>
            <a:off x="5311925" y="2293750"/>
            <a:ext cx="3026100" cy="47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5955825" y="2329450"/>
            <a:ext cx="1138500" cy="4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4"/>
          <p:cNvSpPr/>
          <p:nvPr/>
        </p:nvSpPr>
        <p:spPr>
          <a:xfrm rot="-5400000">
            <a:off x="5451237" y="2228950"/>
            <a:ext cx="404100" cy="605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4"/>
          <p:cNvSpPr txBox="1"/>
          <p:nvPr/>
        </p:nvSpPr>
        <p:spPr>
          <a:xfrm>
            <a:off x="5290655" y="2399301"/>
            <a:ext cx="1436479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3 300 000</a:t>
            </a:r>
            <a:endParaRPr sz="2500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20" name="Google Shape;420;p34"/>
          <p:cNvSpPr/>
          <p:nvPr/>
        </p:nvSpPr>
        <p:spPr>
          <a:xfrm>
            <a:off x="5311925" y="1647288"/>
            <a:ext cx="3026100" cy="47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5955847" y="1682988"/>
            <a:ext cx="2017200" cy="4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"/>
          <p:cNvSpPr/>
          <p:nvPr/>
        </p:nvSpPr>
        <p:spPr>
          <a:xfrm rot="-5400000">
            <a:off x="5451237" y="1582488"/>
            <a:ext cx="404100" cy="605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p34"/>
          <p:cNvSpPr/>
          <p:nvPr/>
        </p:nvSpPr>
        <p:spPr>
          <a:xfrm>
            <a:off x="5311925" y="2938440"/>
            <a:ext cx="3026100" cy="475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5955834" y="2974140"/>
            <a:ext cx="771300" cy="4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4"/>
          <p:cNvSpPr/>
          <p:nvPr/>
        </p:nvSpPr>
        <p:spPr>
          <a:xfrm rot="-5400000">
            <a:off x="5451237" y="2873640"/>
            <a:ext cx="404100" cy="605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4"/>
          <p:cNvSpPr txBox="1"/>
          <p:nvPr/>
        </p:nvSpPr>
        <p:spPr>
          <a:xfrm>
            <a:off x="5218479" y="3021390"/>
            <a:ext cx="1355151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1 000 000</a:t>
            </a:r>
            <a:endParaRPr sz="2500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4572000" y="1145125"/>
            <a:ext cx="3857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 smtClean="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rPr>
              <a:t>Брой/процент потребители</a:t>
            </a:r>
            <a:endParaRPr sz="2500" dirty="0">
              <a:solidFill>
                <a:schemeClr val="accent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61" name="Google Shape;461;p34"/>
          <p:cNvSpPr/>
          <p:nvPr/>
        </p:nvSpPr>
        <p:spPr>
          <a:xfrm>
            <a:off x="1129950" y="2376700"/>
            <a:ext cx="3026100" cy="475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1129950" y="1721082"/>
            <a:ext cx="3026100" cy="475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1129950" y="3002008"/>
            <a:ext cx="3026100" cy="475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4"/>
          <p:cNvSpPr txBox="1"/>
          <p:nvPr/>
        </p:nvSpPr>
        <p:spPr>
          <a:xfrm>
            <a:off x="714150" y="1283579"/>
            <a:ext cx="3857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 smtClean="0">
                <a:solidFill>
                  <a:schemeClr val="accent1"/>
                </a:solidFill>
                <a:latin typeface="Teko"/>
                <a:ea typeface="Teko"/>
                <a:cs typeface="Teko"/>
                <a:sym typeface="Teko"/>
              </a:rPr>
              <a:t>Социална мрежа</a:t>
            </a:r>
            <a:endParaRPr sz="2500" dirty="0">
              <a:solidFill>
                <a:schemeClr val="accent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65" name="Google Shape;465;p34"/>
          <p:cNvSpPr txBox="1"/>
          <p:nvPr/>
        </p:nvSpPr>
        <p:spPr>
          <a:xfrm>
            <a:off x="1165950" y="2470312"/>
            <a:ext cx="605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2nd</a:t>
            </a:r>
            <a:endParaRPr sz="2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1165950" y="1804032"/>
            <a:ext cx="605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1st</a:t>
            </a:r>
            <a:endParaRPr sz="2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67" name="Google Shape;467;p34"/>
          <p:cNvSpPr txBox="1"/>
          <p:nvPr/>
        </p:nvSpPr>
        <p:spPr>
          <a:xfrm>
            <a:off x="1165950" y="3104340"/>
            <a:ext cx="605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3rd</a:t>
            </a:r>
            <a:endParaRPr sz="2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cxnSp>
        <p:nvCxnSpPr>
          <p:cNvPr id="468" name="Google Shape;468;p34"/>
          <p:cNvCxnSpPr/>
          <p:nvPr/>
        </p:nvCxnSpPr>
        <p:spPr>
          <a:xfrm>
            <a:off x="1771038" y="1720938"/>
            <a:ext cx="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34"/>
          <p:cNvCxnSpPr/>
          <p:nvPr/>
        </p:nvCxnSpPr>
        <p:spPr>
          <a:xfrm>
            <a:off x="1771038" y="2367400"/>
            <a:ext cx="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34"/>
          <p:cNvCxnSpPr/>
          <p:nvPr/>
        </p:nvCxnSpPr>
        <p:spPr>
          <a:xfrm>
            <a:off x="1771038" y="3012090"/>
            <a:ext cx="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34"/>
          <p:cNvSpPr txBox="1"/>
          <p:nvPr/>
        </p:nvSpPr>
        <p:spPr>
          <a:xfrm>
            <a:off x="1818114" y="2407515"/>
            <a:ext cx="2217600" cy="32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Facebook</a:t>
            </a:r>
            <a:endParaRPr sz="16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2" name="Google Shape;472;p34"/>
          <p:cNvSpPr txBox="1"/>
          <p:nvPr/>
        </p:nvSpPr>
        <p:spPr>
          <a:xfrm>
            <a:off x="1771027" y="1792980"/>
            <a:ext cx="22176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Google, Youtube, etc.</a:t>
            </a:r>
            <a:endParaRPr sz="16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3" name="Google Shape;473;p34"/>
          <p:cNvSpPr txBox="1"/>
          <p:nvPr/>
        </p:nvSpPr>
        <p:spPr>
          <a:xfrm>
            <a:off x="1849650" y="3065555"/>
            <a:ext cx="22176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Instagram</a:t>
            </a:r>
            <a:endParaRPr sz="16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12" y="1630003"/>
            <a:ext cx="1353429" cy="664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754" y="2938440"/>
            <a:ext cx="467560" cy="47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123" y="2335820"/>
            <a:ext cx="454646" cy="463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009" y="1672439"/>
            <a:ext cx="457566" cy="4698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Видове опасности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1399" y="1739117"/>
            <a:ext cx="7715700" cy="327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Страшни сайтове- печалба на гърба на детски страхове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Пристрастяване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Онлайн предизвикателства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Игри с насилие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Риск от самоубийство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Кражба на профил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dirty="0" smtClean="0"/>
              <a:t>Дезинформация за фалшиви новини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82" y="2294882"/>
            <a:ext cx="3379341" cy="1845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6510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200" dirty="0" smtClean="0"/>
              <a:t>Опасности в интернет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5938" y="1200471"/>
            <a:ext cx="8525046" cy="3823592"/>
          </a:xfrm>
        </p:spPr>
        <p:txBody>
          <a:bodyPr/>
          <a:lstStyle/>
          <a:p>
            <a:pPr marL="139700" indent="0">
              <a:buNone/>
            </a:pPr>
            <a:r>
              <a:rPr lang="ru-RU" sz="1600" dirty="0"/>
              <a:t>Интернет може да бъде опасно място за деца и </a:t>
            </a:r>
            <a:endParaRPr lang="ru-RU" sz="1600" dirty="0" smtClean="0"/>
          </a:p>
          <a:p>
            <a:pPr marL="139700" indent="0">
              <a:buNone/>
            </a:pPr>
            <a:r>
              <a:rPr lang="ru-RU" sz="1600" dirty="0" smtClean="0"/>
              <a:t>тийнейджъри</a:t>
            </a:r>
            <a:r>
              <a:rPr lang="ru-RU" sz="1600" dirty="0"/>
              <a:t>. От кибер-престъпници до </a:t>
            </a:r>
            <a:r>
              <a:rPr lang="ru-RU" sz="1600" dirty="0" smtClean="0"/>
              <a:t>социални</a:t>
            </a:r>
          </a:p>
          <a:p>
            <a:pPr marL="13970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медийни постове, които могат да бъдат бумеранг, </a:t>
            </a:r>
            <a:endParaRPr lang="ru-RU" sz="1600" dirty="0" smtClean="0"/>
          </a:p>
          <a:p>
            <a:pPr marL="139700" indent="0">
              <a:buNone/>
            </a:pPr>
            <a:r>
              <a:rPr lang="ru-RU" sz="1600" dirty="0" smtClean="0"/>
              <a:t>да </a:t>
            </a:r>
            <a:r>
              <a:rPr lang="ru-RU" sz="1600" dirty="0"/>
              <a:t>се върнат и преследват по-късно в живота, </a:t>
            </a:r>
            <a:endParaRPr lang="ru-RU" sz="1600" dirty="0" smtClean="0"/>
          </a:p>
          <a:p>
            <a:pPr marL="139700" indent="0">
              <a:buNone/>
            </a:pPr>
            <a:r>
              <a:rPr lang="ru-RU" sz="1600" dirty="0" smtClean="0"/>
              <a:t>опасностите </a:t>
            </a:r>
            <a:r>
              <a:rPr lang="ru-RU" sz="1600" dirty="0"/>
              <a:t>могат да бъдат необратими</a:t>
            </a:r>
            <a:r>
              <a:rPr lang="ru-RU" sz="1600" dirty="0" smtClean="0"/>
              <a:t>.</a:t>
            </a:r>
          </a:p>
          <a:p>
            <a:pPr marL="139700" indent="0">
              <a:buNone/>
            </a:pPr>
            <a:endParaRPr lang="ru-RU" dirty="0"/>
          </a:p>
          <a:p>
            <a:pPr marL="139700" indent="0">
              <a:buNone/>
            </a:pPr>
            <a:endParaRPr lang="bg-BG" dirty="0" smtClean="0"/>
          </a:p>
          <a:p>
            <a:pPr marL="139700" indent="0">
              <a:buNone/>
            </a:pPr>
            <a:r>
              <a:rPr lang="ru-RU" dirty="0" smtClean="0"/>
              <a:t>                                                                           </a:t>
            </a:r>
          </a:p>
          <a:p>
            <a:pPr marL="139700" indent="0">
              <a:buNone/>
            </a:pPr>
            <a:endParaRPr lang="ru-RU" dirty="0"/>
          </a:p>
          <a:p>
            <a:pPr marL="139700" indent="0" algn="r">
              <a:buNone/>
            </a:pPr>
            <a:r>
              <a:rPr lang="ru-RU" sz="1600" dirty="0" smtClean="0"/>
              <a:t>Децата </a:t>
            </a:r>
            <a:r>
              <a:rPr lang="ru-RU" sz="1600" dirty="0"/>
              <a:t>могат  несъзнателно да изложат </a:t>
            </a:r>
            <a:r>
              <a:rPr lang="ru-RU" sz="1600" dirty="0" smtClean="0"/>
              <a:t>семействата</a:t>
            </a:r>
          </a:p>
          <a:p>
            <a:pPr marL="139700" indent="0" algn="r">
              <a:buNone/>
            </a:pPr>
            <a:r>
              <a:rPr lang="ru-RU" sz="1600" dirty="0" smtClean="0"/>
              <a:t> </a:t>
            </a:r>
            <a:r>
              <a:rPr lang="ru-RU" sz="1600" dirty="0"/>
              <a:t>си на онлайн рискове, </a:t>
            </a:r>
            <a:endParaRPr lang="ru-RU" sz="1600" dirty="0" smtClean="0"/>
          </a:p>
          <a:p>
            <a:pPr marL="139700" indent="0" algn="r">
              <a:buNone/>
            </a:pPr>
            <a:r>
              <a:rPr lang="ru-RU" sz="1600" dirty="0" smtClean="0"/>
              <a:t>например</a:t>
            </a:r>
            <a:r>
              <a:rPr lang="ru-RU" sz="1600" dirty="0"/>
              <a:t>, като случайно изтеглят злонамерен софтуер, </a:t>
            </a:r>
            <a:endParaRPr lang="ru-RU" sz="1600" dirty="0" smtClean="0"/>
          </a:p>
          <a:p>
            <a:pPr marL="139700" indent="0" algn="r">
              <a:buNone/>
            </a:pPr>
            <a:r>
              <a:rPr lang="ru-RU" sz="1600" dirty="0" smtClean="0"/>
              <a:t>който </a:t>
            </a:r>
            <a:r>
              <a:rPr lang="ru-RU" sz="1600" dirty="0"/>
              <a:t>би могъл да даде </a:t>
            </a:r>
            <a:endParaRPr lang="ru-RU" sz="1600" dirty="0" smtClean="0"/>
          </a:p>
          <a:p>
            <a:pPr marL="139700" indent="0" algn="r">
              <a:buNone/>
            </a:pPr>
            <a:r>
              <a:rPr lang="ru-RU" sz="1600" dirty="0" smtClean="0"/>
              <a:t>достъп </a:t>
            </a:r>
            <a:r>
              <a:rPr lang="ru-RU" sz="1600" dirty="0"/>
              <a:t>на киберпрестъпниците до банковата </a:t>
            </a:r>
            <a:endParaRPr lang="ru-RU" sz="1600" dirty="0" smtClean="0"/>
          </a:p>
          <a:p>
            <a:pPr marL="139700" indent="0" algn="r">
              <a:buNone/>
            </a:pPr>
            <a:r>
              <a:rPr lang="ru-RU" sz="1600" dirty="0" smtClean="0"/>
              <a:t>сметка </a:t>
            </a:r>
            <a:r>
              <a:rPr lang="ru-RU" sz="1600" dirty="0"/>
              <a:t>на техните </a:t>
            </a:r>
            <a:endParaRPr lang="ru-RU" sz="1600" dirty="0" smtClean="0"/>
          </a:p>
          <a:p>
            <a:pPr marL="139700" indent="0" algn="r">
              <a:buNone/>
            </a:pPr>
            <a:r>
              <a:rPr lang="ru-RU" sz="1600" dirty="0" smtClean="0"/>
              <a:t>родители </a:t>
            </a:r>
            <a:r>
              <a:rPr lang="ru-RU" sz="1600" dirty="0"/>
              <a:t>или друга чувствителна информация.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77" y="1276135"/>
            <a:ext cx="2824268" cy="187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0" y="3155557"/>
            <a:ext cx="3995758" cy="1739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73709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Най- чести интернет измами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66191" y="1728842"/>
            <a:ext cx="4474374" cy="3273000"/>
          </a:xfrm>
        </p:spPr>
        <p:txBody>
          <a:bodyPr/>
          <a:lstStyle/>
          <a:p>
            <a:pPr algn="just"/>
            <a:r>
              <a:rPr lang="bg-BG" dirty="0" smtClean="0"/>
              <a:t>Най-честите измами са побликуване на грешна информация и сексуален тормоз. Те обикновено се случват на лица под 18 годишна възраст. Всеки характер е различен, но това изключително много влияе на психиката на едно дете и вреди на социализирането му сред хората. Прави го антисоциален и го отръпва от света. При такива обстоятелсва е добре да се консуктара с психолог и да запознае родителите си с проблема. Много деца правят грешката да крият, което не е правилно. Проблема трябва да се обсъди и изясни.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8" y="1997681"/>
            <a:ext cx="3540463" cy="1989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898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33"/>
          <p:cNvGrpSpPr/>
          <p:nvPr/>
        </p:nvGrpSpPr>
        <p:grpSpPr>
          <a:xfrm>
            <a:off x="6558209" y="1881262"/>
            <a:ext cx="1075848" cy="810475"/>
            <a:chOff x="3793086" y="406446"/>
            <a:chExt cx="2496746" cy="1880889"/>
          </a:xfrm>
        </p:grpSpPr>
        <p:sp>
          <p:nvSpPr>
            <p:cNvPr id="355" name="Google Shape;355;p33"/>
            <p:cNvSpPr/>
            <p:nvPr/>
          </p:nvSpPr>
          <p:spPr>
            <a:xfrm>
              <a:off x="3882310" y="493402"/>
              <a:ext cx="2407522" cy="1793934"/>
            </a:xfrm>
            <a:custGeom>
              <a:avLst/>
              <a:gdLst/>
              <a:ahLst/>
              <a:cxnLst/>
              <a:rect l="l" t="t" r="r" b="b"/>
              <a:pathLst>
                <a:path w="192064" h="143114" extrusionOk="0">
                  <a:moveTo>
                    <a:pt x="7995" y="1"/>
                  </a:moveTo>
                  <a:cubicBezTo>
                    <a:pt x="3585" y="1"/>
                    <a:pt x="0" y="3225"/>
                    <a:pt x="0" y="7171"/>
                  </a:cubicBezTo>
                  <a:lnTo>
                    <a:pt x="0" y="135944"/>
                  </a:lnTo>
                  <a:cubicBezTo>
                    <a:pt x="0" y="139890"/>
                    <a:pt x="3585" y="143114"/>
                    <a:pt x="7995" y="143114"/>
                  </a:cubicBezTo>
                  <a:lnTo>
                    <a:pt x="184043" y="143114"/>
                  </a:lnTo>
                  <a:cubicBezTo>
                    <a:pt x="188453" y="143114"/>
                    <a:pt x="192064" y="139890"/>
                    <a:pt x="192064" y="135944"/>
                  </a:cubicBezTo>
                  <a:lnTo>
                    <a:pt x="192064" y="7171"/>
                  </a:lnTo>
                  <a:cubicBezTo>
                    <a:pt x="192064" y="3225"/>
                    <a:pt x="188453" y="1"/>
                    <a:pt x="184043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3793086" y="1942385"/>
              <a:ext cx="206263" cy="254110"/>
            </a:xfrm>
            <a:custGeom>
              <a:avLst/>
              <a:gdLst/>
              <a:ahLst/>
              <a:cxnLst/>
              <a:rect l="l" t="t" r="r" b="b"/>
              <a:pathLst>
                <a:path w="16455" h="20272" extrusionOk="0">
                  <a:moveTo>
                    <a:pt x="0" y="0"/>
                  </a:moveTo>
                  <a:lnTo>
                    <a:pt x="0" y="12999"/>
                  </a:lnTo>
                  <a:cubicBezTo>
                    <a:pt x="0" y="16867"/>
                    <a:pt x="3688" y="20272"/>
                    <a:pt x="8098" y="20272"/>
                  </a:cubicBezTo>
                  <a:lnTo>
                    <a:pt x="16455" y="20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793086" y="1690532"/>
              <a:ext cx="411549" cy="505963"/>
            </a:xfrm>
            <a:custGeom>
              <a:avLst/>
              <a:gdLst/>
              <a:ahLst/>
              <a:cxnLst/>
              <a:rect l="l" t="t" r="r" b="b"/>
              <a:pathLst>
                <a:path w="32832" h="40364" extrusionOk="0">
                  <a:moveTo>
                    <a:pt x="0" y="1"/>
                  </a:moveTo>
                  <a:lnTo>
                    <a:pt x="0" y="20092"/>
                  </a:lnTo>
                  <a:lnTo>
                    <a:pt x="16455" y="40364"/>
                  </a:lnTo>
                  <a:lnTo>
                    <a:pt x="32832" y="403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793086" y="1439017"/>
              <a:ext cx="616835" cy="757478"/>
            </a:xfrm>
            <a:custGeom>
              <a:avLst/>
              <a:gdLst/>
              <a:ahLst/>
              <a:cxnLst/>
              <a:rect l="l" t="t" r="r" b="b"/>
              <a:pathLst>
                <a:path w="49209" h="60429" extrusionOk="0">
                  <a:moveTo>
                    <a:pt x="0" y="1"/>
                  </a:moveTo>
                  <a:lnTo>
                    <a:pt x="0" y="20066"/>
                  </a:lnTo>
                  <a:lnTo>
                    <a:pt x="32832" y="60429"/>
                  </a:lnTo>
                  <a:lnTo>
                    <a:pt x="49209" y="604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3793086" y="1187502"/>
              <a:ext cx="822121" cy="1008992"/>
            </a:xfrm>
            <a:custGeom>
              <a:avLst/>
              <a:gdLst/>
              <a:ahLst/>
              <a:cxnLst/>
              <a:rect l="l" t="t" r="r" b="b"/>
              <a:pathLst>
                <a:path w="65586" h="80494" extrusionOk="0">
                  <a:moveTo>
                    <a:pt x="0" y="1"/>
                  </a:moveTo>
                  <a:lnTo>
                    <a:pt x="0" y="20066"/>
                  </a:lnTo>
                  <a:lnTo>
                    <a:pt x="49209" y="80494"/>
                  </a:lnTo>
                  <a:lnTo>
                    <a:pt x="65586" y="804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3793086" y="935661"/>
              <a:ext cx="1027732" cy="1260833"/>
            </a:xfrm>
            <a:custGeom>
              <a:avLst/>
              <a:gdLst/>
              <a:ahLst/>
              <a:cxnLst/>
              <a:rect l="l" t="t" r="r" b="b"/>
              <a:pathLst>
                <a:path w="81989" h="100585" extrusionOk="0">
                  <a:moveTo>
                    <a:pt x="0" y="1"/>
                  </a:moveTo>
                  <a:lnTo>
                    <a:pt x="0" y="20092"/>
                  </a:lnTo>
                  <a:lnTo>
                    <a:pt x="65586" y="100585"/>
                  </a:lnTo>
                  <a:lnTo>
                    <a:pt x="81989" y="1005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3793086" y="684147"/>
              <a:ext cx="1233018" cy="1512348"/>
            </a:xfrm>
            <a:custGeom>
              <a:avLst/>
              <a:gdLst/>
              <a:ahLst/>
              <a:cxnLst/>
              <a:rect l="l" t="t" r="r" b="b"/>
              <a:pathLst>
                <a:path w="98366" h="120650" extrusionOk="0">
                  <a:moveTo>
                    <a:pt x="0" y="0"/>
                  </a:moveTo>
                  <a:lnTo>
                    <a:pt x="0" y="20066"/>
                  </a:lnTo>
                  <a:lnTo>
                    <a:pt x="81989" y="120650"/>
                  </a:lnTo>
                  <a:lnTo>
                    <a:pt x="98366" y="120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3793086" y="449441"/>
              <a:ext cx="1438304" cy="1747053"/>
            </a:xfrm>
            <a:custGeom>
              <a:avLst/>
              <a:gdLst/>
              <a:ahLst/>
              <a:cxnLst/>
              <a:rect l="l" t="t" r="r" b="b"/>
              <a:pathLst>
                <a:path w="114743" h="139374" extrusionOk="0">
                  <a:moveTo>
                    <a:pt x="1058" y="0"/>
                  </a:moveTo>
                  <a:cubicBezTo>
                    <a:pt x="413" y="1032"/>
                    <a:pt x="0" y="2089"/>
                    <a:pt x="0" y="3327"/>
                  </a:cubicBezTo>
                  <a:lnTo>
                    <a:pt x="0" y="18724"/>
                  </a:lnTo>
                  <a:lnTo>
                    <a:pt x="98366" y="139374"/>
                  </a:lnTo>
                  <a:lnTo>
                    <a:pt x="114743" y="13937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3806987" y="406446"/>
              <a:ext cx="1629688" cy="1790048"/>
            </a:xfrm>
            <a:custGeom>
              <a:avLst/>
              <a:gdLst/>
              <a:ahLst/>
              <a:cxnLst/>
              <a:rect l="l" t="t" r="r" b="b"/>
              <a:pathLst>
                <a:path w="130011" h="142804" extrusionOk="0">
                  <a:moveTo>
                    <a:pt x="6989" y="0"/>
                  </a:moveTo>
                  <a:cubicBezTo>
                    <a:pt x="3998" y="0"/>
                    <a:pt x="1367" y="1419"/>
                    <a:pt x="0" y="3585"/>
                  </a:cubicBezTo>
                  <a:lnTo>
                    <a:pt x="113634" y="142804"/>
                  </a:lnTo>
                  <a:lnTo>
                    <a:pt x="130011" y="142804"/>
                  </a:lnTo>
                  <a:lnTo>
                    <a:pt x="13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3975094" y="406446"/>
              <a:ext cx="1666879" cy="1790048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4180380" y="406446"/>
              <a:ext cx="1666879" cy="1790048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4385666" y="406446"/>
              <a:ext cx="1667205" cy="1790048"/>
            </a:xfrm>
            <a:custGeom>
              <a:avLst/>
              <a:gdLst/>
              <a:ahLst/>
              <a:cxnLst/>
              <a:rect l="l" t="t" r="r" b="b"/>
              <a:pathLst>
                <a:path w="133004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3003" y="142804"/>
                  </a:lnTo>
                  <a:lnTo>
                    <a:pt x="16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4591277" y="406446"/>
              <a:ext cx="1610622" cy="1790048"/>
            </a:xfrm>
            <a:custGeom>
              <a:avLst/>
              <a:gdLst/>
              <a:ahLst/>
              <a:cxnLst/>
              <a:rect l="l" t="t" r="r" b="b"/>
              <a:pathLst>
                <a:path w="128490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20675" y="142804"/>
                  </a:lnTo>
                  <a:cubicBezTo>
                    <a:pt x="124466" y="142804"/>
                    <a:pt x="127664" y="140482"/>
                    <a:pt x="128490" y="137336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4796563" y="406446"/>
              <a:ext cx="1405336" cy="1720216"/>
            </a:xfrm>
            <a:custGeom>
              <a:avLst/>
              <a:gdLst/>
              <a:ahLst/>
              <a:cxnLst/>
              <a:rect l="l" t="t" r="r" b="b"/>
              <a:pathLst>
                <a:path w="112113" h="137233" extrusionOk="0">
                  <a:moveTo>
                    <a:pt x="0" y="0"/>
                  </a:moveTo>
                  <a:lnTo>
                    <a:pt x="111984" y="137233"/>
                  </a:lnTo>
                  <a:cubicBezTo>
                    <a:pt x="112113" y="136743"/>
                    <a:pt x="112087" y="136072"/>
                    <a:pt x="112087" y="135531"/>
                  </a:cubicBezTo>
                  <a:lnTo>
                    <a:pt x="112087" y="117271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5001849" y="406446"/>
              <a:ext cx="1199725" cy="1469992"/>
            </a:xfrm>
            <a:custGeom>
              <a:avLst/>
              <a:gdLst/>
              <a:ahLst/>
              <a:cxnLst/>
              <a:rect l="l" t="t" r="r" b="b"/>
              <a:pathLst>
                <a:path w="95710" h="117271" extrusionOk="0">
                  <a:moveTo>
                    <a:pt x="1" y="0"/>
                  </a:moveTo>
                  <a:lnTo>
                    <a:pt x="95710" y="117271"/>
                  </a:lnTo>
                  <a:lnTo>
                    <a:pt x="95710" y="97205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5207134" y="406446"/>
              <a:ext cx="994439" cy="1218477"/>
            </a:xfrm>
            <a:custGeom>
              <a:avLst/>
              <a:gdLst/>
              <a:ahLst/>
              <a:cxnLst/>
              <a:rect l="l" t="t" r="r" b="b"/>
              <a:pathLst>
                <a:path w="79333" h="97206" extrusionOk="0">
                  <a:moveTo>
                    <a:pt x="1" y="0"/>
                  </a:moveTo>
                  <a:lnTo>
                    <a:pt x="79333" y="97205"/>
                  </a:lnTo>
                  <a:lnTo>
                    <a:pt x="79333" y="77114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5412420" y="406446"/>
              <a:ext cx="789153" cy="966637"/>
            </a:xfrm>
            <a:custGeom>
              <a:avLst/>
              <a:gdLst/>
              <a:ahLst/>
              <a:cxnLst/>
              <a:rect l="l" t="t" r="r" b="b"/>
              <a:pathLst>
                <a:path w="62956" h="77115" extrusionOk="0">
                  <a:moveTo>
                    <a:pt x="1" y="0"/>
                  </a:moveTo>
                  <a:lnTo>
                    <a:pt x="62956" y="77114"/>
                  </a:lnTo>
                  <a:lnTo>
                    <a:pt x="62956" y="57049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5617706" y="406446"/>
              <a:ext cx="583868" cy="715122"/>
            </a:xfrm>
            <a:custGeom>
              <a:avLst/>
              <a:gdLst/>
              <a:ahLst/>
              <a:cxnLst/>
              <a:rect l="l" t="t" r="r" b="b"/>
              <a:pathLst>
                <a:path w="46579" h="57050" extrusionOk="0">
                  <a:moveTo>
                    <a:pt x="1" y="0"/>
                  </a:moveTo>
                  <a:lnTo>
                    <a:pt x="46579" y="57049"/>
                  </a:lnTo>
                  <a:lnTo>
                    <a:pt x="46579" y="36984"/>
                  </a:lnTo>
                  <a:lnTo>
                    <a:pt x="16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5823317" y="406446"/>
              <a:ext cx="378256" cy="463607"/>
            </a:xfrm>
            <a:custGeom>
              <a:avLst/>
              <a:gdLst/>
              <a:ahLst/>
              <a:cxnLst/>
              <a:rect l="l" t="t" r="r" b="b"/>
              <a:pathLst>
                <a:path w="30176" h="36985" extrusionOk="0">
                  <a:moveTo>
                    <a:pt x="1" y="0"/>
                  </a:moveTo>
                  <a:lnTo>
                    <a:pt x="30176" y="36984"/>
                  </a:lnTo>
                  <a:lnTo>
                    <a:pt x="30176" y="16893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6028603" y="406446"/>
              <a:ext cx="172970" cy="211766"/>
            </a:xfrm>
            <a:custGeom>
              <a:avLst/>
              <a:gdLst/>
              <a:ahLst/>
              <a:cxnLst/>
              <a:rect l="l" t="t" r="r" b="b"/>
              <a:pathLst>
                <a:path w="13799" h="16894" extrusionOk="0">
                  <a:moveTo>
                    <a:pt x="1" y="0"/>
                  </a:moveTo>
                  <a:lnTo>
                    <a:pt x="13799" y="16893"/>
                  </a:lnTo>
                  <a:lnTo>
                    <a:pt x="13799" y="6757"/>
                  </a:lnTo>
                  <a:cubicBezTo>
                    <a:pt x="13799" y="2889"/>
                    <a:pt x="10420" y="0"/>
                    <a:pt x="6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33"/>
          <p:cNvGrpSpPr/>
          <p:nvPr/>
        </p:nvGrpSpPr>
        <p:grpSpPr>
          <a:xfrm>
            <a:off x="4873935" y="2571748"/>
            <a:ext cx="1091810" cy="1076975"/>
            <a:chOff x="2520725" y="1929400"/>
            <a:chExt cx="1299000" cy="1281350"/>
          </a:xfrm>
        </p:grpSpPr>
        <p:sp>
          <p:nvSpPr>
            <p:cNvPr id="376" name="Google Shape;376;p33"/>
            <p:cNvSpPr/>
            <p:nvPr/>
          </p:nvSpPr>
          <p:spPr>
            <a:xfrm>
              <a:off x="2596925" y="2006250"/>
              <a:ext cx="1222800" cy="1204500"/>
            </a:xfrm>
            <a:prstGeom prst="roundRect">
              <a:avLst>
                <a:gd name="adj" fmla="val 6496"/>
              </a:avLst>
            </a:pr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 rot="10800000">
              <a:off x="2520725" y="2127325"/>
              <a:ext cx="1222800" cy="1007100"/>
            </a:xfrm>
            <a:prstGeom prst="round2SameRect">
              <a:avLst>
                <a:gd name="adj1" fmla="val 731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2520725" y="1929400"/>
              <a:ext cx="1222800" cy="198000"/>
            </a:xfrm>
            <a:prstGeom prst="round2SameRect">
              <a:avLst>
                <a:gd name="adj1" fmla="val 35644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33"/>
            <p:cNvGrpSpPr/>
            <p:nvPr/>
          </p:nvGrpSpPr>
          <p:grpSpPr>
            <a:xfrm>
              <a:off x="2596933" y="2000859"/>
              <a:ext cx="245723" cy="55091"/>
              <a:chOff x="2072400" y="1856025"/>
              <a:chExt cx="342375" cy="76750"/>
            </a:xfrm>
          </p:grpSpPr>
          <p:sp>
            <p:nvSpPr>
              <p:cNvPr id="380" name="Google Shape;380;p33"/>
              <p:cNvSpPr/>
              <p:nvPr/>
            </p:nvSpPr>
            <p:spPr>
              <a:xfrm>
                <a:off x="2072400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48" y="1"/>
                    </a:moveTo>
                    <a:cubicBezTo>
                      <a:pt x="696" y="1"/>
                      <a:pt x="0" y="697"/>
                      <a:pt x="0" y="1548"/>
                    </a:cubicBezTo>
                    <a:cubicBezTo>
                      <a:pt x="0" y="2373"/>
                      <a:pt x="696" y="3070"/>
                      <a:pt x="1548" y="3070"/>
                    </a:cubicBezTo>
                    <a:cubicBezTo>
                      <a:pt x="2373" y="3070"/>
                      <a:pt x="3069" y="2373"/>
                      <a:pt x="3069" y="1548"/>
                    </a:cubicBezTo>
                    <a:cubicBezTo>
                      <a:pt x="3069" y="697"/>
                      <a:pt x="2373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3"/>
              <p:cNvSpPr/>
              <p:nvPr/>
            </p:nvSpPr>
            <p:spPr>
              <a:xfrm>
                <a:off x="2205200" y="1856025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48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48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3"/>
              <p:cNvSpPr/>
              <p:nvPr/>
            </p:nvSpPr>
            <p:spPr>
              <a:xfrm>
                <a:off x="2338025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23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23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3" name="Google Shape;383;p33"/>
          <p:cNvGrpSpPr/>
          <p:nvPr/>
        </p:nvGrpSpPr>
        <p:grpSpPr>
          <a:xfrm>
            <a:off x="4743654" y="1321200"/>
            <a:ext cx="2067596" cy="807300"/>
            <a:chOff x="2764654" y="3640925"/>
            <a:chExt cx="2067596" cy="807300"/>
          </a:xfrm>
        </p:grpSpPr>
        <p:sp>
          <p:nvSpPr>
            <p:cNvPr id="384" name="Google Shape;384;p33"/>
            <p:cNvSpPr/>
            <p:nvPr/>
          </p:nvSpPr>
          <p:spPr>
            <a:xfrm>
              <a:off x="2840850" y="3717125"/>
              <a:ext cx="1991400" cy="731100"/>
            </a:xfrm>
            <a:prstGeom prst="roundRect">
              <a:avLst>
                <a:gd name="adj" fmla="val 6496"/>
              </a:avLst>
            </a:pr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 rot="10800000">
              <a:off x="2764700" y="3839075"/>
              <a:ext cx="1991400" cy="532800"/>
            </a:xfrm>
            <a:prstGeom prst="round2SameRect">
              <a:avLst>
                <a:gd name="adj1" fmla="val 10453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2764654" y="3640925"/>
              <a:ext cx="1991400" cy="198000"/>
            </a:xfrm>
            <a:prstGeom prst="round2SameRect">
              <a:avLst>
                <a:gd name="adj1" fmla="val 35644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33"/>
            <p:cNvGrpSpPr/>
            <p:nvPr/>
          </p:nvGrpSpPr>
          <p:grpSpPr>
            <a:xfrm>
              <a:off x="2840908" y="3712384"/>
              <a:ext cx="245723" cy="55091"/>
              <a:chOff x="2072400" y="1856025"/>
              <a:chExt cx="342375" cy="76750"/>
            </a:xfrm>
          </p:grpSpPr>
          <p:sp>
            <p:nvSpPr>
              <p:cNvPr id="388" name="Google Shape;388;p33"/>
              <p:cNvSpPr/>
              <p:nvPr/>
            </p:nvSpPr>
            <p:spPr>
              <a:xfrm>
                <a:off x="2072400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48" y="1"/>
                    </a:moveTo>
                    <a:cubicBezTo>
                      <a:pt x="696" y="1"/>
                      <a:pt x="0" y="697"/>
                      <a:pt x="0" y="1548"/>
                    </a:cubicBezTo>
                    <a:cubicBezTo>
                      <a:pt x="0" y="2373"/>
                      <a:pt x="696" y="3070"/>
                      <a:pt x="1548" y="3070"/>
                    </a:cubicBezTo>
                    <a:cubicBezTo>
                      <a:pt x="2373" y="3070"/>
                      <a:pt x="3069" y="2373"/>
                      <a:pt x="3069" y="1548"/>
                    </a:cubicBezTo>
                    <a:cubicBezTo>
                      <a:pt x="3069" y="697"/>
                      <a:pt x="2373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3"/>
              <p:cNvSpPr/>
              <p:nvPr/>
            </p:nvSpPr>
            <p:spPr>
              <a:xfrm>
                <a:off x="2205200" y="1856025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48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48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3"/>
              <p:cNvSpPr/>
              <p:nvPr/>
            </p:nvSpPr>
            <p:spPr>
              <a:xfrm>
                <a:off x="2338025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23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23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" name="Google Shape;391;p33"/>
          <p:cNvGrpSpPr/>
          <p:nvPr/>
        </p:nvGrpSpPr>
        <p:grpSpPr>
          <a:xfrm>
            <a:off x="5110663" y="1752888"/>
            <a:ext cx="2144384" cy="1637725"/>
            <a:chOff x="1917000" y="1752888"/>
            <a:chExt cx="2144384" cy="1637725"/>
          </a:xfrm>
        </p:grpSpPr>
        <p:sp>
          <p:nvSpPr>
            <p:cNvPr id="392" name="Google Shape;392;p33"/>
            <p:cNvSpPr/>
            <p:nvPr/>
          </p:nvSpPr>
          <p:spPr>
            <a:xfrm>
              <a:off x="1972903" y="1833463"/>
              <a:ext cx="2088482" cy="1557150"/>
            </a:xfrm>
            <a:custGeom>
              <a:avLst/>
              <a:gdLst/>
              <a:ahLst/>
              <a:cxnLst/>
              <a:rect l="l" t="t" r="r" b="b"/>
              <a:pathLst>
                <a:path w="120443" h="62286" extrusionOk="0">
                  <a:moveTo>
                    <a:pt x="5030" y="1"/>
                  </a:moveTo>
                  <a:cubicBezTo>
                    <a:pt x="2270" y="1"/>
                    <a:pt x="0" y="2013"/>
                    <a:pt x="0" y="4437"/>
                  </a:cubicBezTo>
                  <a:lnTo>
                    <a:pt x="0" y="57875"/>
                  </a:lnTo>
                  <a:cubicBezTo>
                    <a:pt x="0" y="60300"/>
                    <a:pt x="2270" y="62286"/>
                    <a:pt x="5030" y="62286"/>
                  </a:cubicBezTo>
                  <a:lnTo>
                    <a:pt x="115439" y="62286"/>
                  </a:lnTo>
                  <a:cubicBezTo>
                    <a:pt x="118199" y="62286"/>
                    <a:pt x="120443" y="60300"/>
                    <a:pt x="120443" y="57875"/>
                  </a:cubicBezTo>
                  <a:lnTo>
                    <a:pt x="120443" y="4437"/>
                  </a:lnTo>
                  <a:cubicBezTo>
                    <a:pt x="120443" y="2013"/>
                    <a:pt x="118199" y="1"/>
                    <a:pt x="115439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1917013" y="1932774"/>
              <a:ext cx="2088499" cy="1377277"/>
            </a:xfrm>
            <a:custGeom>
              <a:avLst/>
              <a:gdLst/>
              <a:ahLst/>
              <a:cxnLst/>
              <a:rect l="l" t="t" r="r" b="b"/>
              <a:pathLst>
                <a:path w="120444" h="62285" extrusionOk="0">
                  <a:moveTo>
                    <a:pt x="5030" y="0"/>
                  </a:moveTo>
                  <a:cubicBezTo>
                    <a:pt x="2270" y="0"/>
                    <a:pt x="1" y="2012"/>
                    <a:pt x="1" y="4436"/>
                  </a:cubicBezTo>
                  <a:lnTo>
                    <a:pt x="1" y="57875"/>
                  </a:lnTo>
                  <a:cubicBezTo>
                    <a:pt x="1" y="60299"/>
                    <a:pt x="2270" y="62285"/>
                    <a:pt x="5030" y="62285"/>
                  </a:cubicBezTo>
                  <a:lnTo>
                    <a:pt x="115440" y="62285"/>
                  </a:lnTo>
                  <a:cubicBezTo>
                    <a:pt x="118199" y="62285"/>
                    <a:pt x="120443" y="60299"/>
                    <a:pt x="120443" y="57875"/>
                  </a:cubicBezTo>
                  <a:lnTo>
                    <a:pt x="120443" y="4436"/>
                  </a:lnTo>
                  <a:cubicBezTo>
                    <a:pt x="120443" y="2012"/>
                    <a:pt x="118199" y="0"/>
                    <a:pt x="115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1917000" y="1752888"/>
              <a:ext cx="2088499" cy="274675"/>
            </a:xfrm>
            <a:custGeom>
              <a:avLst/>
              <a:gdLst/>
              <a:ahLst/>
              <a:cxnLst/>
              <a:rect l="l" t="t" r="r" b="b"/>
              <a:pathLst>
                <a:path w="120444" h="10987" extrusionOk="0">
                  <a:moveTo>
                    <a:pt x="5030" y="0"/>
                  </a:moveTo>
                  <a:cubicBezTo>
                    <a:pt x="2270" y="0"/>
                    <a:pt x="1" y="2012"/>
                    <a:pt x="1" y="4436"/>
                  </a:cubicBezTo>
                  <a:lnTo>
                    <a:pt x="1" y="10987"/>
                  </a:lnTo>
                  <a:lnTo>
                    <a:pt x="120443" y="10987"/>
                  </a:lnTo>
                  <a:lnTo>
                    <a:pt x="120443" y="4436"/>
                  </a:lnTo>
                  <a:cubicBezTo>
                    <a:pt x="120443" y="2012"/>
                    <a:pt x="118199" y="0"/>
                    <a:pt x="115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2072400" y="18560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48" y="1"/>
                  </a:moveTo>
                  <a:cubicBezTo>
                    <a:pt x="696" y="1"/>
                    <a:pt x="0" y="697"/>
                    <a:pt x="0" y="1548"/>
                  </a:cubicBezTo>
                  <a:cubicBezTo>
                    <a:pt x="0" y="2373"/>
                    <a:pt x="696" y="3070"/>
                    <a:pt x="1548" y="3070"/>
                  </a:cubicBezTo>
                  <a:cubicBezTo>
                    <a:pt x="2373" y="3070"/>
                    <a:pt x="3069" y="2373"/>
                    <a:pt x="3069" y="1548"/>
                  </a:cubicBezTo>
                  <a:cubicBezTo>
                    <a:pt x="3069" y="697"/>
                    <a:pt x="2373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2205200" y="1856025"/>
              <a:ext cx="76775" cy="76750"/>
            </a:xfrm>
            <a:custGeom>
              <a:avLst/>
              <a:gdLst/>
              <a:ahLst/>
              <a:cxnLst/>
              <a:rect l="l" t="t" r="r" b="b"/>
              <a:pathLst>
                <a:path w="3071" h="3070" extrusionOk="0">
                  <a:moveTo>
                    <a:pt x="1548" y="1"/>
                  </a:moveTo>
                  <a:cubicBezTo>
                    <a:pt x="697" y="1"/>
                    <a:pt x="1" y="697"/>
                    <a:pt x="1" y="1548"/>
                  </a:cubicBezTo>
                  <a:cubicBezTo>
                    <a:pt x="1" y="2373"/>
                    <a:pt x="697" y="3070"/>
                    <a:pt x="1548" y="3070"/>
                  </a:cubicBezTo>
                  <a:cubicBezTo>
                    <a:pt x="2374" y="3070"/>
                    <a:pt x="3070" y="2373"/>
                    <a:pt x="3070" y="1548"/>
                  </a:cubicBezTo>
                  <a:cubicBezTo>
                    <a:pt x="3070" y="697"/>
                    <a:pt x="2374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2338025" y="18560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23" y="1"/>
                  </a:moveTo>
                  <a:cubicBezTo>
                    <a:pt x="697" y="1"/>
                    <a:pt x="1" y="697"/>
                    <a:pt x="1" y="1548"/>
                  </a:cubicBezTo>
                  <a:cubicBezTo>
                    <a:pt x="1" y="2373"/>
                    <a:pt x="697" y="3070"/>
                    <a:pt x="1523" y="3070"/>
                  </a:cubicBezTo>
                  <a:cubicBezTo>
                    <a:pt x="2374" y="3070"/>
                    <a:pt x="3070" y="2373"/>
                    <a:pt x="3070" y="1548"/>
                  </a:cubicBezTo>
                  <a:cubicBezTo>
                    <a:pt x="3070" y="697"/>
                    <a:pt x="2374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3"/>
          <p:cNvSpPr txBox="1">
            <a:spLocks noGrp="1"/>
          </p:cNvSpPr>
          <p:nvPr>
            <p:ph type="ctrTitle"/>
          </p:nvPr>
        </p:nvSpPr>
        <p:spPr>
          <a:xfrm>
            <a:off x="700493" y="2457886"/>
            <a:ext cx="3526800" cy="9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/>
              <a:t>Съвети за предпазване от злоупотреба в социалните мрежи </a:t>
            </a:r>
            <a:endParaRPr sz="2800" dirty="0"/>
          </a:p>
        </p:txBody>
      </p:sp>
      <p:grpSp>
        <p:nvGrpSpPr>
          <p:cNvPr id="400" name="Google Shape;400;p33"/>
          <p:cNvGrpSpPr/>
          <p:nvPr/>
        </p:nvGrpSpPr>
        <p:grpSpPr>
          <a:xfrm>
            <a:off x="6873708" y="3073638"/>
            <a:ext cx="643827" cy="730848"/>
            <a:chOff x="5455672" y="1249925"/>
            <a:chExt cx="913878" cy="1037400"/>
          </a:xfrm>
        </p:grpSpPr>
        <p:sp>
          <p:nvSpPr>
            <p:cNvPr id="401" name="Google Shape;401;p33"/>
            <p:cNvSpPr/>
            <p:nvPr/>
          </p:nvSpPr>
          <p:spPr>
            <a:xfrm>
              <a:off x="5531950" y="1326125"/>
              <a:ext cx="837600" cy="961200"/>
            </a:xfrm>
            <a:prstGeom prst="roundRect">
              <a:avLst>
                <a:gd name="adj" fmla="val 6496"/>
              </a:avLst>
            </a:pr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 rot="10800000">
              <a:off x="5455750" y="1448125"/>
              <a:ext cx="837600" cy="762900"/>
            </a:xfrm>
            <a:prstGeom prst="round2SameRect">
              <a:avLst>
                <a:gd name="adj1" fmla="val 10453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455672" y="1249925"/>
              <a:ext cx="837600" cy="198000"/>
            </a:xfrm>
            <a:prstGeom prst="round2SameRect">
              <a:avLst>
                <a:gd name="adj1" fmla="val 35644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33"/>
            <p:cNvGrpSpPr/>
            <p:nvPr/>
          </p:nvGrpSpPr>
          <p:grpSpPr>
            <a:xfrm>
              <a:off x="5531958" y="1321384"/>
              <a:ext cx="245723" cy="55091"/>
              <a:chOff x="2072400" y="1856025"/>
              <a:chExt cx="342375" cy="76750"/>
            </a:xfrm>
          </p:grpSpPr>
          <p:sp>
            <p:nvSpPr>
              <p:cNvPr id="405" name="Google Shape;405;p33"/>
              <p:cNvSpPr/>
              <p:nvPr/>
            </p:nvSpPr>
            <p:spPr>
              <a:xfrm>
                <a:off x="2072400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48" y="1"/>
                    </a:moveTo>
                    <a:cubicBezTo>
                      <a:pt x="696" y="1"/>
                      <a:pt x="0" y="697"/>
                      <a:pt x="0" y="1548"/>
                    </a:cubicBezTo>
                    <a:cubicBezTo>
                      <a:pt x="0" y="2373"/>
                      <a:pt x="696" y="3070"/>
                      <a:pt x="1548" y="3070"/>
                    </a:cubicBezTo>
                    <a:cubicBezTo>
                      <a:pt x="2373" y="3070"/>
                      <a:pt x="3069" y="2373"/>
                      <a:pt x="3069" y="1548"/>
                    </a:cubicBezTo>
                    <a:cubicBezTo>
                      <a:pt x="3069" y="697"/>
                      <a:pt x="2373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3"/>
              <p:cNvSpPr/>
              <p:nvPr/>
            </p:nvSpPr>
            <p:spPr>
              <a:xfrm>
                <a:off x="2205200" y="1856025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48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48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3"/>
              <p:cNvSpPr/>
              <p:nvPr/>
            </p:nvSpPr>
            <p:spPr>
              <a:xfrm>
                <a:off x="2338025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23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23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124" y="270367"/>
            <a:ext cx="5586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Обновявайте редовно софтуера си: Убедете се, че компютърът, който </a:t>
            </a:r>
            <a:r>
              <a:rPr lang="bg-BG" b="1" dirty="0" smtClean="0">
                <a:solidFill>
                  <a:schemeClr val="bg1"/>
                </a:solidFill>
              </a:rPr>
              <a:t>използвате, </a:t>
            </a:r>
            <a:r>
              <a:rPr lang="bg-BG" b="1" dirty="0">
                <a:solidFill>
                  <a:schemeClr val="bg1"/>
                </a:solidFill>
              </a:rPr>
              <a:t>има необходимите мерки за сигурност – антивирусна </a:t>
            </a:r>
            <a:r>
              <a:rPr lang="bg-BG" b="1" dirty="0" smtClean="0">
                <a:solidFill>
                  <a:schemeClr val="bg1"/>
                </a:solidFill>
              </a:rPr>
              <a:t>програма </a:t>
            </a:r>
            <a:r>
              <a:rPr lang="bg-BG" b="1" dirty="0">
                <a:solidFill>
                  <a:schemeClr val="bg1"/>
                </a:solidFill>
              </a:rPr>
              <a:t>и защитна стена. Обновявайте ги редовно. Инсталирайте последните модификации за операционната система.</a:t>
            </a:r>
          </a:p>
        </p:txBody>
      </p:sp>
      <p:sp>
        <p:nvSpPr>
          <p:cNvPr id="3" name="Rectangle 2"/>
          <p:cNvSpPr/>
          <p:nvPr/>
        </p:nvSpPr>
        <p:spPr>
          <a:xfrm>
            <a:off x="78828" y="1721598"/>
            <a:ext cx="568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Използвайте сложни </a:t>
            </a:r>
            <a:r>
              <a:rPr lang="bg-BG" b="1" dirty="0" smtClean="0">
                <a:solidFill>
                  <a:schemeClr val="bg1"/>
                </a:solidFill>
              </a:rPr>
              <a:t>пароли: </a:t>
            </a:r>
            <a:r>
              <a:rPr lang="bg-BG" b="1" dirty="0">
                <a:solidFill>
                  <a:schemeClr val="bg1"/>
                </a:solidFill>
              </a:rPr>
              <a:t>Не казвайте паролата си на никого и не я използвайте на други </a:t>
            </a:r>
            <a:r>
              <a:rPr lang="bg-BG" b="1" dirty="0" smtClean="0">
                <a:solidFill>
                  <a:schemeClr val="bg1"/>
                </a:solidFill>
              </a:rPr>
              <a:t>места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28" y="2391679"/>
            <a:ext cx="5680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Внимавайте при инсталиране на приложения: </a:t>
            </a:r>
            <a:r>
              <a:rPr lang="bg-BG" b="1" dirty="0" smtClean="0">
                <a:solidFill>
                  <a:schemeClr val="bg1"/>
                </a:solidFill>
              </a:rPr>
              <a:t>Измамните </a:t>
            </a:r>
            <a:r>
              <a:rPr lang="bg-BG" b="1" dirty="0">
                <a:solidFill>
                  <a:schemeClr val="bg1"/>
                </a:solidFill>
              </a:rPr>
              <a:t>програми могат да използват този достъп до профила Ви и да комуникират с приятелите Ви от Ваше име. Инсталирайте приложения, които произлизат от надеждни </a:t>
            </a:r>
            <a:r>
              <a:rPr lang="bg-BG" b="1" dirty="0" smtClean="0">
                <a:solidFill>
                  <a:schemeClr val="bg1"/>
                </a:solidFill>
              </a:rPr>
              <a:t>компании.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828" y="3627466"/>
            <a:ext cx="56808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Линкове: Бъдете изключително внимателни, когато отваряте линкове. Ако заглавието ви се стори странно, подозрително, или прекалено хубаво, за да е истина, не отваряйте </a:t>
            </a:r>
            <a:r>
              <a:rPr lang="bg-BG" b="1" dirty="0" smtClean="0">
                <a:solidFill>
                  <a:schemeClr val="bg1"/>
                </a:solidFill>
              </a:rPr>
              <a:t>линка. </a:t>
            </a:r>
            <a:endParaRPr lang="bg-BG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96" y="195300"/>
            <a:ext cx="2635655" cy="219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813" y="2452831"/>
            <a:ext cx="3148022" cy="234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81850"/>
            <a:ext cx="52026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Измами: Престъпниците се възползват от отворения стил на социалните мрежи, за да мамят </a:t>
            </a:r>
            <a:r>
              <a:rPr lang="bg-BG" b="1" dirty="0" smtClean="0">
                <a:solidFill>
                  <a:schemeClr val="bg1"/>
                </a:solidFill>
              </a:rPr>
              <a:t>потребителите. Внимавайте</a:t>
            </a:r>
            <a:r>
              <a:rPr lang="bg-BG" b="1" dirty="0">
                <a:solidFill>
                  <a:schemeClr val="bg1"/>
                </a:solidFill>
              </a:rPr>
              <a:t>, когато се свързват с Вас в социалните мрежи с искане за пари или учудващо добро предложение.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936177"/>
            <a:ext cx="54758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Поверителност: </a:t>
            </a:r>
            <a:r>
              <a:rPr lang="bg-BG" b="1" dirty="0" smtClean="0">
                <a:solidFill>
                  <a:schemeClr val="bg1"/>
                </a:solidFill>
              </a:rPr>
              <a:t>Не </a:t>
            </a:r>
            <a:r>
              <a:rPr lang="bg-BG" b="1" dirty="0">
                <a:solidFill>
                  <a:schemeClr val="bg1"/>
                </a:solidFill>
              </a:rPr>
              <a:t>споделяйте конфиденциална информация, било тя лична или служебна. Публикувайте само това, което бихте казали на напълно непознат човек. </a:t>
            </a:r>
            <a:r>
              <a:rPr lang="bg-BG" b="1" dirty="0" smtClean="0">
                <a:solidFill>
                  <a:schemeClr val="bg1"/>
                </a:solidFill>
              </a:rPr>
              <a:t>Ако </a:t>
            </a:r>
            <a:r>
              <a:rPr lang="bg-BG" b="1" dirty="0">
                <a:solidFill>
                  <a:schemeClr val="bg1"/>
                </a:solidFill>
              </a:rPr>
              <a:t>един сайт не предпазва достатъчно добре личната Ви информация, не го използвайте.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90594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Лични данни: Не отговаряйте на съобщения, молещи Ви да потвърдите потребителското си име и парола.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593" y="2699747"/>
            <a:ext cx="3196130" cy="2089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890" y="429716"/>
            <a:ext cx="3283833" cy="1843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7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к да предпазим децата от опасностите в интернет? - Телевизия Европа"/>
          <p:cNvSpPr>
            <a:spLocks noChangeAspect="1" noChangeArrowheads="1"/>
          </p:cNvSpPr>
          <p:nvPr/>
        </p:nvSpPr>
        <p:spPr bwMode="auto">
          <a:xfrm>
            <a:off x="155575" y="-144463"/>
            <a:ext cx="5382196" cy="53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Как да предпазим децата от опасностите в интернет? - Телевизия Европа"/>
          <p:cNvSpPr>
            <a:spLocks noChangeAspect="1" noChangeArrowheads="1"/>
          </p:cNvSpPr>
          <p:nvPr/>
        </p:nvSpPr>
        <p:spPr bwMode="auto">
          <a:xfrm>
            <a:off x="3083709" y="2241843"/>
            <a:ext cx="2186933" cy="21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6700" y="2241843"/>
            <a:ext cx="7715700" cy="475500"/>
          </a:xfrm>
        </p:spPr>
        <p:txBody>
          <a:bodyPr/>
          <a:lstStyle/>
          <a:p>
            <a:r>
              <a:rPr lang="bg-BG" dirty="0" smtClean="0"/>
              <a:t>Благодарим за вниманието! </a:t>
            </a:r>
            <a:r>
              <a:rPr lang="bg-BG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Какво представлява социалната мрежа?</a:t>
            </a:r>
            <a:endParaRPr dirty="0"/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1"/>
          </p:nvPr>
        </p:nvSpPr>
        <p:spPr>
          <a:xfrm>
            <a:off x="178676" y="1328150"/>
            <a:ext cx="3657599" cy="32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  <a:buNone/>
            </a:pPr>
            <a:r>
              <a:rPr lang="bg-BG" sz="2000" dirty="0"/>
              <a:t>Социалната мрежа е социална структура от индивиди, свързани в специфични за дадена мрежа типове отношения като приятелство (роднинство), идеи, виждания,финансови отношения и т.н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173" y="1328150"/>
            <a:ext cx="4554107" cy="3029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381001" y="1223059"/>
            <a:ext cx="2803358" cy="945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1800" dirty="0"/>
              <a:t>Използването на социални мрежи е нарастнало през изминалите </a:t>
            </a:r>
            <a:r>
              <a:rPr lang="bg-BG" sz="1800" dirty="0" smtClean="0"/>
              <a:t>години</a:t>
            </a:r>
            <a:r>
              <a:rPr lang="bg-BG" sz="1800" dirty="0"/>
              <a:t>.</a:t>
            </a:r>
            <a:endParaRPr sz="1800" dirty="0"/>
          </a:p>
        </p:txBody>
      </p:sp>
      <p:sp>
        <p:nvSpPr>
          <p:cNvPr id="175" name="Google Shape;175;p27"/>
          <p:cNvSpPr txBox="1">
            <a:spLocks noGrp="1"/>
          </p:cNvSpPr>
          <p:nvPr>
            <p:ph type="title" idx="5"/>
          </p:nvPr>
        </p:nvSpPr>
        <p:spPr>
          <a:xfrm>
            <a:off x="3163614" y="651641"/>
            <a:ext cx="2563311" cy="891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2000" dirty="0"/>
              <a:t>К</a:t>
            </a:r>
            <a:r>
              <a:rPr lang="bg-BG" sz="2000" dirty="0" smtClean="0"/>
              <a:t>иберзаплахите </a:t>
            </a:r>
            <a:r>
              <a:rPr lang="bg-BG" sz="2000" dirty="0"/>
              <a:t>са често срещани напоследък.</a:t>
            </a:r>
            <a:endParaRPr sz="2000" dirty="0"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8"/>
          </p:nvPr>
        </p:nvSpPr>
        <p:spPr>
          <a:xfrm>
            <a:off x="6495550" y="2072568"/>
            <a:ext cx="2816773" cy="96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1800" dirty="0"/>
              <a:t>Те се многобройни и някои от тях са спам,уеб базирани атаки и фишинг атаки.</a:t>
            </a:r>
            <a:r>
              <a:rPr lang="bg-BG" dirty="0"/>
              <a:t/>
            </a:r>
            <a:br>
              <a:rPr lang="bg-BG" dirty="0"/>
            </a:b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" y="2425710"/>
            <a:ext cx="3123927" cy="174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83" y="1703853"/>
            <a:ext cx="2782047" cy="159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649" y="2425710"/>
            <a:ext cx="2775268" cy="174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8"/>
          <p:cNvGrpSpPr/>
          <p:nvPr/>
        </p:nvGrpSpPr>
        <p:grpSpPr>
          <a:xfrm>
            <a:off x="3108841" y="2118227"/>
            <a:ext cx="1379702" cy="1039379"/>
            <a:chOff x="3793086" y="406446"/>
            <a:chExt cx="2496746" cy="1880889"/>
          </a:xfrm>
        </p:grpSpPr>
        <p:sp>
          <p:nvSpPr>
            <p:cNvPr id="193" name="Google Shape;193;p28"/>
            <p:cNvSpPr/>
            <p:nvPr/>
          </p:nvSpPr>
          <p:spPr>
            <a:xfrm>
              <a:off x="3882310" y="493402"/>
              <a:ext cx="2407522" cy="1793934"/>
            </a:xfrm>
            <a:custGeom>
              <a:avLst/>
              <a:gdLst/>
              <a:ahLst/>
              <a:cxnLst/>
              <a:rect l="l" t="t" r="r" b="b"/>
              <a:pathLst>
                <a:path w="192064" h="143114" extrusionOk="0">
                  <a:moveTo>
                    <a:pt x="7995" y="1"/>
                  </a:moveTo>
                  <a:cubicBezTo>
                    <a:pt x="3585" y="1"/>
                    <a:pt x="0" y="3225"/>
                    <a:pt x="0" y="7171"/>
                  </a:cubicBezTo>
                  <a:lnTo>
                    <a:pt x="0" y="135944"/>
                  </a:lnTo>
                  <a:cubicBezTo>
                    <a:pt x="0" y="139890"/>
                    <a:pt x="3585" y="143114"/>
                    <a:pt x="7995" y="143114"/>
                  </a:cubicBezTo>
                  <a:lnTo>
                    <a:pt x="184043" y="143114"/>
                  </a:lnTo>
                  <a:cubicBezTo>
                    <a:pt x="188453" y="143114"/>
                    <a:pt x="192064" y="139890"/>
                    <a:pt x="192064" y="135944"/>
                  </a:cubicBezTo>
                  <a:lnTo>
                    <a:pt x="192064" y="7171"/>
                  </a:lnTo>
                  <a:cubicBezTo>
                    <a:pt x="192064" y="3225"/>
                    <a:pt x="188453" y="1"/>
                    <a:pt x="184043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3793086" y="1942385"/>
              <a:ext cx="206263" cy="254110"/>
            </a:xfrm>
            <a:custGeom>
              <a:avLst/>
              <a:gdLst/>
              <a:ahLst/>
              <a:cxnLst/>
              <a:rect l="l" t="t" r="r" b="b"/>
              <a:pathLst>
                <a:path w="16455" h="20272" extrusionOk="0">
                  <a:moveTo>
                    <a:pt x="0" y="0"/>
                  </a:moveTo>
                  <a:lnTo>
                    <a:pt x="0" y="12999"/>
                  </a:lnTo>
                  <a:cubicBezTo>
                    <a:pt x="0" y="16867"/>
                    <a:pt x="3688" y="20272"/>
                    <a:pt x="8098" y="20272"/>
                  </a:cubicBezTo>
                  <a:lnTo>
                    <a:pt x="16455" y="20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3793086" y="1690532"/>
              <a:ext cx="411549" cy="505963"/>
            </a:xfrm>
            <a:custGeom>
              <a:avLst/>
              <a:gdLst/>
              <a:ahLst/>
              <a:cxnLst/>
              <a:rect l="l" t="t" r="r" b="b"/>
              <a:pathLst>
                <a:path w="32832" h="40364" extrusionOk="0">
                  <a:moveTo>
                    <a:pt x="0" y="1"/>
                  </a:moveTo>
                  <a:lnTo>
                    <a:pt x="0" y="20092"/>
                  </a:lnTo>
                  <a:lnTo>
                    <a:pt x="16455" y="40364"/>
                  </a:lnTo>
                  <a:lnTo>
                    <a:pt x="32832" y="403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3793086" y="1439017"/>
              <a:ext cx="616835" cy="757478"/>
            </a:xfrm>
            <a:custGeom>
              <a:avLst/>
              <a:gdLst/>
              <a:ahLst/>
              <a:cxnLst/>
              <a:rect l="l" t="t" r="r" b="b"/>
              <a:pathLst>
                <a:path w="49209" h="60429" extrusionOk="0">
                  <a:moveTo>
                    <a:pt x="0" y="1"/>
                  </a:moveTo>
                  <a:lnTo>
                    <a:pt x="0" y="20066"/>
                  </a:lnTo>
                  <a:lnTo>
                    <a:pt x="32832" y="60429"/>
                  </a:lnTo>
                  <a:lnTo>
                    <a:pt x="49209" y="604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793086" y="1187502"/>
              <a:ext cx="822121" cy="1008992"/>
            </a:xfrm>
            <a:custGeom>
              <a:avLst/>
              <a:gdLst/>
              <a:ahLst/>
              <a:cxnLst/>
              <a:rect l="l" t="t" r="r" b="b"/>
              <a:pathLst>
                <a:path w="65586" h="80494" extrusionOk="0">
                  <a:moveTo>
                    <a:pt x="0" y="1"/>
                  </a:moveTo>
                  <a:lnTo>
                    <a:pt x="0" y="20066"/>
                  </a:lnTo>
                  <a:lnTo>
                    <a:pt x="49209" y="80494"/>
                  </a:lnTo>
                  <a:lnTo>
                    <a:pt x="65586" y="804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3793086" y="935661"/>
              <a:ext cx="1027732" cy="1260833"/>
            </a:xfrm>
            <a:custGeom>
              <a:avLst/>
              <a:gdLst/>
              <a:ahLst/>
              <a:cxnLst/>
              <a:rect l="l" t="t" r="r" b="b"/>
              <a:pathLst>
                <a:path w="81989" h="100585" extrusionOk="0">
                  <a:moveTo>
                    <a:pt x="0" y="1"/>
                  </a:moveTo>
                  <a:lnTo>
                    <a:pt x="0" y="20092"/>
                  </a:lnTo>
                  <a:lnTo>
                    <a:pt x="65586" y="100585"/>
                  </a:lnTo>
                  <a:lnTo>
                    <a:pt x="81989" y="1005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3793086" y="684147"/>
              <a:ext cx="1233018" cy="1512348"/>
            </a:xfrm>
            <a:custGeom>
              <a:avLst/>
              <a:gdLst/>
              <a:ahLst/>
              <a:cxnLst/>
              <a:rect l="l" t="t" r="r" b="b"/>
              <a:pathLst>
                <a:path w="98366" h="120650" extrusionOk="0">
                  <a:moveTo>
                    <a:pt x="0" y="0"/>
                  </a:moveTo>
                  <a:lnTo>
                    <a:pt x="0" y="20066"/>
                  </a:lnTo>
                  <a:lnTo>
                    <a:pt x="81989" y="120650"/>
                  </a:lnTo>
                  <a:lnTo>
                    <a:pt x="98366" y="120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793086" y="449441"/>
              <a:ext cx="1438304" cy="1747053"/>
            </a:xfrm>
            <a:custGeom>
              <a:avLst/>
              <a:gdLst/>
              <a:ahLst/>
              <a:cxnLst/>
              <a:rect l="l" t="t" r="r" b="b"/>
              <a:pathLst>
                <a:path w="114743" h="139374" extrusionOk="0">
                  <a:moveTo>
                    <a:pt x="1058" y="0"/>
                  </a:moveTo>
                  <a:cubicBezTo>
                    <a:pt x="413" y="1032"/>
                    <a:pt x="0" y="2089"/>
                    <a:pt x="0" y="3327"/>
                  </a:cubicBezTo>
                  <a:lnTo>
                    <a:pt x="0" y="18724"/>
                  </a:lnTo>
                  <a:lnTo>
                    <a:pt x="98366" y="139374"/>
                  </a:lnTo>
                  <a:lnTo>
                    <a:pt x="114743" y="139374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806987" y="406446"/>
              <a:ext cx="1629688" cy="1790048"/>
            </a:xfrm>
            <a:custGeom>
              <a:avLst/>
              <a:gdLst/>
              <a:ahLst/>
              <a:cxnLst/>
              <a:rect l="l" t="t" r="r" b="b"/>
              <a:pathLst>
                <a:path w="130011" h="142804" extrusionOk="0">
                  <a:moveTo>
                    <a:pt x="6989" y="0"/>
                  </a:moveTo>
                  <a:cubicBezTo>
                    <a:pt x="3998" y="0"/>
                    <a:pt x="1367" y="1419"/>
                    <a:pt x="0" y="3585"/>
                  </a:cubicBezTo>
                  <a:lnTo>
                    <a:pt x="113634" y="142804"/>
                  </a:lnTo>
                  <a:lnTo>
                    <a:pt x="130011" y="142804"/>
                  </a:lnTo>
                  <a:lnTo>
                    <a:pt x="13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3975094" y="406446"/>
              <a:ext cx="1666879" cy="1790048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4180380" y="406446"/>
              <a:ext cx="1666879" cy="1790048"/>
            </a:xfrm>
            <a:custGeom>
              <a:avLst/>
              <a:gdLst/>
              <a:ahLst/>
              <a:cxnLst/>
              <a:rect l="l" t="t" r="r" b="b"/>
              <a:pathLst>
                <a:path w="132978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2977" y="142804"/>
                  </a:ln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4385666" y="406446"/>
              <a:ext cx="1667205" cy="1790048"/>
            </a:xfrm>
            <a:custGeom>
              <a:avLst/>
              <a:gdLst/>
              <a:ahLst/>
              <a:cxnLst/>
              <a:rect l="l" t="t" r="r" b="b"/>
              <a:pathLst>
                <a:path w="133004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33003" y="142804"/>
                  </a:lnTo>
                  <a:lnTo>
                    <a:pt x="16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4591277" y="406446"/>
              <a:ext cx="1610622" cy="1790048"/>
            </a:xfrm>
            <a:custGeom>
              <a:avLst/>
              <a:gdLst/>
              <a:ahLst/>
              <a:cxnLst/>
              <a:rect l="l" t="t" r="r" b="b"/>
              <a:pathLst>
                <a:path w="128490" h="142804" extrusionOk="0">
                  <a:moveTo>
                    <a:pt x="0" y="0"/>
                  </a:moveTo>
                  <a:lnTo>
                    <a:pt x="116600" y="142804"/>
                  </a:lnTo>
                  <a:lnTo>
                    <a:pt x="120675" y="142804"/>
                  </a:lnTo>
                  <a:cubicBezTo>
                    <a:pt x="124466" y="142804"/>
                    <a:pt x="127664" y="140482"/>
                    <a:pt x="128490" y="137336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4796563" y="406446"/>
              <a:ext cx="1405336" cy="1720216"/>
            </a:xfrm>
            <a:custGeom>
              <a:avLst/>
              <a:gdLst/>
              <a:ahLst/>
              <a:cxnLst/>
              <a:rect l="l" t="t" r="r" b="b"/>
              <a:pathLst>
                <a:path w="112113" h="137233" extrusionOk="0">
                  <a:moveTo>
                    <a:pt x="0" y="0"/>
                  </a:moveTo>
                  <a:lnTo>
                    <a:pt x="111984" y="137233"/>
                  </a:lnTo>
                  <a:cubicBezTo>
                    <a:pt x="112113" y="136743"/>
                    <a:pt x="112087" y="136072"/>
                    <a:pt x="112087" y="135531"/>
                  </a:cubicBezTo>
                  <a:lnTo>
                    <a:pt x="112087" y="117271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001849" y="406446"/>
              <a:ext cx="1199725" cy="1469992"/>
            </a:xfrm>
            <a:custGeom>
              <a:avLst/>
              <a:gdLst/>
              <a:ahLst/>
              <a:cxnLst/>
              <a:rect l="l" t="t" r="r" b="b"/>
              <a:pathLst>
                <a:path w="95710" h="117271" extrusionOk="0">
                  <a:moveTo>
                    <a:pt x="1" y="0"/>
                  </a:moveTo>
                  <a:lnTo>
                    <a:pt x="95710" y="117271"/>
                  </a:lnTo>
                  <a:lnTo>
                    <a:pt x="95710" y="97205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207134" y="406446"/>
              <a:ext cx="994439" cy="1218477"/>
            </a:xfrm>
            <a:custGeom>
              <a:avLst/>
              <a:gdLst/>
              <a:ahLst/>
              <a:cxnLst/>
              <a:rect l="l" t="t" r="r" b="b"/>
              <a:pathLst>
                <a:path w="79333" h="97206" extrusionOk="0">
                  <a:moveTo>
                    <a:pt x="1" y="0"/>
                  </a:moveTo>
                  <a:lnTo>
                    <a:pt x="79333" y="97205"/>
                  </a:lnTo>
                  <a:lnTo>
                    <a:pt x="79333" y="77114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412420" y="406446"/>
              <a:ext cx="789153" cy="966637"/>
            </a:xfrm>
            <a:custGeom>
              <a:avLst/>
              <a:gdLst/>
              <a:ahLst/>
              <a:cxnLst/>
              <a:rect l="l" t="t" r="r" b="b"/>
              <a:pathLst>
                <a:path w="62956" h="77115" extrusionOk="0">
                  <a:moveTo>
                    <a:pt x="1" y="0"/>
                  </a:moveTo>
                  <a:lnTo>
                    <a:pt x="62956" y="77114"/>
                  </a:lnTo>
                  <a:lnTo>
                    <a:pt x="62956" y="57049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617706" y="406446"/>
              <a:ext cx="583868" cy="715122"/>
            </a:xfrm>
            <a:custGeom>
              <a:avLst/>
              <a:gdLst/>
              <a:ahLst/>
              <a:cxnLst/>
              <a:rect l="l" t="t" r="r" b="b"/>
              <a:pathLst>
                <a:path w="46579" h="57050" extrusionOk="0">
                  <a:moveTo>
                    <a:pt x="1" y="0"/>
                  </a:moveTo>
                  <a:lnTo>
                    <a:pt x="46579" y="57049"/>
                  </a:lnTo>
                  <a:lnTo>
                    <a:pt x="46579" y="36984"/>
                  </a:lnTo>
                  <a:lnTo>
                    <a:pt x="16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23317" y="406446"/>
              <a:ext cx="378256" cy="463607"/>
            </a:xfrm>
            <a:custGeom>
              <a:avLst/>
              <a:gdLst/>
              <a:ahLst/>
              <a:cxnLst/>
              <a:rect l="l" t="t" r="r" b="b"/>
              <a:pathLst>
                <a:path w="30176" h="36985" extrusionOk="0">
                  <a:moveTo>
                    <a:pt x="1" y="0"/>
                  </a:moveTo>
                  <a:lnTo>
                    <a:pt x="30176" y="36984"/>
                  </a:lnTo>
                  <a:lnTo>
                    <a:pt x="30176" y="16893"/>
                  </a:lnTo>
                  <a:lnTo>
                    <a:pt x="16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6028603" y="406446"/>
              <a:ext cx="172970" cy="211766"/>
            </a:xfrm>
            <a:custGeom>
              <a:avLst/>
              <a:gdLst/>
              <a:ahLst/>
              <a:cxnLst/>
              <a:rect l="l" t="t" r="r" b="b"/>
              <a:pathLst>
                <a:path w="13799" h="16894" extrusionOk="0">
                  <a:moveTo>
                    <a:pt x="1" y="0"/>
                  </a:moveTo>
                  <a:lnTo>
                    <a:pt x="13799" y="16893"/>
                  </a:lnTo>
                  <a:lnTo>
                    <a:pt x="13799" y="6757"/>
                  </a:lnTo>
                  <a:cubicBezTo>
                    <a:pt x="13799" y="2889"/>
                    <a:pt x="10420" y="0"/>
                    <a:pt x="6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>
            <a:off x="1220043" y="1763190"/>
            <a:ext cx="1299000" cy="1281350"/>
            <a:chOff x="2520725" y="1929400"/>
            <a:chExt cx="1299000" cy="1281350"/>
          </a:xfrm>
        </p:grpSpPr>
        <p:sp>
          <p:nvSpPr>
            <p:cNvPr id="214" name="Google Shape;214;p28"/>
            <p:cNvSpPr/>
            <p:nvPr/>
          </p:nvSpPr>
          <p:spPr>
            <a:xfrm>
              <a:off x="2596925" y="2006250"/>
              <a:ext cx="1222800" cy="1204500"/>
            </a:xfrm>
            <a:prstGeom prst="roundRect">
              <a:avLst>
                <a:gd name="adj" fmla="val 6496"/>
              </a:avLst>
            </a:pr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 rot="10800000">
              <a:off x="2520725" y="2127325"/>
              <a:ext cx="1222800" cy="1007100"/>
            </a:xfrm>
            <a:prstGeom prst="round2SameRect">
              <a:avLst>
                <a:gd name="adj1" fmla="val 731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520725" y="1929400"/>
              <a:ext cx="1222800" cy="198000"/>
            </a:xfrm>
            <a:prstGeom prst="round2SameRect">
              <a:avLst>
                <a:gd name="adj1" fmla="val 35644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7" name="Google Shape;217;p28"/>
            <p:cNvGrpSpPr/>
            <p:nvPr/>
          </p:nvGrpSpPr>
          <p:grpSpPr>
            <a:xfrm>
              <a:off x="2596933" y="2000859"/>
              <a:ext cx="245723" cy="55091"/>
              <a:chOff x="2072400" y="1856025"/>
              <a:chExt cx="342375" cy="76750"/>
            </a:xfrm>
          </p:grpSpPr>
          <p:sp>
            <p:nvSpPr>
              <p:cNvPr id="218" name="Google Shape;218;p28"/>
              <p:cNvSpPr/>
              <p:nvPr/>
            </p:nvSpPr>
            <p:spPr>
              <a:xfrm>
                <a:off x="2072400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48" y="1"/>
                    </a:moveTo>
                    <a:cubicBezTo>
                      <a:pt x="696" y="1"/>
                      <a:pt x="0" y="697"/>
                      <a:pt x="0" y="1548"/>
                    </a:cubicBezTo>
                    <a:cubicBezTo>
                      <a:pt x="0" y="2373"/>
                      <a:pt x="696" y="3070"/>
                      <a:pt x="1548" y="3070"/>
                    </a:cubicBezTo>
                    <a:cubicBezTo>
                      <a:pt x="2373" y="3070"/>
                      <a:pt x="3069" y="2373"/>
                      <a:pt x="3069" y="1548"/>
                    </a:cubicBezTo>
                    <a:cubicBezTo>
                      <a:pt x="3069" y="697"/>
                      <a:pt x="2373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>
                <a:off x="2205200" y="1856025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48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48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8"/>
              <p:cNvSpPr/>
              <p:nvPr/>
            </p:nvSpPr>
            <p:spPr>
              <a:xfrm>
                <a:off x="2338025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23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23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" name="Google Shape;221;p28"/>
          <p:cNvGrpSpPr/>
          <p:nvPr/>
        </p:nvGrpSpPr>
        <p:grpSpPr>
          <a:xfrm>
            <a:off x="2064592" y="1185533"/>
            <a:ext cx="2144384" cy="1637725"/>
            <a:chOff x="1917000" y="1752888"/>
            <a:chExt cx="2144384" cy="1637725"/>
          </a:xfrm>
        </p:grpSpPr>
        <p:sp>
          <p:nvSpPr>
            <p:cNvPr id="222" name="Google Shape;222;p28"/>
            <p:cNvSpPr/>
            <p:nvPr/>
          </p:nvSpPr>
          <p:spPr>
            <a:xfrm>
              <a:off x="1972903" y="1833463"/>
              <a:ext cx="2088482" cy="1557150"/>
            </a:xfrm>
            <a:custGeom>
              <a:avLst/>
              <a:gdLst/>
              <a:ahLst/>
              <a:cxnLst/>
              <a:rect l="l" t="t" r="r" b="b"/>
              <a:pathLst>
                <a:path w="120443" h="62286" extrusionOk="0">
                  <a:moveTo>
                    <a:pt x="5030" y="1"/>
                  </a:moveTo>
                  <a:cubicBezTo>
                    <a:pt x="2270" y="1"/>
                    <a:pt x="0" y="2013"/>
                    <a:pt x="0" y="4437"/>
                  </a:cubicBezTo>
                  <a:lnTo>
                    <a:pt x="0" y="57875"/>
                  </a:lnTo>
                  <a:cubicBezTo>
                    <a:pt x="0" y="60300"/>
                    <a:pt x="2270" y="62286"/>
                    <a:pt x="5030" y="62286"/>
                  </a:cubicBezTo>
                  <a:lnTo>
                    <a:pt x="115439" y="62286"/>
                  </a:lnTo>
                  <a:cubicBezTo>
                    <a:pt x="118199" y="62286"/>
                    <a:pt x="120443" y="60300"/>
                    <a:pt x="120443" y="57875"/>
                  </a:cubicBezTo>
                  <a:lnTo>
                    <a:pt x="120443" y="4437"/>
                  </a:lnTo>
                  <a:cubicBezTo>
                    <a:pt x="120443" y="2013"/>
                    <a:pt x="118199" y="1"/>
                    <a:pt x="115439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1917000" y="1932774"/>
              <a:ext cx="2088499" cy="1377277"/>
            </a:xfrm>
            <a:custGeom>
              <a:avLst/>
              <a:gdLst/>
              <a:ahLst/>
              <a:cxnLst/>
              <a:rect l="l" t="t" r="r" b="b"/>
              <a:pathLst>
                <a:path w="120444" h="62285" extrusionOk="0">
                  <a:moveTo>
                    <a:pt x="5030" y="0"/>
                  </a:moveTo>
                  <a:cubicBezTo>
                    <a:pt x="2270" y="0"/>
                    <a:pt x="1" y="2012"/>
                    <a:pt x="1" y="4436"/>
                  </a:cubicBezTo>
                  <a:lnTo>
                    <a:pt x="1" y="57875"/>
                  </a:lnTo>
                  <a:cubicBezTo>
                    <a:pt x="1" y="60299"/>
                    <a:pt x="2270" y="62285"/>
                    <a:pt x="5030" y="62285"/>
                  </a:cubicBezTo>
                  <a:lnTo>
                    <a:pt x="115440" y="62285"/>
                  </a:lnTo>
                  <a:cubicBezTo>
                    <a:pt x="118199" y="62285"/>
                    <a:pt x="120443" y="60299"/>
                    <a:pt x="120443" y="57875"/>
                  </a:cubicBezTo>
                  <a:lnTo>
                    <a:pt x="120443" y="4436"/>
                  </a:lnTo>
                  <a:cubicBezTo>
                    <a:pt x="120443" y="2012"/>
                    <a:pt x="118199" y="0"/>
                    <a:pt x="115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1917000" y="1752888"/>
              <a:ext cx="2088499" cy="274675"/>
            </a:xfrm>
            <a:custGeom>
              <a:avLst/>
              <a:gdLst/>
              <a:ahLst/>
              <a:cxnLst/>
              <a:rect l="l" t="t" r="r" b="b"/>
              <a:pathLst>
                <a:path w="120444" h="10987" extrusionOk="0">
                  <a:moveTo>
                    <a:pt x="5030" y="0"/>
                  </a:moveTo>
                  <a:cubicBezTo>
                    <a:pt x="2270" y="0"/>
                    <a:pt x="1" y="2012"/>
                    <a:pt x="1" y="4436"/>
                  </a:cubicBezTo>
                  <a:lnTo>
                    <a:pt x="1" y="10987"/>
                  </a:lnTo>
                  <a:lnTo>
                    <a:pt x="120443" y="10987"/>
                  </a:lnTo>
                  <a:lnTo>
                    <a:pt x="120443" y="4436"/>
                  </a:lnTo>
                  <a:cubicBezTo>
                    <a:pt x="120443" y="2012"/>
                    <a:pt x="118199" y="0"/>
                    <a:pt x="115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072400" y="18560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48" y="1"/>
                  </a:moveTo>
                  <a:cubicBezTo>
                    <a:pt x="696" y="1"/>
                    <a:pt x="0" y="697"/>
                    <a:pt x="0" y="1548"/>
                  </a:cubicBezTo>
                  <a:cubicBezTo>
                    <a:pt x="0" y="2373"/>
                    <a:pt x="696" y="3070"/>
                    <a:pt x="1548" y="3070"/>
                  </a:cubicBezTo>
                  <a:cubicBezTo>
                    <a:pt x="2373" y="3070"/>
                    <a:pt x="3069" y="2373"/>
                    <a:pt x="3069" y="1548"/>
                  </a:cubicBezTo>
                  <a:cubicBezTo>
                    <a:pt x="3069" y="697"/>
                    <a:pt x="2373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205200" y="1856025"/>
              <a:ext cx="76775" cy="76750"/>
            </a:xfrm>
            <a:custGeom>
              <a:avLst/>
              <a:gdLst/>
              <a:ahLst/>
              <a:cxnLst/>
              <a:rect l="l" t="t" r="r" b="b"/>
              <a:pathLst>
                <a:path w="3071" h="3070" extrusionOk="0">
                  <a:moveTo>
                    <a:pt x="1548" y="1"/>
                  </a:moveTo>
                  <a:cubicBezTo>
                    <a:pt x="697" y="1"/>
                    <a:pt x="1" y="697"/>
                    <a:pt x="1" y="1548"/>
                  </a:cubicBezTo>
                  <a:cubicBezTo>
                    <a:pt x="1" y="2373"/>
                    <a:pt x="697" y="3070"/>
                    <a:pt x="1548" y="3070"/>
                  </a:cubicBezTo>
                  <a:cubicBezTo>
                    <a:pt x="2374" y="3070"/>
                    <a:pt x="3070" y="2373"/>
                    <a:pt x="3070" y="1548"/>
                  </a:cubicBezTo>
                  <a:cubicBezTo>
                    <a:pt x="3070" y="697"/>
                    <a:pt x="2374" y="1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38025" y="18560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23" y="1"/>
                  </a:moveTo>
                  <a:cubicBezTo>
                    <a:pt x="697" y="1"/>
                    <a:pt x="1" y="697"/>
                    <a:pt x="1" y="1548"/>
                  </a:cubicBezTo>
                  <a:cubicBezTo>
                    <a:pt x="1" y="2373"/>
                    <a:pt x="697" y="3070"/>
                    <a:pt x="1523" y="3070"/>
                  </a:cubicBezTo>
                  <a:cubicBezTo>
                    <a:pt x="2374" y="3070"/>
                    <a:pt x="3070" y="2373"/>
                    <a:pt x="3070" y="1548"/>
                  </a:cubicBezTo>
                  <a:cubicBezTo>
                    <a:pt x="3070" y="697"/>
                    <a:pt x="2374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28"/>
          <p:cNvSpPr txBox="1">
            <a:spLocks noGrp="1"/>
          </p:cNvSpPr>
          <p:nvPr>
            <p:ph type="ctrTitle"/>
          </p:nvPr>
        </p:nvSpPr>
        <p:spPr>
          <a:xfrm>
            <a:off x="5177757" y="2315815"/>
            <a:ext cx="3526800" cy="209972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2000" dirty="0"/>
              <a:t>В интернет пространството реалните неща получават виртуален компонент. Всяка личност или обект може да се локализира, адресира и опише. Потребителите на Интернет са подложени на постоянни атаки.</a:t>
            </a:r>
            <a:r>
              <a:rPr lang="bg-BG" dirty="0"/>
              <a:t/>
            </a:r>
            <a:br>
              <a:rPr lang="bg-BG" dirty="0"/>
            </a:br>
            <a:endParaRPr dirty="0"/>
          </a:p>
        </p:txBody>
      </p:sp>
      <p:grpSp>
        <p:nvGrpSpPr>
          <p:cNvPr id="231" name="Google Shape;231;p28"/>
          <p:cNvGrpSpPr/>
          <p:nvPr/>
        </p:nvGrpSpPr>
        <p:grpSpPr>
          <a:xfrm>
            <a:off x="3648685" y="844967"/>
            <a:ext cx="913878" cy="1037400"/>
            <a:chOff x="5455672" y="1249925"/>
            <a:chExt cx="913878" cy="1037400"/>
          </a:xfrm>
        </p:grpSpPr>
        <p:sp>
          <p:nvSpPr>
            <p:cNvPr id="232" name="Google Shape;232;p28"/>
            <p:cNvSpPr/>
            <p:nvPr/>
          </p:nvSpPr>
          <p:spPr>
            <a:xfrm>
              <a:off x="5531950" y="1326125"/>
              <a:ext cx="837600" cy="961200"/>
            </a:xfrm>
            <a:prstGeom prst="roundRect">
              <a:avLst>
                <a:gd name="adj" fmla="val 6496"/>
              </a:avLst>
            </a:pr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 rot="10800000">
              <a:off x="5455750" y="1448125"/>
              <a:ext cx="837600" cy="762900"/>
            </a:xfrm>
            <a:prstGeom prst="round2SameRect">
              <a:avLst>
                <a:gd name="adj1" fmla="val 10453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5455672" y="1249925"/>
              <a:ext cx="837600" cy="198000"/>
            </a:xfrm>
            <a:prstGeom prst="round2SameRect">
              <a:avLst>
                <a:gd name="adj1" fmla="val 35644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28"/>
            <p:cNvGrpSpPr/>
            <p:nvPr/>
          </p:nvGrpSpPr>
          <p:grpSpPr>
            <a:xfrm>
              <a:off x="5531958" y="1321384"/>
              <a:ext cx="245723" cy="55091"/>
              <a:chOff x="2072400" y="1856025"/>
              <a:chExt cx="342375" cy="76750"/>
            </a:xfrm>
          </p:grpSpPr>
          <p:sp>
            <p:nvSpPr>
              <p:cNvPr id="236" name="Google Shape;236;p28"/>
              <p:cNvSpPr/>
              <p:nvPr/>
            </p:nvSpPr>
            <p:spPr>
              <a:xfrm>
                <a:off x="2072400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48" y="1"/>
                    </a:moveTo>
                    <a:cubicBezTo>
                      <a:pt x="696" y="1"/>
                      <a:pt x="0" y="697"/>
                      <a:pt x="0" y="1548"/>
                    </a:cubicBezTo>
                    <a:cubicBezTo>
                      <a:pt x="0" y="2373"/>
                      <a:pt x="696" y="3070"/>
                      <a:pt x="1548" y="3070"/>
                    </a:cubicBezTo>
                    <a:cubicBezTo>
                      <a:pt x="2373" y="3070"/>
                      <a:pt x="3069" y="2373"/>
                      <a:pt x="3069" y="1548"/>
                    </a:cubicBezTo>
                    <a:cubicBezTo>
                      <a:pt x="3069" y="697"/>
                      <a:pt x="2373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8"/>
              <p:cNvSpPr/>
              <p:nvPr/>
            </p:nvSpPr>
            <p:spPr>
              <a:xfrm>
                <a:off x="2205200" y="1856025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48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48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8"/>
              <p:cNvSpPr/>
              <p:nvPr/>
            </p:nvSpPr>
            <p:spPr>
              <a:xfrm>
                <a:off x="2338025" y="1856025"/>
                <a:ext cx="767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070" extrusionOk="0">
                    <a:moveTo>
                      <a:pt x="1523" y="1"/>
                    </a:moveTo>
                    <a:cubicBezTo>
                      <a:pt x="697" y="1"/>
                      <a:pt x="1" y="697"/>
                      <a:pt x="1" y="1548"/>
                    </a:cubicBezTo>
                    <a:cubicBezTo>
                      <a:pt x="1" y="2373"/>
                      <a:pt x="697" y="3070"/>
                      <a:pt x="1523" y="3070"/>
                    </a:cubicBezTo>
                    <a:cubicBezTo>
                      <a:pt x="2374" y="3070"/>
                      <a:pt x="3070" y="2373"/>
                      <a:pt x="3070" y="1548"/>
                    </a:cubicBezTo>
                    <a:cubicBezTo>
                      <a:pt x="3070" y="697"/>
                      <a:pt x="2374" y="1"/>
                      <a:pt x="15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05" y="3140467"/>
            <a:ext cx="2968036" cy="18904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107563" y="641676"/>
            <a:ext cx="6307055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2400" dirty="0"/>
              <a:t>За да преодолее заплахите на "Хакерите" потребителя трябва да знае защо те атакуват социалните мрежи, а именно:</a:t>
            </a:r>
            <a:br>
              <a:rPr lang="bg-BG" sz="2400" dirty="0"/>
            </a:br>
            <a:endParaRPr sz="2400" dirty="0"/>
          </a:p>
        </p:txBody>
      </p:sp>
      <p:grpSp>
        <p:nvGrpSpPr>
          <p:cNvPr id="244" name="Google Shape;244;p29"/>
          <p:cNvGrpSpPr/>
          <p:nvPr/>
        </p:nvGrpSpPr>
        <p:grpSpPr>
          <a:xfrm>
            <a:off x="-9159" y="2671688"/>
            <a:ext cx="9157555" cy="178950"/>
            <a:chOff x="395125" y="3162275"/>
            <a:chExt cx="6755850" cy="178950"/>
          </a:xfrm>
        </p:grpSpPr>
        <p:sp>
          <p:nvSpPr>
            <p:cNvPr id="245" name="Google Shape;245;p29"/>
            <p:cNvSpPr/>
            <p:nvPr/>
          </p:nvSpPr>
          <p:spPr>
            <a:xfrm>
              <a:off x="395125" y="3164650"/>
              <a:ext cx="6755850" cy="174450"/>
            </a:xfrm>
            <a:custGeom>
              <a:avLst/>
              <a:gdLst/>
              <a:ahLst/>
              <a:cxnLst/>
              <a:rect l="l" t="t" r="r" b="b"/>
              <a:pathLst>
                <a:path w="270234" h="6978" extrusionOk="0">
                  <a:moveTo>
                    <a:pt x="1" y="1"/>
                  </a:moveTo>
                  <a:lnTo>
                    <a:pt x="1" y="6978"/>
                  </a:lnTo>
                  <a:lnTo>
                    <a:pt x="270234" y="6978"/>
                  </a:lnTo>
                  <a:lnTo>
                    <a:pt x="270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582375" y="3164650"/>
              <a:ext cx="479000" cy="174450"/>
            </a:xfrm>
            <a:custGeom>
              <a:avLst/>
              <a:gdLst/>
              <a:ahLst/>
              <a:cxnLst/>
              <a:rect l="l" t="t" r="r" b="b"/>
              <a:pathLst>
                <a:path w="19160" h="6978" extrusionOk="0">
                  <a:moveTo>
                    <a:pt x="5521" y="1"/>
                  </a:moveTo>
                  <a:lnTo>
                    <a:pt x="1" y="6967"/>
                  </a:lnTo>
                  <a:lnTo>
                    <a:pt x="13639" y="6978"/>
                  </a:lnTo>
                  <a:lnTo>
                    <a:pt x="19159" y="11"/>
                  </a:lnTo>
                  <a:lnTo>
                    <a:pt x="5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4261625" y="3165175"/>
              <a:ext cx="479000" cy="174450"/>
            </a:xfrm>
            <a:custGeom>
              <a:avLst/>
              <a:gdLst/>
              <a:ahLst/>
              <a:cxnLst/>
              <a:rect l="l" t="t" r="r" b="b"/>
              <a:pathLst>
                <a:path w="19160" h="6978" extrusionOk="0">
                  <a:moveTo>
                    <a:pt x="5511" y="1"/>
                  </a:moveTo>
                  <a:lnTo>
                    <a:pt x="1" y="6967"/>
                  </a:lnTo>
                  <a:lnTo>
                    <a:pt x="13639" y="6978"/>
                  </a:lnTo>
                  <a:lnTo>
                    <a:pt x="191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2903125" y="3164125"/>
              <a:ext cx="479000" cy="174450"/>
            </a:xfrm>
            <a:custGeom>
              <a:avLst/>
              <a:gdLst/>
              <a:ahLst/>
              <a:cxnLst/>
              <a:rect l="l" t="t" r="r" b="b"/>
              <a:pathLst>
                <a:path w="19160" h="6978" extrusionOk="0">
                  <a:moveTo>
                    <a:pt x="5521" y="0"/>
                  </a:moveTo>
                  <a:lnTo>
                    <a:pt x="1" y="6978"/>
                  </a:lnTo>
                  <a:lnTo>
                    <a:pt x="13649" y="6978"/>
                  </a:lnTo>
                  <a:lnTo>
                    <a:pt x="19159" y="11"/>
                  </a:lnTo>
                  <a:lnTo>
                    <a:pt x="55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865650" y="3162800"/>
              <a:ext cx="478975" cy="174450"/>
            </a:xfrm>
            <a:custGeom>
              <a:avLst/>
              <a:gdLst/>
              <a:ahLst/>
              <a:cxnLst/>
              <a:rect l="l" t="t" r="r" b="b"/>
              <a:pathLst>
                <a:path w="19159" h="6978" extrusionOk="0">
                  <a:moveTo>
                    <a:pt x="5510" y="1"/>
                  </a:moveTo>
                  <a:lnTo>
                    <a:pt x="0" y="6967"/>
                  </a:lnTo>
                  <a:lnTo>
                    <a:pt x="13638" y="6978"/>
                  </a:lnTo>
                  <a:lnTo>
                    <a:pt x="19159" y="1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2223875" y="3163600"/>
              <a:ext cx="479000" cy="174700"/>
            </a:xfrm>
            <a:custGeom>
              <a:avLst/>
              <a:gdLst/>
              <a:ahLst/>
              <a:cxnLst/>
              <a:rect l="l" t="t" r="r" b="b"/>
              <a:pathLst>
                <a:path w="19160" h="6988" extrusionOk="0">
                  <a:moveTo>
                    <a:pt x="5521" y="0"/>
                  </a:moveTo>
                  <a:lnTo>
                    <a:pt x="1" y="6977"/>
                  </a:lnTo>
                  <a:lnTo>
                    <a:pt x="13649" y="6988"/>
                  </a:lnTo>
                  <a:lnTo>
                    <a:pt x="19159" y="11"/>
                  </a:lnTo>
                  <a:lnTo>
                    <a:pt x="55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544900" y="3163325"/>
              <a:ext cx="478975" cy="174450"/>
            </a:xfrm>
            <a:custGeom>
              <a:avLst/>
              <a:gdLst/>
              <a:ahLst/>
              <a:cxnLst/>
              <a:rect l="l" t="t" r="r" b="b"/>
              <a:pathLst>
                <a:path w="19159" h="6978" extrusionOk="0">
                  <a:moveTo>
                    <a:pt x="5510" y="1"/>
                  </a:moveTo>
                  <a:lnTo>
                    <a:pt x="0" y="6967"/>
                  </a:lnTo>
                  <a:lnTo>
                    <a:pt x="13638" y="6978"/>
                  </a:lnTo>
                  <a:lnTo>
                    <a:pt x="191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95125" y="3162275"/>
              <a:ext cx="270250" cy="174725"/>
            </a:xfrm>
            <a:custGeom>
              <a:avLst/>
              <a:gdLst/>
              <a:ahLst/>
              <a:cxnLst/>
              <a:rect l="l" t="t" r="r" b="b"/>
              <a:pathLst>
                <a:path w="10810" h="6989" extrusionOk="0">
                  <a:moveTo>
                    <a:pt x="1" y="1"/>
                  </a:moveTo>
                  <a:lnTo>
                    <a:pt x="1" y="6978"/>
                  </a:lnTo>
                  <a:lnTo>
                    <a:pt x="5289" y="6988"/>
                  </a:lnTo>
                  <a:lnTo>
                    <a:pt x="10809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4940875" y="3165450"/>
              <a:ext cx="479000" cy="174700"/>
            </a:xfrm>
            <a:custGeom>
              <a:avLst/>
              <a:gdLst/>
              <a:ahLst/>
              <a:cxnLst/>
              <a:rect l="l" t="t" r="r" b="b"/>
              <a:pathLst>
                <a:path w="19160" h="6988" extrusionOk="0">
                  <a:moveTo>
                    <a:pt x="5511" y="0"/>
                  </a:moveTo>
                  <a:lnTo>
                    <a:pt x="1" y="6977"/>
                  </a:lnTo>
                  <a:lnTo>
                    <a:pt x="13639" y="6988"/>
                  </a:lnTo>
                  <a:lnTo>
                    <a:pt x="19159" y="11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6978375" y="3166750"/>
              <a:ext cx="172600" cy="174475"/>
            </a:xfrm>
            <a:custGeom>
              <a:avLst/>
              <a:gdLst/>
              <a:ahLst/>
              <a:cxnLst/>
              <a:rect l="l" t="t" r="r" b="b"/>
              <a:pathLst>
                <a:path w="6904" h="6979" extrusionOk="0">
                  <a:moveTo>
                    <a:pt x="5521" y="1"/>
                  </a:moveTo>
                  <a:lnTo>
                    <a:pt x="1" y="6978"/>
                  </a:lnTo>
                  <a:lnTo>
                    <a:pt x="6904" y="6978"/>
                  </a:lnTo>
                  <a:lnTo>
                    <a:pt x="6904" y="12"/>
                  </a:lnTo>
                  <a:lnTo>
                    <a:pt x="5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5620125" y="3165975"/>
              <a:ext cx="479000" cy="174450"/>
            </a:xfrm>
            <a:custGeom>
              <a:avLst/>
              <a:gdLst/>
              <a:ahLst/>
              <a:cxnLst/>
              <a:rect l="l" t="t" r="r" b="b"/>
              <a:pathLst>
                <a:path w="19160" h="6978" extrusionOk="0">
                  <a:moveTo>
                    <a:pt x="5511" y="0"/>
                  </a:moveTo>
                  <a:lnTo>
                    <a:pt x="1" y="6967"/>
                  </a:lnTo>
                  <a:lnTo>
                    <a:pt x="13639" y="6977"/>
                  </a:lnTo>
                  <a:lnTo>
                    <a:pt x="19159" y="11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299125" y="3166500"/>
              <a:ext cx="478975" cy="174450"/>
            </a:xfrm>
            <a:custGeom>
              <a:avLst/>
              <a:gdLst/>
              <a:ahLst/>
              <a:cxnLst/>
              <a:rect l="l" t="t" r="r" b="b"/>
              <a:pathLst>
                <a:path w="19159" h="6978" extrusionOk="0">
                  <a:moveTo>
                    <a:pt x="5521" y="0"/>
                  </a:moveTo>
                  <a:lnTo>
                    <a:pt x="0" y="6967"/>
                  </a:lnTo>
                  <a:lnTo>
                    <a:pt x="13649" y="6978"/>
                  </a:lnTo>
                  <a:lnTo>
                    <a:pt x="19159" y="11"/>
                  </a:lnTo>
                  <a:lnTo>
                    <a:pt x="55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29"/>
          <p:cNvGrpSpPr/>
          <p:nvPr/>
        </p:nvGrpSpPr>
        <p:grpSpPr>
          <a:xfrm>
            <a:off x="711528" y="1777595"/>
            <a:ext cx="1710806" cy="2137636"/>
            <a:chOff x="714074" y="1692350"/>
            <a:chExt cx="1710806" cy="2137636"/>
          </a:xfrm>
        </p:grpSpPr>
        <p:sp>
          <p:nvSpPr>
            <p:cNvPr id="258" name="Google Shape;258;p29"/>
            <p:cNvSpPr/>
            <p:nvPr/>
          </p:nvSpPr>
          <p:spPr>
            <a:xfrm>
              <a:off x="762449" y="1749538"/>
              <a:ext cx="1662431" cy="2080449"/>
            </a:xfrm>
            <a:custGeom>
              <a:avLst/>
              <a:gdLst/>
              <a:ahLst/>
              <a:cxnLst/>
              <a:rect l="l" t="t" r="r" b="b"/>
              <a:pathLst>
                <a:path w="119064" h="125612" extrusionOk="0">
                  <a:moveTo>
                    <a:pt x="5466" y="1"/>
                  </a:moveTo>
                  <a:cubicBezTo>
                    <a:pt x="2441" y="1"/>
                    <a:pt x="1" y="2453"/>
                    <a:pt x="1" y="5478"/>
                  </a:cubicBezTo>
                  <a:lnTo>
                    <a:pt x="1" y="120170"/>
                  </a:lnTo>
                  <a:cubicBezTo>
                    <a:pt x="1" y="123171"/>
                    <a:pt x="2441" y="125611"/>
                    <a:pt x="5442" y="125611"/>
                  </a:cubicBezTo>
                  <a:lnTo>
                    <a:pt x="113610" y="125611"/>
                  </a:lnTo>
                  <a:cubicBezTo>
                    <a:pt x="116622" y="125611"/>
                    <a:pt x="119063" y="123171"/>
                    <a:pt x="119063" y="120170"/>
                  </a:cubicBezTo>
                  <a:lnTo>
                    <a:pt x="119063" y="5478"/>
                  </a:lnTo>
                  <a:cubicBezTo>
                    <a:pt x="119063" y="2453"/>
                    <a:pt x="116611" y="1"/>
                    <a:pt x="113586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714074" y="1788590"/>
              <a:ext cx="1662431" cy="1984204"/>
            </a:xfrm>
            <a:custGeom>
              <a:avLst/>
              <a:gdLst/>
              <a:ahLst/>
              <a:cxnLst/>
              <a:rect l="l" t="t" r="r" b="b"/>
              <a:pathLst>
                <a:path w="119064" h="119801" extrusionOk="0">
                  <a:moveTo>
                    <a:pt x="5478" y="0"/>
                  </a:moveTo>
                  <a:cubicBezTo>
                    <a:pt x="2454" y="0"/>
                    <a:pt x="1" y="2334"/>
                    <a:pt x="1" y="5215"/>
                  </a:cubicBezTo>
                  <a:lnTo>
                    <a:pt x="1" y="114598"/>
                  </a:lnTo>
                  <a:cubicBezTo>
                    <a:pt x="1" y="117467"/>
                    <a:pt x="2442" y="119801"/>
                    <a:pt x="5454" y="119801"/>
                  </a:cubicBezTo>
                  <a:lnTo>
                    <a:pt x="113622" y="119801"/>
                  </a:lnTo>
                  <a:cubicBezTo>
                    <a:pt x="116623" y="119801"/>
                    <a:pt x="119063" y="117467"/>
                    <a:pt x="119063" y="114598"/>
                  </a:cubicBezTo>
                  <a:lnTo>
                    <a:pt x="119063" y="5215"/>
                  </a:lnTo>
                  <a:cubicBezTo>
                    <a:pt x="119063" y="2334"/>
                    <a:pt x="116611" y="0"/>
                    <a:pt x="113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714074" y="1692350"/>
              <a:ext cx="1662431" cy="192489"/>
            </a:xfrm>
            <a:custGeom>
              <a:avLst/>
              <a:gdLst/>
              <a:ahLst/>
              <a:cxnLst/>
              <a:rect l="l" t="t" r="r" b="b"/>
              <a:pathLst>
                <a:path w="119064" h="11622" extrusionOk="0">
                  <a:moveTo>
                    <a:pt x="5454" y="1"/>
                  </a:moveTo>
                  <a:cubicBezTo>
                    <a:pt x="2442" y="1"/>
                    <a:pt x="1" y="2430"/>
                    <a:pt x="1" y="5442"/>
                  </a:cubicBezTo>
                  <a:lnTo>
                    <a:pt x="1" y="11621"/>
                  </a:lnTo>
                  <a:lnTo>
                    <a:pt x="119063" y="11621"/>
                  </a:lnTo>
                  <a:lnTo>
                    <a:pt x="119063" y="5442"/>
                  </a:lnTo>
                  <a:cubicBezTo>
                    <a:pt x="119063" y="2442"/>
                    <a:pt x="116623" y="1"/>
                    <a:pt x="113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827299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1" y="977"/>
                    <a:pt x="1" y="2179"/>
                  </a:cubicBezTo>
                  <a:cubicBezTo>
                    <a:pt x="1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940536" y="1755255"/>
              <a:ext cx="75699" cy="75491"/>
            </a:xfrm>
            <a:custGeom>
              <a:avLst/>
              <a:gdLst/>
              <a:ahLst/>
              <a:cxnLst/>
              <a:rect l="l" t="t" r="r" b="b"/>
              <a:pathLst>
                <a:path w="4370" h="4358" extrusionOk="0">
                  <a:moveTo>
                    <a:pt x="2179" y="0"/>
                  </a:moveTo>
                  <a:cubicBezTo>
                    <a:pt x="976" y="0"/>
                    <a:pt x="0" y="977"/>
                    <a:pt x="0" y="2179"/>
                  </a:cubicBezTo>
                  <a:cubicBezTo>
                    <a:pt x="0" y="3382"/>
                    <a:pt x="976" y="4358"/>
                    <a:pt x="2179" y="4358"/>
                  </a:cubicBezTo>
                  <a:cubicBezTo>
                    <a:pt x="3393" y="4358"/>
                    <a:pt x="4370" y="3382"/>
                    <a:pt x="4370" y="2179"/>
                  </a:cubicBezTo>
                  <a:cubicBezTo>
                    <a:pt x="4370" y="977"/>
                    <a:pt x="3393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053964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0" y="977"/>
                    <a:pt x="0" y="2179"/>
                  </a:cubicBezTo>
                  <a:cubicBezTo>
                    <a:pt x="0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29"/>
          <p:cNvGrpSpPr/>
          <p:nvPr/>
        </p:nvGrpSpPr>
        <p:grpSpPr>
          <a:xfrm>
            <a:off x="2696458" y="1965806"/>
            <a:ext cx="1710806" cy="2137636"/>
            <a:chOff x="2715707" y="1692350"/>
            <a:chExt cx="1710806" cy="2137636"/>
          </a:xfrm>
        </p:grpSpPr>
        <p:sp>
          <p:nvSpPr>
            <p:cNvPr id="265" name="Google Shape;265;p29"/>
            <p:cNvSpPr/>
            <p:nvPr/>
          </p:nvSpPr>
          <p:spPr>
            <a:xfrm>
              <a:off x="2764082" y="1749538"/>
              <a:ext cx="1662431" cy="2080449"/>
            </a:xfrm>
            <a:custGeom>
              <a:avLst/>
              <a:gdLst/>
              <a:ahLst/>
              <a:cxnLst/>
              <a:rect l="l" t="t" r="r" b="b"/>
              <a:pathLst>
                <a:path w="119064" h="125612" extrusionOk="0">
                  <a:moveTo>
                    <a:pt x="5466" y="1"/>
                  </a:moveTo>
                  <a:cubicBezTo>
                    <a:pt x="2441" y="1"/>
                    <a:pt x="1" y="2453"/>
                    <a:pt x="1" y="5478"/>
                  </a:cubicBezTo>
                  <a:lnTo>
                    <a:pt x="1" y="120170"/>
                  </a:lnTo>
                  <a:cubicBezTo>
                    <a:pt x="1" y="123171"/>
                    <a:pt x="2441" y="125611"/>
                    <a:pt x="5442" y="125611"/>
                  </a:cubicBezTo>
                  <a:lnTo>
                    <a:pt x="113610" y="125611"/>
                  </a:lnTo>
                  <a:cubicBezTo>
                    <a:pt x="116622" y="125611"/>
                    <a:pt x="119063" y="123171"/>
                    <a:pt x="119063" y="120170"/>
                  </a:cubicBezTo>
                  <a:lnTo>
                    <a:pt x="119063" y="5478"/>
                  </a:lnTo>
                  <a:cubicBezTo>
                    <a:pt x="119063" y="2453"/>
                    <a:pt x="116611" y="1"/>
                    <a:pt x="113586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2715707" y="1788590"/>
              <a:ext cx="1662431" cy="1984204"/>
            </a:xfrm>
            <a:custGeom>
              <a:avLst/>
              <a:gdLst/>
              <a:ahLst/>
              <a:cxnLst/>
              <a:rect l="l" t="t" r="r" b="b"/>
              <a:pathLst>
                <a:path w="119064" h="119801" extrusionOk="0">
                  <a:moveTo>
                    <a:pt x="5478" y="0"/>
                  </a:moveTo>
                  <a:cubicBezTo>
                    <a:pt x="2454" y="0"/>
                    <a:pt x="1" y="2334"/>
                    <a:pt x="1" y="5215"/>
                  </a:cubicBezTo>
                  <a:lnTo>
                    <a:pt x="1" y="114598"/>
                  </a:lnTo>
                  <a:cubicBezTo>
                    <a:pt x="1" y="117467"/>
                    <a:pt x="2442" y="119801"/>
                    <a:pt x="5454" y="119801"/>
                  </a:cubicBezTo>
                  <a:lnTo>
                    <a:pt x="113622" y="119801"/>
                  </a:lnTo>
                  <a:cubicBezTo>
                    <a:pt x="116623" y="119801"/>
                    <a:pt x="119063" y="117467"/>
                    <a:pt x="119063" y="114598"/>
                  </a:cubicBezTo>
                  <a:lnTo>
                    <a:pt x="119063" y="5215"/>
                  </a:lnTo>
                  <a:cubicBezTo>
                    <a:pt x="119063" y="2334"/>
                    <a:pt x="116611" y="0"/>
                    <a:pt x="113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2715707" y="1692350"/>
              <a:ext cx="1662431" cy="192489"/>
            </a:xfrm>
            <a:custGeom>
              <a:avLst/>
              <a:gdLst/>
              <a:ahLst/>
              <a:cxnLst/>
              <a:rect l="l" t="t" r="r" b="b"/>
              <a:pathLst>
                <a:path w="119064" h="11622" extrusionOk="0">
                  <a:moveTo>
                    <a:pt x="5454" y="1"/>
                  </a:moveTo>
                  <a:cubicBezTo>
                    <a:pt x="2442" y="1"/>
                    <a:pt x="1" y="2430"/>
                    <a:pt x="1" y="5442"/>
                  </a:cubicBezTo>
                  <a:lnTo>
                    <a:pt x="1" y="11621"/>
                  </a:lnTo>
                  <a:lnTo>
                    <a:pt x="119063" y="11621"/>
                  </a:lnTo>
                  <a:lnTo>
                    <a:pt x="119063" y="5442"/>
                  </a:lnTo>
                  <a:cubicBezTo>
                    <a:pt x="119063" y="2442"/>
                    <a:pt x="116623" y="1"/>
                    <a:pt x="113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2828933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1" y="977"/>
                    <a:pt x="1" y="2179"/>
                  </a:cubicBezTo>
                  <a:cubicBezTo>
                    <a:pt x="1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2942170" y="1755255"/>
              <a:ext cx="75699" cy="75491"/>
            </a:xfrm>
            <a:custGeom>
              <a:avLst/>
              <a:gdLst/>
              <a:ahLst/>
              <a:cxnLst/>
              <a:rect l="l" t="t" r="r" b="b"/>
              <a:pathLst>
                <a:path w="4370" h="4358" extrusionOk="0">
                  <a:moveTo>
                    <a:pt x="2179" y="0"/>
                  </a:moveTo>
                  <a:cubicBezTo>
                    <a:pt x="976" y="0"/>
                    <a:pt x="0" y="977"/>
                    <a:pt x="0" y="2179"/>
                  </a:cubicBezTo>
                  <a:cubicBezTo>
                    <a:pt x="0" y="3382"/>
                    <a:pt x="976" y="4358"/>
                    <a:pt x="2179" y="4358"/>
                  </a:cubicBezTo>
                  <a:cubicBezTo>
                    <a:pt x="3393" y="4358"/>
                    <a:pt x="4370" y="3382"/>
                    <a:pt x="4370" y="2179"/>
                  </a:cubicBezTo>
                  <a:cubicBezTo>
                    <a:pt x="4370" y="977"/>
                    <a:pt x="3393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55598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0" y="977"/>
                    <a:pt x="0" y="2179"/>
                  </a:cubicBezTo>
                  <a:cubicBezTo>
                    <a:pt x="0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9"/>
          <p:cNvGrpSpPr/>
          <p:nvPr/>
        </p:nvGrpSpPr>
        <p:grpSpPr>
          <a:xfrm>
            <a:off x="4766441" y="1777595"/>
            <a:ext cx="1710806" cy="2137636"/>
            <a:chOff x="4717341" y="1692350"/>
            <a:chExt cx="1710806" cy="2137636"/>
          </a:xfrm>
        </p:grpSpPr>
        <p:sp>
          <p:nvSpPr>
            <p:cNvPr id="272" name="Google Shape;272;p29"/>
            <p:cNvSpPr/>
            <p:nvPr/>
          </p:nvSpPr>
          <p:spPr>
            <a:xfrm>
              <a:off x="4765716" y="1749538"/>
              <a:ext cx="1662431" cy="2080449"/>
            </a:xfrm>
            <a:custGeom>
              <a:avLst/>
              <a:gdLst/>
              <a:ahLst/>
              <a:cxnLst/>
              <a:rect l="l" t="t" r="r" b="b"/>
              <a:pathLst>
                <a:path w="119064" h="125612" extrusionOk="0">
                  <a:moveTo>
                    <a:pt x="5466" y="1"/>
                  </a:moveTo>
                  <a:cubicBezTo>
                    <a:pt x="2441" y="1"/>
                    <a:pt x="1" y="2453"/>
                    <a:pt x="1" y="5478"/>
                  </a:cubicBezTo>
                  <a:lnTo>
                    <a:pt x="1" y="120170"/>
                  </a:lnTo>
                  <a:cubicBezTo>
                    <a:pt x="1" y="123171"/>
                    <a:pt x="2441" y="125611"/>
                    <a:pt x="5442" y="125611"/>
                  </a:cubicBezTo>
                  <a:lnTo>
                    <a:pt x="113610" y="125611"/>
                  </a:lnTo>
                  <a:cubicBezTo>
                    <a:pt x="116622" y="125611"/>
                    <a:pt x="119063" y="123171"/>
                    <a:pt x="119063" y="120170"/>
                  </a:cubicBezTo>
                  <a:lnTo>
                    <a:pt x="119063" y="5478"/>
                  </a:lnTo>
                  <a:cubicBezTo>
                    <a:pt x="119063" y="2453"/>
                    <a:pt x="116611" y="1"/>
                    <a:pt x="113586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4717341" y="1788590"/>
              <a:ext cx="1662431" cy="1984204"/>
            </a:xfrm>
            <a:custGeom>
              <a:avLst/>
              <a:gdLst/>
              <a:ahLst/>
              <a:cxnLst/>
              <a:rect l="l" t="t" r="r" b="b"/>
              <a:pathLst>
                <a:path w="119064" h="119801" extrusionOk="0">
                  <a:moveTo>
                    <a:pt x="5478" y="0"/>
                  </a:moveTo>
                  <a:cubicBezTo>
                    <a:pt x="2454" y="0"/>
                    <a:pt x="1" y="2334"/>
                    <a:pt x="1" y="5215"/>
                  </a:cubicBezTo>
                  <a:lnTo>
                    <a:pt x="1" y="114598"/>
                  </a:lnTo>
                  <a:cubicBezTo>
                    <a:pt x="1" y="117467"/>
                    <a:pt x="2442" y="119801"/>
                    <a:pt x="5454" y="119801"/>
                  </a:cubicBezTo>
                  <a:lnTo>
                    <a:pt x="113622" y="119801"/>
                  </a:lnTo>
                  <a:cubicBezTo>
                    <a:pt x="116623" y="119801"/>
                    <a:pt x="119063" y="117467"/>
                    <a:pt x="119063" y="114598"/>
                  </a:cubicBezTo>
                  <a:lnTo>
                    <a:pt x="119063" y="5215"/>
                  </a:lnTo>
                  <a:cubicBezTo>
                    <a:pt x="119063" y="2334"/>
                    <a:pt x="116611" y="0"/>
                    <a:pt x="113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4717341" y="1692350"/>
              <a:ext cx="1662431" cy="192489"/>
            </a:xfrm>
            <a:custGeom>
              <a:avLst/>
              <a:gdLst/>
              <a:ahLst/>
              <a:cxnLst/>
              <a:rect l="l" t="t" r="r" b="b"/>
              <a:pathLst>
                <a:path w="119064" h="11622" extrusionOk="0">
                  <a:moveTo>
                    <a:pt x="5454" y="1"/>
                  </a:moveTo>
                  <a:cubicBezTo>
                    <a:pt x="2442" y="1"/>
                    <a:pt x="1" y="2430"/>
                    <a:pt x="1" y="5442"/>
                  </a:cubicBezTo>
                  <a:lnTo>
                    <a:pt x="1" y="11621"/>
                  </a:lnTo>
                  <a:lnTo>
                    <a:pt x="119063" y="11621"/>
                  </a:lnTo>
                  <a:lnTo>
                    <a:pt x="119063" y="5442"/>
                  </a:lnTo>
                  <a:cubicBezTo>
                    <a:pt x="119063" y="2442"/>
                    <a:pt x="116623" y="1"/>
                    <a:pt x="113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4830566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1" y="977"/>
                    <a:pt x="1" y="2179"/>
                  </a:cubicBezTo>
                  <a:cubicBezTo>
                    <a:pt x="1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4943803" y="1755255"/>
              <a:ext cx="75699" cy="75491"/>
            </a:xfrm>
            <a:custGeom>
              <a:avLst/>
              <a:gdLst/>
              <a:ahLst/>
              <a:cxnLst/>
              <a:rect l="l" t="t" r="r" b="b"/>
              <a:pathLst>
                <a:path w="4370" h="4358" extrusionOk="0">
                  <a:moveTo>
                    <a:pt x="2179" y="0"/>
                  </a:moveTo>
                  <a:cubicBezTo>
                    <a:pt x="976" y="0"/>
                    <a:pt x="0" y="977"/>
                    <a:pt x="0" y="2179"/>
                  </a:cubicBezTo>
                  <a:cubicBezTo>
                    <a:pt x="0" y="3382"/>
                    <a:pt x="976" y="4358"/>
                    <a:pt x="2179" y="4358"/>
                  </a:cubicBezTo>
                  <a:cubicBezTo>
                    <a:pt x="3393" y="4358"/>
                    <a:pt x="4370" y="3382"/>
                    <a:pt x="4370" y="2179"/>
                  </a:cubicBezTo>
                  <a:cubicBezTo>
                    <a:pt x="4370" y="977"/>
                    <a:pt x="3393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5057231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0" y="977"/>
                    <a:pt x="0" y="2179"/>
                  </a:cubicBezTo>
                  <a:cubicBezTo>
                    <a:pt x="0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9"/>
          <p:cNvGrpSpPr/>
          <p:nvPr/>
        </p:nvGrpSpPr>
        <p:grpSpPr>
          <a:xfrm>
            <a:off x="6743197" y="1965806"/>
            <a:ext cx="1710806" cy="2137636"/>
            <a:chOff x="6718974" y="1692350"/>
            <a:chExt cx="1710806" cy="2137636"/>
          </a:xfrm>
        </p:grpSpPr>
        <p:sp>
          <p:nvSpPr>
            <p:cNvPr id="279" name="Google Shape;279;p29"/>
            <p:cNvSpPr/>
            <p:nvPr/>
          </p:nvSpPr>
          <p:spPr>
            <a:xfrm>
              <a:off x="6767349" y="1749538"/>
              <a:ext cx="1662431" cy="2080449"/>
            </a:xfrm>
            <a:custGeom>
              <a:avLst/>
              <a:gdLst/>
              <a:ahLst/>
              <a:cxnLst/>
              <a:rect l="l" t="t" r="r" b="b"/>
              <a:pathLst>
                <a:path w="119064" h="125612" extrusionOk="0">
                  <a:moveTo>
                    <a:pt x="5466" y="1"/>
                  </a:moveTo>
                  <a:cubicBezTo>
                    <a:pt x="2441" y="1"/>
                    <a:pt x="1" y="2453"/>
                    <a:pt x="1" y="5478"/>
                  </a:cubicBezTo>
                  <a:lnTo>
                    <a:pt x="1" y="120170"/>
                  </a:lnTo>
                  <a:cubicBezTo>
                    <a:pt x="1" y="123171"/>
                    <a:pt x="2441" y="125611"/>
                    <a:pt x="5442" y="125611"/>
                  </a:cubicBezTo>
                  <a:lnTo>
                    <a:pt x="113610" y="125611"/>
                  </a:lnTo>
                  <a:cubicBezTo>
                    <a:pt x="116622" y="125611"/>
                    <a:pt x="119063" y="123171"/>
                    <a:pt x="119063" y="120170"/>
                  </a:cubicBezTo>
                  <a:lnTo>
                    <a:pt x="119063" y="5478"/>
                  </a:lnTo>
                  <a:cubicBezTo>
                    <a:pt x="119063" y="2453"/>
                    <a:pt x="116611" y="1"/>
                    <a:pt x="113586" y="1"/>
                  </a:cubicBezTo>
                  <a:close/>
                </a:path>
              </a:pathLst>
            </a:custGeom>
            <a:solidFill>
              <a:srgbClr val="1E1E2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6718974" y="1788590"/>
              <a:ext cx="1662431" cy="1984204"/>
            </a:xfrm>
            <a:custGeom>
              <a:avLst/>
              <a:gdLst/>
              <a:ahLst/>
              <a:cxnLst/>
              <a:rect l="l" t="t" r="r" b="b"/>
              <a:pathLst>
                <a:path w="119064" h="119801" extrusionOk="0">
                  <a:moveTo>
                    <a:pt x="5478" y="0"/>
                  </a:moveTo>
                  <a:cubicBezTo>
                    <a:pt x="2454" y="0"/>
                    <a:pt x="1" y="2334"/>
                    <a:pt x="1" y="5215"/>
                  </a:cubicBezTo>
                  <a:lnTo>
                    <a:pt x="1" y="114598"/>
                  </a:lnTo>
                  <a:cubicBezTo>
                    <a:pt x="1" y="117467"/>
                    <a:pt x="2442" y="119801"/>
                    <a:pt x="5454" y="119801"/>
                  </a:cubicBezTo>
                  <a:lnTo>
                    <a:pt x="113622" y="119801"/>
                  </a:lnTo>
                  <a:cubicBezTo>
                    <a:pt x="116623" y="119801"/>
                    <a:pt x="119063" y="117467"/>
                    <a:pt x="119063" y="114598"/>
                  </a:cubicBezTo>
                  <a:lnTo>
                    <a:pt x="119063" y="5215"/>
                  </a:lnTo>
                  <a:cubicBezTo>
                    <a:pt x="119063" y="2334"/>
                    <a:pt x="116611" y="0"/>
                    <a:pt x="113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6718974" y="1692350"/>
              <a:ext cx="1662431" cy="192489"/>
            </a:xfrm>
            <a:custGeom>
              <a:avLst/>
              <a:gdLst/>
              <a:ahLst/>
              <a:cxnLst/>
              <a:rect l="l" t="t" r="r" b="b"/>
              <a:pathLst>
                <a:path w="119064" h="11622" extrusionOk="0">
                  <a:moveTo>
                    <a:pt x="5454" y="1"/>
                  </a:moveTo>
                  <a:cubicBezTo>
                    <a:pt x="2442" y="1"/>
                    <a:pt x="1" y="2430"/>
                    <a:pt x="1" y="5442"/>
                  </a:cubicBezTo>
                  <a:lnTo>
                    <a:pt x="1" y="11621"/>
                  </a:lnTo>
                  <a:lnTo>
                    <a:pt x="119063" y="11621"/>
                  </a:lnTo>
                  <a:lnTo>
                    <a:pt x="119063" y="5442"/>
                  </a:lnTo>
                  <a:cubicBezTo>
                    <a:pt x="119063" y="2442"/>
                    <a:pt x="116623" y="1"/>
                    <a:pt x="113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6832199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1" y="977"/>
                    <a:pt x="1" y="2179"/>
                  </a:cubicBezTo>
                  <a:cubicBezTo>
                    <a:pt x="1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6945436" y="1755255"/>
              <a:ext cx="75699" cy="75491"/>
            </a:xfrm>
            <a:custGeom>
              <a:avLst/>
              <a:gdLst/>
              <a:ahLst/>
              <a:cxnLst/>
              <a:rect l="l" t="t" r="r" b="b"/>
              <a:pathLst>
                <a:path w="4370" h="4358" extrusionOk="0">
                  <a:moveTo>
                    <a:pt x="2179" y="0"/>
                  </a:moveTo>
                  <a:cubicBezTo>
                    <a:pt x="976" y="0"/>
                    <a:pt x="0" y="977"/>
                    <a:pt x="0" y="2179"/>
                  </a:cubicBezTo>
                  <a:cubicBezTo>
                    <a:pt x="0" y="3382"/>
                    <a:pt x="976" y="4358"/>
                    <a:pt x="2179" y="4358"/>
                  </a:cubicBezTo>
                  <a:cubicBezTo>
                    <a:pt x="3393" y="4358"/>
                    <a:pt x="4370" y="3382"/>
                    <a:pt x="4370" y="2179"/>
                  </a:cubicBezTo>
                  <a:cubicBezTo>
                    <a:pt x="4370" y="977"/>
                    <a:pt x="3393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7058864" y="1755255"/>
              <a:ext cx="75509" cy="75491"/>
            </a:xfrm>
            <a:custGeom>
              <a:avLst/>
              <a:gdLst/>
              <a:ahLst/>
              <a:cxnLst/>
              <a:rect l="l" t="t" r="r" b="b"/>
              <a:pathLst>
                <a:path w="4359" h="4358" extrusionOk="0">
                  <a:moveTo>
                    <a:pt x="2179" y="0"/>
                  </a:moveTo>
                  <a:cubicBezTo>
                    <a:pt x="977" y="0"/>
                    <a:pt x="0" y="977"/>
                    <a:pt x="0" y="2179"/>
                  </a:cubicBezTo>
                  <a:cubicBezTo>
                    <a:pt x="0" y="3382"/>
                    <a:pt x="977" y="4358"/>
                    <a:pt x="2179" y="4358"/>
                  </a:cubicBezTo>
                  <a:cubicBezTo>
                    <a:pt x="3382" y="4358"/>
                    <a:pt x="4358" y="3382"/>
                    <a:pt x="4358" y="2179"/>
                  </a:cubicBezTo>
                  <a:cubicBezTo>
                    <a:pt x="4358" y="977"/>
                    <a:pt x="3382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29"/>
          <p:cNvSpPr txBox="1"/>
          <p:nvPr/>
        </p:nvSpPr>
        <p:spPr>
          <a:xfrm>
            <a:off x="801759" y="2552982"/>
            <a:ext cx="14235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Те съдържат голям брой участници.</a:t>
            </a:r>
          </a:p>
        </p:txBody>
      </p:sp>
      <p:sp>
        <p:nvSpPr>
          <p:cNvPr id="287" name="Google Shape;287;p29"/>
          <p:cNvSpPr txBox="1"/>
          <p:nvPr/>
        </p:nvSpPr>
        <p:spPr>
          <a:xfrm>
            <a:off x="2819588" y="2405076"/>
            <a:ext cx="14235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Изобилие от </a:t>
            </a:r>
            <a:r>
              <a:rPr lang="bg-BG" dirty="0" smtClean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лична </a:t>
            </a:r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информация, която може да се използва.</a:t>
            </a:r>
          </a:p>
        </p:txBody>
      </p:sp>
      <p:sp>
        <p:nvSpPr>
          <p:cNvPr id="289" name="Google Shape;289;p29"/>
          <p:cNvSpPr txBox="1"/>
          <p:nvPr/>
        </p:nvSpPr>
        <p:spPr>
          <a:xfrm>
            <a:off x="4769182" y="2405076"/>
            <a:ext cx="1618323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Присъединяването към мрежата е елементарно.</a:t>
            </a:r>
          </a:p>
        </p:txBody>
      </p:sp>
      <p:sp>
        <p:nvSpPr>
          <p:cNvPr id="291" name="Google Shape;291;p29"/>
          <p:cNvSpPr txBox="1"/>
          <p:nvPr/>
        </p:nvSpPr>
        <p:spPr>
          <a:xfrm>
            <a:off x="6894838" y="2137537"/>
            <a:ext cx="1423500" cy="103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Разнообразието от връзки (</a:t>
            </a:r>
            <a:r>
              <a:rPr lang="en-US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links) </a:t>
            </a:r>
            <a:r>
              <a:rPr lang="bg-BG" dirty="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към различни приложения позволява осъществяване на различни атаки.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927" y="282699"/>
            <a:ext cx="1498915" cy="1494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411" y="428139"/>
            <a:ext cx="1775001" cy="1228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220089" y="770839"/>
            <a:ext cx="5506761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sz="2400" dirty="0"/>
              <a:t>ИТ сигурността трябва да е от полза на бизнеса, а не да го ограничава.</a:t>
            </a:r>
            <a:br>
              <a:rPr lang="bg-BG" sz="2400" dirty="0"/>
            </a:br>
            <a:endParaRPr sz="2400" dirty="0"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72309" y="2993383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bg-BG" dirty="0"/>
              <a:t>84% Зловреден </a:t>
            </a:r>
            <a:r>
              <a:rPr lang="bg-BG" dirty="0" smtClean="0"/>
              <a:t>софтуер</a:t>
            </a:r>
            <a:endParaRPr lang="bg-BG" dirty="0"/>
          </a:p>
          <a:p>
            <a:pPr marL="0" lvl="0" indent="0"/>
            <a:r>
              <a:rPr lang="bg-BG" dirty="0"/>
              <a:t>71% кражба на самоличност.</a:t>
            </a:r>
          </a:p>
          <a:p>
            <a:pPr marL="0" lvl="0" indent="0"/>
            <a:endParaRPr dirty="0"/>
          </a:p>
        </p:txBody>
      </p:sp>
      <p:sp>
        <p:nvSpPr>
          <p:cNvPr id="301" name="Google Shape;301;p30"/>
          <p:cNvSpPr txBox="1">
            <a:spLocks noGrp="1"/>
          </p:cNvSpPr>
          <p:nvPr>
            <p:ph type="subTitle" idx="4"/>
          </p:nvPr>
        </p:nvSpPr>
        <p:spPr>
          <a:xfrm>
            <a:off x="2197214" y="2863294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bg-BG" dirty="0"/>
              <a:t>54% Атака тип „отказ от </a:t>
            </a:r>
            <a:r>
              <a:rPr lang="bg-BG" dirty="0" smtClean="0"/>
              <a:t>услуга”</a:t>
            </a:r>
          </a:p>
          <a:p>
            <a:pPr marL="0" lvl="0" indent="0"/>
            <a:r>
              <a:rPr lang="bg-BG" dirty="0"/>
              <a:t>53% </a:t>
            </a:r>
            <a:r>
              <a:rPr lang="bg-BG" dirty="0" smtClean="0"/>
              <a:t>Фишинг</a:t>
            </a:r>
            <a:endParaRPr lang="bg-B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subTitle" idx="6"/>
          </p:nvPr>
        </p:nvSpPr>
        <p:spPr>
          <a:xfrm>
            <a:off x="4435958" y="2726816"/>
            <a:ext cx="23100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bg-BG" dirty="0"/>
              <a:t>52% Уеб-базирани атаки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4" name="Google Shape;304;p30"/>
          <p:cNvGrpSpPr/>
          <p:nvPr/>
        </p:nvGrpSpPr>
        <p:grpSpPr>
          <a:xfrm>
            <a:off x="3003540" y="1561575"/>
            <a:ext cx="697358" cy="697358"/>
            <a:chOff x="4194740" y="1576217"/>
            <a:chExt cx="697358" cy="697358"/>
          </a:xfrm>
        </p:grpSpPr>
        <p:sp>
          <p:nvSpPr>
            <p:cNvPr id="305" name="Google Shape;305;p30"/>
            <p:cNvSpPr/>
            <p:nvPr/>
          </p:nvSpPr>
          <p:spPr>
            <a:xfrm>
              <a:off x="4194740" y="1576217"/>
              <a:ext cx="697358" cy="697358"/>
            </a:xfrm>
            <a:custGeom>
              <a:avLst/>
              <a:gdLst/>
              <a:ahLst/>
              <a:cxnLst/>
              <a:rect l="l" t="t" r="r" b="b"/>
              <a:pathLst>
                <a:path w="46834" h="46834" extrusionOk="0">
                  <a:moveTo>
                    <a:pt x="46833" y="23417"/>
                  </a:moveTo>
                  <a:cubicBezTo>
                    <a:pt x="46833" y="36360"/>
                    <a:pt x="36359" y="46834"/>
                    <a:pt x="23417" y="46834"/>
                  </a:cubicBezTo>
                  <a:cubicBezTo>
                    <a:pt x="10508" y="46834"/>
                    <a:pt x="0" y="36360"/>
                    <a:pt x="0" y="23417"/>
                  </a:cubicBezTo>
                  <a:cubicBezTo>
                    <a:pt x="0" y="10508"/>
                    <a:pt x="10508" y="0"/>
                    <a:pt x="23417" y="0"/>
                  </a:cubicBezTo>
                  <a:cubicBezTo>
                    <a:pt x="36359" y="0"/>
                    <a:pt x="46833" y="10508"/>
                    <a:pt x="46833" y="2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4242416" y="1623893"/>
              <a:ext cx="602003" cy="602003"/>
            </a:xfrm>
            <a:custGeom>
              <a:avLst/>
              <a:gdLst/>
              <a:ahLst/>
              <a:cxnLst/>
              <a:rect l="l" t="t" r="r" b="b"/>
              <a:pathLst>
                <a:path w="40430" h="40430" extrusionOk="0">
                  <a:moveTo>
                    <a:pt x="20215" y="40430"/>
                  </a:moveTo>
                  <a:cubicBezTo>
                    <a:pt x="9073" y="40430"/>
                    <a:pt x="0" y="31356"/>
                    <a:pt x="0" y="20215"/>
                  </a:cubicBezTo>
                  <a:cubicBezTo>
                    <a:pt x="0" y="9074"/>
                    <a:pt x="9073" y="1"/>
                    <a:pt x="20215" y="1"/>
                  </a:cubicBezTo>
                  <a:cubicBezTo>
                    <a:pt x="31356" y="1"/>
                    <a:pt x="40429" y="9074"/>
                    <a:pt x="40429" y="20215"/>
                  </a:cubicBezTo>
                  <a:cubicBezTo>
                    <a:pt x="40429" y="31356"/>
                    <a:pt x="31356" y="40430"/>
                    <a:pt x="20215" y="40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4325856" y="1869747"/>
              <a:ext cx="435116" cy="110782"/>
            </a:xfrm>
            <a:custGeom>
              <a:avLst/>
              <a:gdLst/>
              <a:ahLst/>
              <a:cxnLst/>
              <a:rect l="l" t="t" r="r" b="b"/>
              <a:pathLst>
                <a:path w="29222" h="7440" extrusionOk="0">
                  <a:moveTo>
                    <a:pt x="0" y="1"/>
                  </a:moveTo>
                  <a:lnTo>
                    <a:pt x="29221" y="1"/>
                  </a:lnTo>
                  <a:lnTo>
                    <a:pt x="29221" y="7439"/>
                  </a:lnTo>
                  <a:lnTo>
                    <a:pt x="0" y="74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30"/>
          <p:cNvGrpSpPr/>
          <p:nvPr/>
        </p:nvGrpSpPr>
        <p:grpSpPr>
          <a:xfrm>
            <a:off x="849572" y="1568772"/>
            <a:ext cx="755474" cy="675008"/>
            <a:chOff x="1491338" y="1571750"/>
            <a:chExt cx="755474" cy="675008"/>
          </a:xfrm>
        </p:grpSpPr>
        <p:sp>
          <p:nvSpPr>
            <p:cNvPr id="309" name="Google Shape;309;p30"/>
            <p:cNvSpPr/>
            <p:nvPr/>
          </p:nvSpPr>
          <p:spPr>
            <a:xfrm>
              <a:off x="1491338" y="1571750"/>
              <a:ext cx="755474" cy="675008"/>
            </a:xfrm>
            <a:custGeom>
              <a:avLst/>
              <a:gdLst/>
              <a:ahLst/>
              <a:cxnLst/>
              <a:rect l="l" t="t" r="r" b="b"/>
              <a:pathLst>
                <a:path w="50737" h="45333" extrusionOk="0">
                  <a:moveTo>
                    <a:pt x="7706" y="45333"/>
                  </a:moveTo>
                  <a:cubicBezTo>
                    <a:pt x="5038" y="45333"/>
                    <a:pt x="2669" y="43932"/>
                    <a:pt x="1335" y="41630"/>
                  </a:cubicBezTo>
                  <a:cubicBezTo>
                    <a:pt x="1" y="39328"/>
                    <a:pt x="1" y="36560"/>
                    <a:pt x="1335" y="34258"/>
                  </a:cubicBezTo>
                  <a:lnTo>
                    <a:pt x="18981" y="3669"/>
                  </a:lnTo>
                  <a:cubicBezTo>
                    <a:pt x="20315" y="1368"/>
                    <a:pt x="22717" y="0"/>
                    <a:pt x="25386" y="0"/>
                  </a:cubicBezTo>
                  <a:cubicBezTo>
                    <a:pt x="28021" y="0"/>
                    <a:pt x="30422" y="1368"/>
                    <a:pt x="31757" y="3669"/>
                  </a:cubicBezTo>
                  <a:lnTo>
                    <a:pt x="49403" y="34258"/>
                  </a:lnTo>
                  <a:cubicBezTo>
                    <a:pt x="50737" y="36560"/>
                    <a:pt x="50737" y="39328"/>
                    <a:pt x="49403" y="41630"/>
                  </a:cubicBezTo>
                  <a:cubicBezTo>
                    <a:pt x="48068" y="43932"/>
                    <a:pt x="45700" y="45333"/>
                    <a:pt x="43031" y="45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1547962" y="1627377"/>
              <a:ext cx="642235" cy="555799"/>
            </a:xfrm>
            <a:custGeom>
              <a:avLst/>
              <a:gdLst/>
              <a:ahLst/>
              <a:cxnLst/>
              <a:rect l="l" t="t" r="r" b="b"/>
              <a:pathLst>
                <a:path w="43132" h="37327" extrusionOk="0">
                  <a:moveTo>
                    <a:pt x="18881" y="2068"/>
                  </a:moveTo>
                  <a:lnTo>
                    <a:pt x="1201" y="32657"/>
                  </a:lnTo>
                  <a:cubicBezTo>
                    <a:pt x="0" y="34725"/>
                    <a:pt x="1502" y="37327"/>
                    <a:pt x="3903" y="37327"/>
                  </a:cubicBezTo>
                  <a:lnTo>
                    <a:pt x="39228" y="37327"/>
                  </a:lnTo>
                  <a:cubicBezTo>
                    <a:pt x="41630" y="37327"/>
                    <a:pt x="43131" y="34725"/>
                    <a:pt x="41930" y="32657"/>
                  </a:cubicBezTo>
                  <a:lnTo>
                    <a:pt x="24251" y="2068"/>
                  </a:lnTo>
                  <a:cubicBezTo>
                    <a:pt x="23050" y="0"/>
                    <a:pt x="20081" y="0"/>
                    <a:pt x="18881" y="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1831560" y="1811633"/>
              <a:ext cx="75507" cy="282627"/>
            </a:xfrm>
            <a:custGeom>
              <a:avLst/>
              <a:gdLst/>
              <a:ahLst/>
              <a:cxnLst/>
              <a:rect l="l" t="t" r="r" b="b"/>
              <a:pathLst>
                <a:path w="5071" h="18981" extrusionOk="0">
                  <a:moveTo>
                    <a:pt x="0" y="16446"/>
                  </a:moveTo>
                  <a:cubicBezTo>
                    <a:pt x="0" y="15078"/>
                    <a:pt x="1135" y="13944"/>
                    <a:pt x="2536" y="13944"/>
                  </a:cubicBezTo>
                  <a:cubicBezTo>
                    <a:pt x="3903" y="13944"/>
                    <a:pt x="5071" y="15078"/>
                    <a:pt x="5071" y="16446"/>
                  </a:cubicBezTo>
                  <a:cubicBezTo>
                    <a:pt x="5071" y="17847"/>
                    <a:pt x="3903" y="18981"/>
                    <a:pt x="2536" y="18981"/>
                  </a:cubicBezTo>
                  <a:cubicBezTo>
                    <a:pt x="1135" y="18981"/>
                    <a:pt x="0" y="17847"/>
                    <a:pt x="0" y="16446"/>
                  </a:cubicBezTo>
                  <a:close/>
                  <a:moveTo>
                    <a:pt x="134" y="5305"/>
                  </a:moveTo>
                  <a:lnTo>
                    <a:pt x="134" y="1"/>
                  </a:lnTo>
                  <a:lnTo>
                    <a:pt x="4937" y="1"/>
                  </a:lnTo>
                  <a:lnTo>
                    <a:pt x="4937" y="5305"/>
                  </a:lnTo>
                  <a:lnTo>
                    <a:pt x="4137" y="11976"/>
                  </a:lnTo>
                  <a:lnTo>
                    <a:pt x="934" y="119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0"/>
          <p:cNvGrpSpPr/>
          <p:nvPr/>
        </p:nvGrpSpPr>
        <p:grpSpPr>
          <a:xfrm>
            <a:off x="5100496" y="1536246"/>
            <a:ext cx="755980" cy="675008"/>
            <a:chOff x="6896631" y="1572750"/>
            <a:chExt cx="755980" cy="675008"/>
          </a:xfrm>
        </p:grpSpPr>
        <p:sp>
          <p:nvSpPr>
            <p:cNvPr id="313" name="Google Shape;313;p30"/>
            <p:cNvSpPr/>
            <p:nvPr/>
          </p:nvSpPr>
          <p:spPr>
            <a:xfrm>
              <a:off x="6896631" y="1572750"/>
              <a:ext cx="755980" cy="675008"/>
            </a:xfrm>
            <a:custGeom>
              <a:avLst/>
              <a:gdLst/>
              <a:ahLst/>
              <a:cxnLst/>
              <a:rect l="l" t="t" r="r" b="b"/>
              <a:pathLst>
                <a:path w="50771" h="45333" extrusionOk="0">
                  <a:moveTo>
                    <a:pt x="7740" y="45333"/>
                  </a:moveTo>
                  <a:cubicBezTo>
                    <a:pt x="5071" y="45333"/>
                    <a:pt x="2669" y="43932"/>
                    <a:pt x="1335" y="41630"/>
                  </a:cubicBezTo>
                  <a:cubicBezTo>
                    <a:pt x="1" y="39328"/>
                    <a:pt x="1" y="36560"/>
                    <a:pt x="1335" y="34258"/>
                  </a:cubicBezTo>
                  <a:lnTo>
                    <a:pt x="19014" y="3669"/>
                  </a:lnTo>
                  <a:cubicBezTo>
                    <a:pt x="20349" y="1368"/>
                    <a:pt x="22717" y="0"/>
                    <a:pt x="25386" y="0"/>
                  </a:cubicBezTo>
                  <a:cubicBezTo>
                    <a:pt x="28054" y="0"/>
                    <a:pt x="30422" y="1368"/>
                    <a:pt x="31757" y="3669"/>
                  </a:cubicBezTo>
                  <a:lnTo>
                    <a:pt x="49436" y="34258"/>
                  </a:lnTo>
                  <a:cubicBezTo>
                    <a:pt x="50770" y="36560"/>
                    <a:pt x="50770" y="39328"/>
                    <a:pt x="49436" y="41630"/>
                  </a:cubicBezTo>
                  <a:cubicBezTo>
                    <a:pt x="48102" y="43932"/>
                    <a:pt x="45700" y="45333"/>
                    <a:pt x="43065" y="45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953747" y="1628377"/>
              <a:ext cx="641744" cy="555799"/>
            </a:xfrm>
            <a:custGeom>
              <a:avLst/>
              <a:gdLst/>
              <a:ahLst/>
              <a:cxnLst/>
              <a:rect l="l" t="t" r="r" b="b"/>
              <a:pathLst>
                <a:path w="43099" h="37327" extrusionOk="0">
                  <a:moveTo>
                    <a:pt x="18848" y="2068"/>
                  </a:moveTo>
                  <a:lnTo>
                    <a:pt x="1202" y="32657"/>
                  </a:lnTo>
                  <a:cubicBezTo>
                    <a:pt x="1" y="34725"/>
                    <a:pt x="1502" y="37327"/>
                    <a:pt x="3904" y="37327"/>
                  </a:cubicBezTo>
                  <a:lnTo>
                    <a:pt x="39229" y="37327"/>
                  </a:lnTo>
                  <a:cubicBezTo>
                    <a:pt x="41597" y="37327"/>
                    <a:pt x="43098" y="34725"/>
                    <a:pt x="41897" y="32657"/>
                  </a:cubicBezTo>
                  <a:lnTo>
                    <a:pt x="24251" y="2068"/>
                  </a:lnTo>
                  <a:cubicBezTo>
                    <a:pt x="23051" y="0"/>
                    <a:pt x="20048" y="0"/>
                    <a:pt x="18848" y="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7180736" y="1922398"/>
              <a:ext cx="132625" cy="194717"/>
            </a:xfrm>
            <a:custGeom>
              <a:avLst/>
              <a:gdLst/>
              <a:ahLst/>
              <a:cxnLst/>
              <a:rect l="l" t="t" r="r" b="b"/>
              <a:pathLst>
                <a:path w="8907" h="13077" fill="none" extrusionOk="0">
                  <a:moveTo>
                    <a:pt x="0" y="13077"/>
                  </a:moveTo>
                  <a:lnTo>
                    <a:pt x="0" y="4471"/>
                  </a:lnTo>
                  <a:cubicBezTo>
                    <a:pt x="0" y="2002"/>
                    <a:pt x="2001" y="1"/>
                    <a:pt x="4470" y="1"/>
                  </a:cubicBezTo>
                  <a:lnTo>
                    <a:pt x="8906" y="1"/>
                  </a:lnTo>
                </a:path>
              </a:pathLst>
            </a:custGeom>
            <a:solidFill>
              <a:schemeClr val="dk2"/>
            </a:solidFill>
            <a:ln w="834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7294967" y="1860815"/>
              <a:ext cx="107297" cy="123691"/>
            </a:xfrm>
            <a:custGeom>
              <a:avLst/>
              <a:gdLst/>
              <a:ahLst/>
              <a:cxnLst/>
              <a:rect l="l" t="t" r="r" b="b"/>
              <a:pathLst>
                <a:path w="7206" h="8307" extrusionOk="0">
                  <a:moveTo>
                    <a:pt x="0" y="8306"/>
                  </a:moveTo>
                  <a:lnTo>
                    <a:pt x="7205" y="4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58" y="1693086"/>
            <a:ext cx="2130542" cy="15080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72" y="3309431"/>
            <a:ext cx="3270028" cy="167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26" y="1807778"/>
            <a:ext cx="3023037" cy="2133529"/>
          </a:xfrm>
          <a:prstGeom prst="rect">
            <a:avLst/>
          </a:prstGeom>
        </p:spPr>
      </p:pic>
      <p:sp>
        <p:nvSpPr>
          <p:cNvPr id="349" name="Google Shape;349;p32"/>
          <p:cNvSpPr txBox="1">
            <a:spLocks noGrp="1"/>
          </p:cNvSpPr>
          <p:nvPr>
            <p:ph type="body" idx="1"/>
          </p:nvPr>
        </p:nvSpPr>
        <p:spPr>
          <a:xfrm>
            <a:off x="2835778" y="675815"/>
            <a:ext cx="3693600" cy="12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bg-BG" dirty="0">
                <a:solidFill>
                  <a:schemeClr val="dk2"/>
                </a:solidFill>
              </a:rPr>
              <a:t>Социалните мрежи по света и тяхното влияние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>
            <a:spLocks noGrp="1"/>
          </p:cNvSpPr>
          <p:nvPr>
            <p:ph type="title"/>
          </p:nvPr>
        </p:nvSpPr>
        <p:spPr>
          <a:xfrm>
            <a:off x="243613" y="622676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dirty="0"/>
              <a:t>Според </a:t>
            </a:r>
            <a:r>
              <a:rPr lang="bg-BG" dirty="0" smtClean="0"/>
              <a:t> </a:t>
            </a:r>
            <a:r>
              <a:rPr lang="bg-BG" dirty="0"/>
              <a:t>италианския медиен експерт Винченцо </a:t>
            </a:r>
            <a:r>
              <a:rPr lang="bg-BG" dirty="0" smtClean="0"/>
              <a:t>Косенца, сайтът </a:t>
            </a:r>
            <a:r>
              <a:rPr lang="bg-BG" dirty="0"/>
              <a:t>на Марк Зукъръбърг доминира в глобален мащаб.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50" y="1923562"/>
            <a:ext cx="2196493" cy="2196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85" y="1923561"/>
            <a:ext cx="4518251" cy="21964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6"/>
          <p:cNvSpPr txBox="1">
            <a:spLocks noGrp="1"/>
          </p:cNvSpPr>
          <p:nvPr>
            <p:ph type="title"/>
          </p:nvPr>
        </p:nvSpPr>
        <p:spPr>
          <a:xfrm>
            <a:off x="714075" y="542150"/>
            <a:ext cx="7715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dirty="0"/>
              <a:t>Световна карта на социалните мрежи за 2009г. и 2018г.</a:t>
            </a:r>
            <a:endParaRPr dirty="0"/>
          </a:p>
        </p:txBody>
      </p:sp>
      <p:sp>
        <p:nvSpPr>
          <p:cNvPr id="530" name="Google Shape;530;p36"/>
          <p:cNvSpPr txBox="1"/>
          <p:nvPr/>
        </p:nvSpPr>
        <p:spPr>
          <a:xfrm>
            <a:off x="1736450" y="3220550"/>
            <a:ext cx="8175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532" name="Google Shape;532;p36"/>
          <p:cNvSpPr txBox="1"/>
          <p:nvPr/>
        </p:nvSpPr>
        <p:spPr>
          <a:xfrm>
            <a:off x="6853543" y="1283600"/>
            <a:ext cx="1888200" cy="78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bg-BG" sz="2000" dirty="0">
                <a:solidFill>
                  <a:schemeClr val="bg1"/>
                </a:solidFill>
                <a:latin typeface="Roboto Condensed"/>
                <a:ea typeface="Roboto Condensed"/>
                <a:cs typeface="Teko" panose="020B0604020202020204" charset="0"/>
                <a:sym typeface="Roboto Condensed"/>
              </a:rPr>
              <a:t>2018</a:t>
            </a:r>
          </a:p>
        </p:txBody>
      </p:sp>
      <p:cxnSp>
        <p:nvCxnSpPr>
          <p:cNvPr id="533" name="Google Shape;533;p36"/>
          <p:cNvCxnSpPr/>
          <p:nvPr/>
        </p:nvCxnSpPr>
        <p:spPr>
          <a:xfrm>
            <a:off x="4663294" y="2766350"/>
            <a:ext cx="0" cy="90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6" name="Google Shape;576;p36"/>
          <p:cNvSpPr txBox="1"/>
          <p:nvPr/>
        </p:nvSpPr>
        <p:spPr>
          <a:xfrm>
            <a:off x="1736450" y="3524119"/>
            <a:ext cx="8175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577" name="Google Shape;577;p36"/>
          <p:cNvSpPr txBox="1"/>
          <p:nvPr/>
        </p:nvSpPr>
        <p:spPr>
          <a:xfrm>
            <a:off x="1736450" y="3827700"/>
            <a:ext cx="8175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" y="2071619"/>
            <a:ext cx="4056993" cy="290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28" y="2071619"/>
            <a:ext cx="3888827" cy="290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499" y="1559739"/>
            <a:ext cx="1225402" cy="6645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cape Room Social Media by Slidesgo">
  <a:themeElements>
    <a:clrScheme name="Simple Light">
      <a:dk1>
        <a:srgbClr val="FBC010"/>
      </a:dk1>
      <a:lt1>
        <a:srgbClr val="FFFFFF"/>
      </a:lt1>
      <a:dk2>
        <a:srgbClr val="1E1E2F"/>
      </a:dk2>
      <a:lt2>
        <a:srgbClr val="415362"/>
      </a:lt2>
      <a:accent1>
        <a:srgbClr val="FBC010"/>
      </a:accent1>
      <a:accent2>
        <a:srgbClr val="FFFFFF"/>
      </a:accent2>
      <a:accent3>
        <a:srgbClr val="1E1E2F"/>
      </a:accent3>
      <a:accent4>
        <a:srgbClr val="415362"/>
      </a:accent4>
      <a:accent5>
        <a:srgbClr val="000000"/>
      </a:accent5>
      <a:accent6>
        <a:srgbClr val="2A3E5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714</Words>
  <Application>Microsoft Office PowerPoint</Application>
  <PresentationFormat>On-screen Show (16:9)</PresentationFormat>
  <Paragraphs>71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Teko</vt:lpstr>
      <vt:lpstr>Arial</vt:lpstr>
      <vt:lpstr>Roboto Condensed</vt:lpstr>
      <vt:lpstr>Wingdings</vt:lpstr>
      <vt:lpstr>Escape Room Social Media by Slidesgo</vt:lpstr>
      <vt:lpstr>Социални мрежи и защита</vt:lpstr>
      <vt:lpstr>Какво представлява социалната мрежа?</vt:lpstr>
      <vt:lpstr>Използването на социални мрежи е нарастнало през изминалите години.</vt:lpstr>
      <vt:lpstr>В интернет пространството реалните неща получават виртуален компонент. Всяка личност или обект може да се локализира, адресира и опише. Потребителите на Интернет са подложени на постоянни атаки. </vt:lpstr>
      <vt:lpstr>За да преодолее заплахите на "Хакерите" потребителя трябва да знае защо те атакуват социалните мрежи, а именно: </vt:lpstr>
      <vt:lpstr>ИТ сигурността трябва да е от полза на бизнеса, а не да го ограничава. </vt:lpstr>
      <vt:lpstr>PowerPoint Presentation</vt:lpstr>
      <vt:lpstr>Според  италианския медиен експерт Винченцо Косенца, сайтът на Марк Зукъръбърг доминира в глобален мащаб.</vt:lpstr>
      <vt:lpstr>Световна карта на социалните мрежи за 2009г. и 2018г.</vt:lpstr>
      <vt:lpstr>Статистика за използването на социалните мрежи в България през 2018г.</vt:lpstr>
      <vt:lpstr>Видове опасности</vt:lpstr>
      <vt:lpstr>Опасности в интернет </vt:lpstr>
      <vt:lpstr>Най- чести интернет измами</vt:lpstr>
      <vt:lpstr>Съвети за предпазване от злоупотреба в социалните мрежи </vt:lpstr>
      <vt:lpstr>PowerPoint Presentation</vt:lpstr>
      <vt:lpstr>PowerPoint Presentation</vt:lpstr>
      <vt:lpstr>Благодарим за вниманието!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Социални мрежи и защита</dc:title>
  <dc:creator>Mihaela</dc:creator>
  <cp:lastModifiedBy>Tsveti</cp:lastModifiedBy>
  <cp:revision>16</cp:revision>
  <dcterms:modified xsi:type="dcterms:W3CDTF">2021-06-10T21:13:35Z</dcterms:modified>
</cp:coreProperties>
</file>