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5" r:id="rId15"/>
    <p:sldId id="274" r:id="rId16"/>
    <p:sldId id="260" r:id="rId17"/>
  </p:sldIdLst>
  <p:sldSz cx="9144000" cy="6858000" type="screen4x3"/>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9943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Прямоугольник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ru-RU" smtClean="0"/>
              <a:t>Образец заголовка</a:t>
            </a:r>
            <a:endParaRPr kumimoji="0" lang="en-US"/>
          </a:p>
        </p:txBody>
      </p:sp>
      <p:sp>
        <p:nvSpPr>
          <p:cNvPr id="3" name="Подзаголовок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ru-RU" smtClean="0"/>
              <a:t>Образец подзаголовка</a:t>
            </a:r>
            <a:endParaRPr kumimoji="0" lang="en-US"/>
          </a:p>
        </p:txBody>
      </p:sp>
      <p:sp>
        <p:nvSpPr>
          <p:cNvPr id="4" name="Дата 3"/>
          <p:cNvSpPr>
            <a:spLocks noGrp="1"/>
          </p:cNvSpPr>
          <p:nvPr>
            <p:ph type="dt" sz="half" idx="10"/>
          </p:nvPr>
        </p:nvSpPr>
        <p:spPr/>
        <p:txBody>
          <a:bodyPr/>
          <a:lstStyle/>
          <a:p>
            <a:fld id="{9BB35101-9879-4706-A069-DA0E8FAF71AB}" type="datetimeFigureOut">
              <a:rPr lang="bg-BG" smtClean="0"/>
              <a:pPr/>
              <a:t>15.4.2021 г.</a:t>
            </a:fld>
            <a:endParaRPr lang="bg-BG"/>
          </a:p>
        </p:txBody>
      </p:sp>
      <p:sp>
        <p:nvSpPr>
          <p:cNvPr id="5" name="Нижний колонтитул 4"/>
          <p:cNvSpPr>
            <a:spLocks noGrp="1"/>
          </p:cNvSpPr>
          <p:nvPr>
            <p:ph type="ftr" sz="quarter" idx="11"/>
          </p:nvPr>
        </p:nvSpPr>
        <p:spPr/>
        <p:txBody>
          <a:bodyPr/>
          <a:lstStyle/>
          <a:p>
            <a:endParaRPr lang="bg-BG"/>
          </a:p>
        </p:txBody>
      </p:sp>
      <p:sp>
        <p:nvSpPr>
          <p:cNvPr id="6" name="Номер слайда 5"/>
          <p:cNvSpPr>
            <a:spLocks noGrp="1"/>
          </p:cNvSpPr>
          <p:nvPr>
            <p:ph type="sldNum" sz="quarter" idx="12"/>
          </p:nvPr>
        </p:nvSpPr>
        <p:spPr/>
        <p:txBody>
          <a:bodyPr/>
          <a:lstStyle/>
          <a:p>
            <a:fld id="{AC7D5E21-22CE-4759-B5B2-3E9510768A8B}" type="slidenum">
              <a:rPr lang="bg-BG" smtClean="0"/>
              <a:pPr/>
              <a:t>‹#›</a:t>
            </a:fld>
            <a:endParaRPr lang="bg-BG"/>
          </a:p>
        </p:txBody>
      </p:sp>
      <p:sp>
        <p:nvSpPr>
          <p:cNvPr id="10" name="Прямоугольник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BB35101-9879-4706-A069-DA0E8FAF71AB}" type="datetimeFigureOut">
              <a:rPr lang="bg-BG" smtClean="0"/>
              <a:pPr/>
              <a:t>15.4.2021 г.</a:t>
            </a:fld>
            <a:endParaRPr lang="bg-BG"/>
          </a:p>
        </p:txBody>
      </p:sp>
      <p:sp>
        <p:nvSpPr>
          <p:cNvPr id="5" name="Нижний колонтитул 4"/>
          <p:cNvSpPr>
            <a:spLocks noGrp="1"/>
          </p:cNvSpPr>
          <p:nvPr>
            <p:ph type="ftr" sz="quarter" idx="11"/>
          </p:nvPr>
        </p:nvSpPr>
        <p:spPr/>
        <p:txBody>
          <a:bodyPr/>
          <a:lstStyle/>
          <a:p>
            <a:endParaRPr lang="bg-BG"/>
          </a:p>
        </p:txBody>
      </p:sp>
      <p:sp>
        <p:nvSpPr>
          <p:cNvPr id="6" name="Номер слайда 5"/>
          <p:cNvSpPr>
            <a:spLocks noGrp="1"/>
          </p:cNvSpPr>
          <p:nvPr>
            <p:ph type="sldNum" sz="quarter" idx="12"/>
          </p:nvPr>
        </p:nvSpPr>
        <p:spPr/>
        <p:txBody>
          <a:bodyPr/>
          <a:lstStyle/>
          <a:p>
            <a:fld id="{AC7D5E21-22CE-4759-B5B2-3E9510768A8B}" type="slidenum">
              <a:rPr lang="bg-BG" smtClean="0"/>
              <a:pPr/>
              <a:t>‹#›</a:t>
            </a:fld>
            <a:endParaRPr lang="bg-B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9" name="Прямоугольник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Прямоугольник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Вертикальный заголовок 1"/>
          <p:cNvSpPr>
            <a:spLocks noGrp="1"/>
          </p:cNvSpPr>
          <p:nvPr>
            <p:ph type="title" orient="vert"/>
          </p:nvPr>
        </p:nvSpPr>
        <p:spPr>
          <a:xfrm>
            <a:off x="6781800" y="274640"/>
            <a:ext cx="19050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04800"/>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BB35101-9879-4706-A069-DA0E8FAF71AB}" type="datetimeFigureOut">
              <a:rPr lang="bg-BG" smtClean="0"/>
              <a:pPr/>
              <a:t>15.4.2021 г.</a:t>
            </a:fld>
            <a:endParaRPr lang="bg-BG"/>
          </a:p>
        </p:txBody>
      </p:sp>
      <p:sp>
        <p:nvSpPr>
          <p:cNvPr id="5" name="Нижний колонтитул 4"/>
          <p:cNvSpPr>
            <a:spLocks noGrp="1"/>
          </p:cNvSpPr>
          <p:nvPr>
            <p:ph type="ftr" sz="quarter" idx="11"/>
          </p:nvPr>
        </p:nvSpPr>
        <p:spPr>
          <a:xfrm>
            <a:off x="2640597" y="6377459"/>
            <a:ext cx="3836404" cy="365125"/>
          </a:xfrm>
        </p:spPr>
        <p:txBody>
          <a:bodyPr/>
          <a:lstStyle/>
          <a:p>
            <a:endParaRPr lang="bg-BG"/>
          </a:p>
        </p:txBody>
      </p:sp>
      <p:sp>
        <p:nvSpPr>
          <p:cNvPr id="6" name="Номер слайда 5"/>
          <p:cNvSpPr>
            <a:spLocks noGrp="1"/>
          </p:cNvSpPr>
          <p:nvPr>
            <p:ph type="sldNum" sz="quarter" idx="12"/>
          </p:nvPr>
        </p:nvSpPr>
        <p:spPr/>
        <p:txBody>
          <a:bodyPr/>
          <a:lstStyle/>
          <a:p>
            <a:fld id="{AC7D5E21-22CE-4759-B5B2-3E9510768A8B}" type="slidenum">
              <a:rPr lang="bg-BG" smtClean="0"/>
              <a:pPr/>
              <a:t>‹#›</a:t>
            </a:fld>
            <a:endParaRPr lang="bg-B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5448"/>
            <a:ext cx="8229600" cy="1252728"/>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BB35101-9879-4706-A069-DA0E8FAF71AB}" type="datetimeFigureOut">
              <a:rPr lang="bg-BG" smtClean="0"/>
              <a:pPr/>
              <a:t>15.4.2021 г.</a:t>
            </a:fld>
            <a:endParaRPr lang="bg-BG"/>
          </a:p>
        </p:txBody>
      </p:sp>
      <p:sp>
        <p:nvSpPr>
          <p:cNvPr id="5" name="Нижний колонтитул 4"/>
          <p:cNvSpPr>
            <a:spLocks noGrp="1"/>
          </p:cNvSpPr>
          <p:nvPr>
            <p:ph type="ftr" sz="quarter" idx="11"/>
          </p:nvPr>
        </p:nvSpPr>
        <p:spPr/>
        <p:txBody>
          <a:bodyPr/>
          <a:lstStyle/>
          <a:p>
            <a:endParaRPr lang="bg-BG"/>
          </a:p>
        </p:txBody>
      </p:sp>
      <p:sp>
        <p:nvSpPr>
          <p:cNvPr id="6" name="Номер слайда 5"/>
          <p:cNvSpPr>
            <a:spLocks noGrp="1"/>
          </p:cNvSpPr>
          <p:nvPr>
            <p:ph type="sldNum" sz="quarter" idx="12"/>
          </p:nvPr>
        </p:nvSpPr>
        <p:spPr/>
        <p:txBody>
          <a:bodyPr/>
          <a:lstStyle/>
          <a:p>
            <a:fld id="{AC7D5E21-22CE-4759-B5B2-3E9510768A8B}" type="slidenum">
              <a:rPr lang="bg-BG" smtClean="0"/>
              <a:pPr/>
              <a:t>‹#›</a:t>
            </a:fld>
            <a:endParaRPr lang="bg-B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9" name="Прямоугольник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Прямоугольник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9BB35101-9879-4706-A069-DA0E8FAF71AB}" type="datetimeFigureOut">
              <a:rPr lang="bg-BG" smtClean="0"/>
              <a:pPr/>
              <a:t>15.4.2021 г.</a:t>
            </a:fld>
            <a:endParaRPr lang="bg-BG"/>
          </a:p>
        </p:txBody>
      </p:sp>
      <p:sp>
        <p:nvSpPr>
          <p:cNvPr id="5" name="Нижний колонтитул 4"/>
          <p:cNvSpPr>
            <a:spLocks noGrp="1"/>
          </p:cNvSpPr>
          <p:nvPr>
            <p:ph type="ftr" sz="quarter" idx="11"/>
          </p:nvPr>
        </p:nvSpPr>
        <p:spPr/>
        <p:txBody>
          <a:bodyPr/>
          <a:lstStyle/>
          <a:p>
            <a:endParaRPr lang="bg-BG"/>
          </a:p>
        </p:txBody>
      </p:sp>
      <p:sp>
        <p:nvSpPr>
          <p:cNvPr id="6" name="Номер слайда 5"/>
          <p:cNvSpPr>
            <a:spLocks noGrp="1"/>
          </p:cNvSpPr>
          <p:nvPr>
            <p:ph type="sldNum" sz="quarter" idx="12"/>
          </p:nvPr>
        </p:nvSpPr>
        <p:spPr/>
        <p:txBody>
          <a:bodyPr/>
          <a:lstStyle/>
          <a:p>
            <a:fld id="{AC7D5E21-22CE-4759-B5B2-3E9510768A8B}" type="slidenum">
              <a:rPr lang="bg-BG" smtClean="0"/>
              <a:pPr/>
              <a:t>‹#›</a:t>
            </a:fld>
            <a:endParaRPr lang="bg-BG"/>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9BB35101-9879-4706-A069-DA0E8FAF71AB}" type="datetimeFigureOut">
              <a:rPr lang="bg-BG" smtClean="0"/>
              <a:pPr/>
              <a:t>15.4.2021 г.</a:t>
            </a:fld>
            <a:endParaRPr lang="bg-BG"/>
          </a:p>
        </p:txBody>
      </p:sp>
      <p:sp>
        <p:nvSpPr>
          <p:cNvPr id="6" name="Нижний колонтитул 5"/>
          <p:cNvSpPr>
            <a:spLocks noGrp="1"/>
          </p:cNvSpPr>
          <p:nvPr>
            <p:ph type="ftr" sz="quarter" idx="11"/>
          </p:nvPr>
        </p:nvSpPr>
        <p:spPr/>
        <p:txBody>
          <a:bodyPr/>
          <a:lstStyle/>
          <a:p>
            <a:endParaRPr lang="bg-BG"/>
          </a:p>
        </p:txBody>
      </p:sp>
      <p:sp>
        <p:nvSpPr>
          <p:cNvPr id="7" name="Номер слайда 6"/>
          <p:cNvSpPr>
            <a:spLocks noGrp="1"/>
          </p:cNvSpPr>
          <p:nvPr>
            <p:ph type="sldNum" sz="quarter" idx="12"/>
          </p:nvPr>
        </p:nvSpPr>
        <p:spPr/>
        <p:txBody>
          <a:bodyPr/>
          <a:lstStyle/>
          <a:p>
            <a:fld id="{AC7D5E21-22CE-4759-B5B2-3E9510768A8B}" type="slidenum">
              <a:rPr lang="bg-BG" smtClean="0"/>
              <a:pPr/>
              <a:t>‹#›</a:t>
            </a:fld>
            <a:endParaRPr lang="bg-B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ru-RU" smtClean="0"/>
              <a:t>Образец текста</a:t>
            </a:r>
          </a:p>
        </p:txBody>
      </p:sp>
      <p:sp>
        <p:nvSpPr>
          <p:cNvPr id="4" name="Содержимое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Текст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ru-RU" smtClean="0"/>
              <a:t>Образец текста</a:t>
            </a:r>
          </a:p>
        </p:txBody>
      </p:sp>
      <p:sp>
        <p:nvSpPr>
          <p:cNvPr id="6" name="Содержимое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9BB35101-9879-4706-A069-DA0E8FAF71AB}" type="datetimeFigureOut">
              <a:rPr lang="bg-BG" smtClean="0"/>
              <a:pPr/>
              <a:t>15.4.2021 г.</a:t>
            </a:fld>
            <a:endParaRPr lang="bg-BG"/>
          </a:p>
        </p:txBody>
      </p:sp>
      <p:sp>
        <p:nvSpPr>
          <p:cNvPr id="8" name="Нижний колонтитул 7"/>
          <p:cNvSpPr>
            <a:spLocks noGrp="1"/>
          </p:cNvSpPr>
          <p:nvPr>
            <p:ph type="ftr" sz="quarter" idx="11"/>
          </p:nvPr>
        </p:nvSpPr>
        <p:spPr/>
        <p:txBody>
          <a:bodyPr/>
          <a:lstStyle/>
          <a:p>
            <a:endParaRPr lang="bg-BG"/>
          </a:p>
        </p:txBody>
      </p:sp>
      <p:sp>
        <p:nvSpPr>
          <p:cNvPr id="9" name="Номер слайда 8"/>
          <p:cNvSpPr>
            <a:spLocks noGrp="1"/>
          </p:cNvSpPr>
          <p:nvPr>
            <p:ph type="sldNum" sz="quarter" idx="12"/>
          </p:nvPr>
        </p:nvSpPr>
        <p:spPr/>
        <p:txBody>
          <a:bodyPr/>
          <a:lstStyle/>
          <a:p>
            <a:fld id="{AC7D5E21-22CE-4759-B5B2-3E9510768A8B}" type="slidenum">
              <a:rPr lang="bg-BG" smtClean="0"/>
              <a:pPr/>
              <a:t>‹#›</a:t>
            </a:fld>
            <a:endParaRPr lang="bg-B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9BB35101-9879-4706-A069-DA0E8FAF71AB}" type="datetimeFigureOut">
              <a:rPr lang="bg-BG" smtClean="0"/>
              <a:pPr/>
              <a:t>15.4.2021 г.</a:t>
            </a:fld>
            <a:endParaRPr lang="bg-BG"/>
          </a:p>
        </p:txBody>
      </p:sp>
      <p:sp>
        <p:nvSpPr>
          <p:cNvPr id="4" name="Нижний колонтитул 3"/>
          <p:cNvSpPr>
            <a:spLocks noGrp="1"/>
          </p:cNvSpPr>
          <p:nvPr>
            <p:ph type="ftr" sz="quarter" idx="11"/>
          </p:nvPr>
        </p:nvSpPr>
        <p:spPr/>
        <p:txBody>
          <a:bodyPr/>
          <a:lstStyle/>
          <a:p>
            <a:endParaRPr lang="bg-BG"/>
          </a:p>
        </p:txBody>
      </p:sp>
      <p:sp>
        <p:nvSpPr>
          <p:cNvPr id="5" name="Номер слайда 4"/>
          <p:cNvSpPr>
            <a:spLocks noGrp="1"/>
          </p:cNvSpPr>
          <p:nvPr>
            <p:ph type="sldNum" sz="quarter" idx="12"/>
          </p:nvPr>
        </p:nvSpPr>
        <p:spPr/>
        <p:txBody>
          <a:bodyPr/>
          <a:lstStyle/>
          <a:p>
            <a:fld id="{AC7D5E21-22CE-4759-B5B2-3E9510768A8B}" type="slidenum">
              <a:rPr lang="bg-BG" smtClean="0"/>
              <a:pPr/>
              <a:t>‹#›</a:t>
            </a:fld>
            <a:endParaRPr lang="bg-B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BB35101-9879-4706-A069-DA0E8FAF71AB}" type="datetimeFigureOut">
              <a:rPr lang="bg-BG" smtClean="0"/>
              <a:pPr/>
              <a:t>15.4.2021 г.</a:t>
            </a:fld>
            <a:endParaRPr lang="bg-BG"/>
          </a:p>
        </p:txBody>
      </p:sp>
      <p:sp>
        <p:nvSpPr>
          <p:cNvPr id="3" name="Нижний колонтитул 2"/>
          <p:cNvSpPr>
            <a:spLocks noGrp="1"/>
          </p:cNvSpPr>
          <p:nvPr>
            <p:ph type="ftr" sz="quarter" idx="11"/>
          </p:nvPr>
        </p:nvSpPr>
        <p:spPr/>
        <p:txBody>
          <a:bodyPr/>
          <a:lstStyle/>
          <a:p>
            <a:endParaRPr lang="bg-BG"/>
          </a:p>
        </p:txBody>
      </p:sp>
      <p:sp>
        <p:nvSpPr>
          <p:cNvPr id="4" name="Номер слайда 3"/>
          <p:cNvSpPr>
            <a:spLocks noGrp="1"/>
          </p:cNvSpPr>
          <p:nvPr>
            <p:ph type="sldNum" sz="quarter" idx="12"/>
          </p:nvPr>
        </p:nvSpPr>
        <p:spPr/>
        <p:txBody>
          <a:bodyPr/>
          <a:lstStyle/>
          <a:p>
            <a:fld id="{AC7D5E21-22CE-4759-B5B2-3E9510768A8B}" type="slidenum">
              <a:rPr lang="bg-BG" smtClean="0"/>
              <a:pPr/>
              <a:t>‹#›</a:t>
            </a:fld>
            <a:endParaRPr lang="bg-B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ru-RU" smtClean="0"/>
              <a:t>Образец заголовка</a:t>
            </a:r>
            <a:endParaRPr kumimoji="0" lang="en-US"/>
          </a:p>
        </p:txBody>
      </p:sp>
      <p:sp>
        <p:nvSpPr>
          <p:cNvPr id="3" name="Содержимое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Текст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9BB35101-9879-4706-A069-DA0E8FAF71AB}" type="datetimeFigureOut">
              <a:rPr lang="bg-BG" smtClean="0"/>
              <a:pPr/>
              <a:t>15.4.2021 г.</a:t>
            </a:fld>
            <a:endParaRPr lang="bg-BG"/>
          </a:p>
        </p:txBody>
      </p:sp>
      <p:sp>
        <p:nvSpPr>
          <p:cNvPr id="6" name="Нижний колонтитул 5"/>
          <p:cNvSpPr>
            <a:spLocks noGrp="1"/>
          </p:cNvSpPr>
          <p:nvPr>
            <p:ph type="ftr" sz="quarter" idx="11"/>
          </p:nvPr>
        </p:nvSpPr>
        <p:spPr/>
        <p:txBody>
          <a:bodyPr/>
          <a:lstStyle/>
          <a:p>
            <a:endParaRPr lang="bg-BG"/>
          </a:p>
        </p:txBody>
      </p:sp>
      <p:sp>
        <p:nvSpPr>
          <p:cNvPr id="7" name="Номер слайда 6"/>
          <p:cNvSpPr>
            <a:spLocks noGrp="1"/>
          </p:cNvSpPr>
          <p:nvPr>
            <p:ph type="sldNum" sz="quarter" idx="12"/>
          </p:nvPr>
        </p:nvSpPr>
        <p:spPr/>
        <p:txBody>
          <a:bodyPr/>
          <a:lstStyle/>
          <a:p>
            <a:fld id="{AC7D5E21-22CE-4759-B5B2-3E9510768A8B}" type="slidenum">
              <a:rPr lang="bg-BG" smtClean="0"/>
              <a:pPr/>
              <a:t>‹#›</a:t>
            </a:fld>
            <a:endParaRPr lang="bg-BG"/>
          </a:p>
        </p:txBody>
      </p:sp>
      <p:sp>
        <p:nvSpPr>
          <p:cNvPr id="12" name="Прямоугольник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ru-RU" smtClean="0"/>
              <a:t>Вставка рисунка</a:t>
            </a:r>
            <a:endParaRPr kumimoji="0" lang="en-US" dirty="0"/>
          </a:p>
        </p:txBody>
      </p:sp>
      <p:sp>
        <p:nvSpPr>
          <p:cNvPr id="4" name="Текст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164592" y="1170432"/>
            <a:ext cx="2523744" cy="201168"/>
          </a:xfrm>
        </p:spPr>
        <p:txBody>
          <a:bodyPr/>
          <a:lstStyle/>
          <a:p>
            <a:fld id="{9BB35101-9879-4706-A069-DA0E8FAF71AB}" type="datetimeFigureOut">
              <a:rPr lang="bg-BG" smtClean="0"/>
              <a:pPr/>
              <a:t>15.4.2021 г.</a:t>
            </a:fld>
            <a:endParaRPr lang="bg-BG"/>
          </a:p>
        </p:txBody>
      </p:sp>
      <p:sp>
        <p:nvSpPr>
          <p:cNvPr id="11" name="Прямоугольник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Нижний колонтитул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bg-BG"/>
          </a:p>
        </p:txBody>
      </p:sp>
      <p:sp>
        <p:nvSpPr>
          <p:cNvPr id="7" name="Номер слайда 6"/>
          <p:cNvSpPr>
            <a:spLocks noGrp="1"/>
          </p:cNvSpPr>
          <p:nvPr>
            <p:ph type="sldNum" sz="quarter" idx="12"/>
          </p:nvPr>
        </p:nvSpPr>
        <p:spPr>
          <a:xfrm>
            <a:off x="8339328" y="1170432"/>
            <a:ext cx="733864" cy="201168"/>
          </a:xfrm>
        </p:spPr>
        <p:txBody>
          <a:bodyPr/>
          <a:lstStyle/>
          <a:p>
            <a:fld id="{AC7D5E21-22CE-4759-B5B2-3E9510768A8B}" type="slidenum">
              <a:rPr lang="bg-BG" smtClean="0"/>
              <a:pPr/>
              <a:t>‹#›</a:t>
            </a:fld>
            <a:endParaRPr lang="bg-BG"/>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Прямоугольник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Прямоугольник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4" name="Дата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9BB35101-9879-4706-A069-DA0E8FAF71AB}" type="datetimeFigureOut">
              <a:rPr lang="bg-BG" smtClean="0"/>
              <a:pPr/>
              <a:t>15.4.2021 г.</a:t>
            </a:fld>
            <a:endParaRPr lang="bg-BG"/>
          </a:p>
        </p:txBody>
      </p:sp>
      <p:sp>
        <p:nvSpPr>
          <p:cNvPr id="5" name="Нижний колонтитул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bg-BG"/>
          </a:p>
        </p:txBody>
      </p:sp>
      <p:sp>
        <p:nvSpPr>
          <p:cNvPr id="6" name="Номер слайда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AC7D5E21-22CE-4759-B5B2-3E9510768A8B}" type="slidenum">
              <a:rPr lang="bg-BG" smtClean="0"/>
              <a:pPr/>
              <a:t>‹#›</a:t>
            </a:fld>
            <a:endParaRPr lang="bg-BG"/>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ideo" Target="file:///C:\Users\milanov66\Downloads\zemlia-na-karte-vselennoi-kosmos.mp4"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ilanov66\Desktop\загруженное (4).jpg"/>
          <p:cNvPicPr>
            <a:picLocks noChangeAspect="1" noChangeArrowheads="1"/>
          </p:cNvPicPr>
          <p:nvPr/>
        </p:nvPicPr>
        <p:blipFill>
          <a:blip r:embed="rId2">
            <a:lum bright="-20000"/>
          </a:blip>
          <a:srcRect/>
          <a:stretch>
            <a:fillRect/>
          </a:stretch>
        </p:blipFill>
        <p:spPr bwMode="auto">
          <a:xfrm>
            <a:off x="-20443" y="0"/>
            <a:ext cx="9164443" cy="6858000"/>
          </a:xfrm>
          <a:prstGeom prst="rect">
            <a:avLst/>
          </a:prstGeom>
          <a:noFill/>
        </p:spPr>
      </p:pic>
      <p:sp>
        <p:nvSpPr>
          <p:cNvPr id="2" name="Заголовок 1"/>
          <p:cNvSpPr>
            <a:spLocks noGrp="1"/>
          </p:cNvSpPr>
          <p:nvPr>
            <p:ph type="ctrTitle"/>
          </p:nvPr>
        </p:nvSpPr>
        <p:spPr>
          <a:xfrm>
            <a:off x="1643042" y="6021324"/>
            <a:ext cx="7334272" cy="1673352"/>
          </a:xfrm>
        </p:spPr>
        <p:txBody>
          <a:bodyPr>
            <a:normAutofit/>
          </a:bodyPr>
          <a:lstStyle/>
          <a:p>
            <a:pPr algn="r"/>
            <a:r>
              <a:rPr lang="bg-BG" sz="2400" i="1" dirty="0" smtClean="0"/>
              <a:t>Изготвил:Андриан Георгиев,Ани Николова,Веселина </a:t>
            </a:r>
            <a:r>
              <a:rPr lang="bg-BG" sz="2400" i="1" dirty="0" smtClean="0"/>
              <a:t>Миланова</a:t>
            </a:r>
            <a:endParaRPr lang="bg-BG" sz="2400" i="1" dirty="0"/>
          </a:p>
        </p:txBody>
      </p:sp>
      <p:sp>
        <p:nvSpPr>
          <p:cNvPr id="3" name="Подзаголовок 2"/>
          <p:cNvSpPr>
            <a:spLocks noGrp="1"/>
          </p:cNvSpPr>
          <p:nvPr>
            <p:ph type="subTitle" idx="1"/>
          </p:nvPr>
        </p:nvSpPr>
        <p:spPr>
          <a:xfrm>
            <a:off x="1643042" y="3357562"/>
            <a:ext cx="7334272" cy="1499616"/>
          </a:xfrm>
        </p:spPr>
        <p:txBody>
          <a:bodyPr>
            <a:noAutofit/>
          </a:bodyPr>
          <a:lstStyle/>
          <a:p>
            <a:r>
              <a:rPr lang="bg-BG" sz="6000" i="1" dirty="0" smtClean="0"/>
              <a:t>Космосът-минало,настояще и бъдеще</a:t>
            </a:r>
            <a:endParaRPr lang="bg-BG" sz="6000" i="1" dirty="0"/>
          </a:p>
        </p:txBody>
      </p:sp>
      <p:sp>
        <p:nvSpPr>
          <p:cNvPr id="4" name="5-конечная звезда 3"/>
          <p:cNvSpPr/>
          <p:nvPr/>
        </p:nvSpPr>
        <p:spPr>
          <a:xfrm>
            <a:off x="285720" y="2428868"/>
            <a:ext cx="785818" cy="642942"/>
          </a:xfrm>
          <a:prstGeom prst="star5">
            <a:avLst>
              <a:gd name="adj" fmla="val 16892"/>
              <a:gd name="hf" fmla="val 105146"/>
              <a:gd name="vf" fmla="val 110557"/>
            </a:avLst>
          </a:prstGeom>
          <a:solidFill>
            <a:srgbClr val="D99437"/>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 name="5-конечная звезда 4"/>
          <p:cNvSpPr/>
          <p:nvPr/>
        </p:nvSpPr>
        <p:spPr>
          <a:xfrm rot="2856544">
            <a:off x="1283843" y="1528869"/>
            <a:ext cx="785818" cy="728123"/>
          </a:xfrm>
          <a:prstGeom prst="star5">
            <a:avLst>
              <a:gd name="adj" fmla="val 16892"/>
              <a:gd name="hf" fmla="val 105146"/>
              <a:gd name="vf" fmla="val 110557"/>
            </a:avLst>
          </a:prstGeom>
          <a:solidFill>
            <a:srgbClr val="D99437"/>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6" name="5-конечная звезда 5"/>
          <p:cNvSpPr/>
          <p:nvPr/>
        </p:nvSpPr>
        <p:spPr>
          <a:xfrm rot="19868581">
            <a:off x="330893" y="969460"/>
            <a:ext cx="785818" cy="751786"/>
          </a:xfrm>
          <a:prstGeom prst="star5">
            <a:avLst>
              <a:gd name="adj" fmla="val 16892"/>
              <a:gd name="hf" fmla="val 105146"/>
              <a:gd name="vf" fmla="val 110557"/>
            </a:avLst>
          </a:prstGeom>
          <a:solidFill>
            <a:srgbClr val="D99437"/>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7" name="5-конечная звезда 6"/>
          <p:cNvSpPr/>
          <p:nvPr/>
        </p:nvSpPr>
        <p:spPr>
          <a:xfrm rot="634594">
            <a:off x="1357290" y="285728"/>
            <a:ext cx="785818" cy="642942"/>
          </a:xfrm>
          <a:prstGeom prst="star5">
            <a:avLst>
              <a:gd name="adj" fmla="val 16892"/>
              <a:gd name="hf" fmla="val 105146"/>
              <a:gd name="vf" fmla="val 110557"/>
            </a:avLst>
          </a:prstGeom>
          <a:solidFill>
            <a:srgbClr val="D99437"/>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8" name="5-конечная звезда 7"/>
          <p:cNvSpPr/>
          <p:nvPr/>
        </p:nvSpPr>
        <p:spPr>
          <a:xfrm>
            <a:off x="0" y="0"/>
            <a:ext cx="785818" cy="642942"/>
          </a:xfrm>
          <a:prstGeom prst="star5">
            <a:avLst>
              <a:gd name="adj" fmla="val 16892"/>
              <a:gd name="hf" fmla="val 105146"/>
              <a:gd name="vf" fmla="val 110557"/>
            </a:avLst>
          </a:prstGeom>
          <a:solidFill>
            <a:srgbClr val="D99437"/>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0" name="Полилиния 9"/>
          <p:cNvSpPr/>
          <p:nvPr/>
        </p:nvSpPr>
        <p:spPr>
          <a:xfrm>
            <a:off x="0" y="0"/>
            <a:ext cx="1964267" cy="3980873"/>
          </a:xfrm>
          <a:custGeom>
            <a:avLst/>
            <a:gdLst>
              <a:gd name="connsiteX0" fmla="*/ 230909 w 1964267"/>
              <a:gd name="connsiteY0" fmla="*/ 0 h 3980873"/>
              <a:gd name="connsiteX1" fmla="*/ 785091 w 1964267"/>
              <a:gd name="connsiteY1" fmla="*/ 258618 h 3980873"/>
              <a:gd name="connsiteX2" fmla="*/ 1902691 w 1964267"/>
              <a:gd name="connsiteY2" fmla="*/ 692727 h 3980873"/>
              <a:gd name="connsiteX3" fmla="*/ 1154546 w 1964267"/>
              <a:gd name="connsiteY3" fmla="*/ 1560945 h 3980873"/>
              <a:gd name="connsiteX4" fmla="*/ 1579419 w 1964267"/>
              <a:gd name="connsiteY4" fmla="*/ 2281382 h 3980873"/>
              <a:gd name="connsiteX5" fmla="*/ 415637 w 1964267"/>
              <a:gd name="connsiteY5" fmla="*/ 3084945 h 3980873"/>
              <a:gd name="connsiteX6" fmla="*/ 0 w 1964267"/>
              <a:gd name="connsiteY6" fmla="*/ 3980873 h 3980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4267" h="3980873">
                <a:moveTo>
                  <a:pt x="230909" y="0"/>
                </a:moveTo>
                <a:cubicBezTo>
                  <a:pt x="368685" y="71581"/>
                  <a:pt x="506461" y="143163"/>
                  <a:pt x="785091" y="258618"/>
                </a:cubicBezTo>
                <a:cubicBezTo>
                  <a:pt x="1063721" y="374073"/>
                  <a:pt x="1841115" y="475673"/>
                  <a:pt x="1902691" y="692727"/>
                </a:cubicBezTo>
                <a:cubicBezTo>
                  <a:pt x="1964267" y="909782"/>
                  <a:pt x="1208425" y="1296169"/>
                  <a:pt x="1154546" y="1560945"/>
                </a:cubicBezTo>
                <a:cubicBezTo>
                  <a:pt x="1100667" y="1825721"/>
                  <a:pt x="1702570" y="2027382"/>
                  <a:pt x="1579419" y="2281382"/>
                </a:cubicBezTo>
                <a:cubicBezTo>
                  <a:pt x="1456268" y="2535382"/>
                  <a:pt x="678873" y="2801697"/>
                  <a:pt x="415637" y="3084945"/>
                </a:cubicBezTo>
                <a:cubicBezTo>
                  <a:pt x="152401" y="3368193"/>
                  <a:pt x="69273" y="3825394"/>
                  <a:pt x="0" y="3980873"/>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bg-BG"/>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428604"/>
            <a:ext cx="8229600" cy="4625609"/>
          </a:xfrm>
        </p:spPr>
        <p:txBody>
          <a:bodyPr>
            <a:normAutofit/>
          </a:bodyPr>
          <a:lstStyle/>
          <a:p>
            <a:r>
              <a:rPr lang="ru-RU" sz="2000" i="1" dirty="0">
                <a:solidFill>
                  <a:srgbClr val="FFFFFF"/>
                </a:solidFill>
              </a:rPr>
              <a:t>Вселената е всичко, което може да се наблюдава или има основание да се допусне. Изучаването й е предмет на философията и космологията, която се занимава с произхода, строежа и еволюцията на вселената. На всеки етап от развитието на човечеството е известна само ограничена част от вселената</a:t>
            </a:r>
            <a:r>
              <a:rPr lang="ru-RU" sz="2000" i="1" dirty="0" smtClean="0">
                <a:solidFill>
                  <a:srgbClr val="FFFFFF"/>
                </a:solidFill>
              </a:rPr>
              <a:t>.</a:t>
            </a:r>
            <a:endParaRPr lang="bg-BG" sz="2000" i="1" dirty="0">
              <a:solidFill>
                <a:srgbClr val="FFFFFF"/>
              </a:solidFill>
            </a:endParaRPr>
          </a:p>
        </p:txBody>
      </p:sp>
      <p:pic>
        <p:nvPicPr>
          <p:cNvPr id="4" name="Picture 3"/>
          <p:cNvPicPr>
            <a:picLocks noChangeAspect="1"/>
          </p:cNvPicPr>
          <p:nvPr/>
        </p:nvPicPr>
        <p:blipFill>
          <a:blip r:embed="rId2"/>
          <a:stretch>
            <a:fillRect/>
          </a:stretch>
        </p:blipFill>
        <p:spPr>
          <a:xfrm>
            <a:off x="2214546" y="2643182"/>
            <a:ext cx="4264724" cy="2866382"/>
          </a:xfrm>
          <a:prstGeom prst="rect">
            <a:avLst/>
          </a:prstGeom>
        </p:spPr>
      </p:pic>
    </p:spTree>
  </p:cSld>
  <p:clrMapOvr>
    <a:masterClrMapping/>
  </p:clrMapOvr>
  <p:transition>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1472" y="428604"/>
            <a:ext cx="8229600" cy="4625609"/>
          </a:xfrm>
        </p:spPr>
        <p:txBody>
          <a:bodyPr/>
          <a:lstStyle/>
          <a:p>
            <a:r>
              <a:rPr lang="ru-RU" sz="2000" i="1" dirty="0" smtClean="0">
                <a:solidFill>
                  <a:srgbClr val="FFFFFF"/>
                </a:solidFill>
              </a:rPr>
              <a:t>С </a:t>
            </a:r>
            <a:r>
              <a:rPr lang="ru-RU" sz="2000" i="1" dirty="0">
                <a:solidFill>
                  <a:srgbClr val="FFFFFF"/>
                </a:solidFill>
              </a:rPr>
              <a:t>усъвършенстване на технологиите и методите на нейното изучаване, наблюдаваният обем става все по-голям. Метагалактика се нарича тази част, която е достъпна за наблюдения в настоящето или в непосредственото бъдеще.</a:t>
            </a:r>
            <a:endParaRPr lang="bg-BG" sz="2000" i="1" dirty="0">
              <a:solidFill>
                <a:srgbClr val="FFFFFF"/>
              </a:solidFill>
            </a:endParaRPr>
          </a:p>
        </p:txBody>
      </p:sp>
      <p:pic>
        <p:nvPicPr>
          <p:cNvPr id="4" name="Picture 3"/>
          <p:cNvPicPr>
            <a:picLocks noChangeAspect="1"/>
          </p:cNvPicPr>
          <p:nvPr/>
        </p:nvPicPr>
        <p:blipFill>
          <a:blip r:embed="rId2"/>
          <a:srcRect/>
          <a:stretch>
            <a:fillRect/>
          </a:stretch>
        </p:blipFill>
        <p:spPr>
          <a:xfrm>
            <a:off x="2285984" y="2357430"/>
            <a:ext cx="4000508" cy="3571900"/>
          </a:xfrm>
          <a:prstGeom prst="rect">
            <a:avLst/>
          </a:prstGeom>
        </p:spPr>
      </p:pic>
    </p:spTree>
  </p:cSld>
  <p:clrMapOvr>
    <a:masterClrMapping/>
  </p:clrMapOvr>
  <p:transition>
    <p:blinds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428604"/>
            <a:ext cx="8229600" cy="4625609"/>
          </a:xfrm>
        </p:spPr>
        <p:txBody>
          <a:bodyPr>
            <a:normAutofit/>
          </a:bodyPr>
          <a:lstStyle/>
          <a:p>
            <a:r>
              <a:rPr lang="ru-RU" sz="2000" i="1" dirty="0">
                <a:solidFill>
                  <a:srgbClr val="FFFFFF"/>
                </a:solidFill>
              </a:rPr>
              <a:t>Крайната съдба на Вселената е тема във физическата космология, чиито теоретични ограничения позволяват да бъдат описани и оценени възможните сценарии за еволюцията и крайната съдба на Вселената. Въз основа на наличните данни от наблюдения, решаването на съдбата и еволюцията на Вселената вече са станали валидни космологични въпроси, отвъд най-вече непроверимите митологични или религиозни убеждения.</a:t>
            </a:r>
            <a:endParaRPr lang="bg-BG" sz="2000" i="1" dirty="0">
              <a:solidFill>
                <a:srgbClr val="FFFFFF"/>
              </a:solidFill>
            </a:endParaRPr>
          </a:p>
        </p:txBody>
      </p:sp>
      <p:pic>
        <p:nvPicPr>
          <p:cNvPr id="4" name="Picture 3"/>
          <p:cNvPicPr>
            <a:picLocks noChangeAspect="1"/>
          </p:cNvPicPr>
          <p:nvPr/>
        </p:nvPicPr>
        <p:blipFill>
          <a:blip r:embed="rId2"/>
          <a:stretch>
            <a:fillRect/>
          </a:stretch>
        </p:blipFill>
        <p:spPr>
          <a:xfrm>
            <a:off x="2214546" y="3214686"/>
            <a:ext cx="4484590" cy="2857520"/>
          </a:xfrm>
          <a:prstGeom prst="rect">
            <a:avLst/>
          </a:prstGeom>
        </p:spPr>
      </p:pic>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714356"/>
            <a:ext cx="8229600" cy="4625609"/>
          </a:xfrm>
        </p:spPr>
        <p:txBody>
          <a:bodyPr>
            <a:normAutofit/>
          </a:bodyPr>
          <a:lstStyle/>
          <a:p>
            <a:r>
              <a:rPr lang="ru-RU" sz="2000" i="1" dirty="0">
                <a:solidFill>
                  <a:srgbClr val="FFFFFF"/>
                </a:solidFill>
              </a:rPr>
              <a:t>Научни хипотези си съперничат в предричането на множество мрачни съдби, включително, че Вселената може да е съществувала крайно или безкрайно, или опит да бъде обяснено нейното начало.</a:t>
            </a:r>
            <a:endParaRPr lang="bg-BG" sz="2000" i="1" dirty="0">
              <a:solidFill>
                <a:srgbClr val="FFFFFF"/>
              </a:solidFill>
            </a:endParaRPr>
          </a:p>
        </p:txBody>
      </p:sp>
      <p:pic>
        <p:nvPicPr>
          <p:cNvPr id="4" name="Picture 3"/>
          <p:cNvPicPr>
            <a:picLocks noChangeAspect="1"/>
          </p:cNvPicPr>
          <p:nvPr/>
        </p:nvPicPr>
        <p:blipFill>
          <a:blip r:embed="rId2"/>
          <a:stretch>
            <a:fillRect/>
          </a:stretch>
        </p:blipFill>
        <p:spPr>
          <a:xfrm>
            <a:off x="1571604" y="2357430"/>
            <a:ext cx="5995392" cy="3372408"/>
          </a:xfrm>
          <a:prstGeom prst="rect">
            <a:avLst/>
          </a:prstGeom>
        </p:spPr>
      </p:pic>
    </p:spTree>
  </p:cSld>
  <p:clrMapOvr>
    <a:masterClrMapping/>
  </p:clrMapOvr>
  <p:transition>
    <p:cover dir="l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emlia-na-karte-vselennoi-kosmos.mp4">
            <a:hlinkClick r:id="" action="ppaction://media"/>
          </p:cNvPr>
          <p:cNvPicPr>
            <a:picLocks noGrp="1" noRot="1" noChangeAspect="1"/>
          </p:cNvPicPr>
          <p:nvPr>
            <p:ph idx="1"/>
            <a:videoFile r:link="rId1"/>
          </p:nvPr>
        </p:nvPicPr>
        <p:blipFill>
          <a:blip r:embed="rId3"/>
          <a:stretch>
            <a:fillRect/>
          </a:stretch>
        </p:blipFill>
        <p:spPr>
          <a:xfrm>
            <a:off x="357158" y="928670"/>
            <a:ext cx="8429684" cy="4929222"/>
          </a:xfrm>
          <a:prstGeom prst="rect">
            <a:avLst/>
          </a:prstGeom>
          <a:solidFill>
            <a:srgbClr val="FFFFFF">
              <a:shade val="85000"/>
            </a:srgbClr>
          </a:solidFill>
          <a:ln w="88900" cap="sq">
            <a:solidFill>
              <a:schemeClr val="bg2">
                <a:lumMod val="1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426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bg-BG" sz="4800" i="1" dirty="0" smtClean="0"/>
              <a:t>Източници:</a:t>
            </a:r>
            <a:endParaRPr lang="bg-BG" sz="4800" i="1" dirty="0"/>
          </a:p>
        </p:txBody>
      </p:sp>
      <p:sp>
        <p:nvSpPr>
          <p:cNvPr id="4" name="Прямоугольник 3"/>
          <p:cNvSpPr/>
          <p:nvPr/>
        </p:nvSpPr>
        <p:spPr>
          <a:xfrm>
            <a:off x="428596" y="1643050"/>
            <a:ext cx="4881721" cy="461665"/>
          </a:xfrm>
          <a:prstGeom prst="rect">
            <a:avLst/>
          </a:prstGeom>
        </p:spPr>
        <p:txBody>
          <a:bodyPr wrap="none">
            <a:spAutoFit/>
          </a:bodyPr>
          <a:lstStyle/>
          <a:p>
            <a:r>
              <a:rPr lang="en-US" sz="2400" dirty="0" smtClean="0">
                <a:solidFill>
                  <a:srgbClr val="FFFFFF"/>
                </a:solidFill>
              </a:rPr>
              <a:t>https://deep-space.alle.bg/</a:t>
            </a:r>
            <a:r>
              <a:rPr lang="bg-BG" sz="2400" dirty="0" smtClean="0">
                <a:solidFill>
                  <a:srgbClr val="FFFFFF"/>
                </a:solidFill>
              </a:rPr>
              <a:t>космос/</a:t>
            </a:r>
            <a:endParaRPr lang="bg-BG" sz="2400" dirty="0">
              <a:solidFill>
                <a:srgbClr val="FFFFFF"/>
              </a:solidFill>
            </a:endParaRPr>
          </a:p>
        </p:txBody>
      </p:sp>
      <p:sp>
        <p:nvSpPr>
          <p:cNvPr id="6" name="Прямоугольник 5"/>
          <p:cNvSpPr/>
          <p:nvPr/>
        </p:nvSpPr>
        <p:spPr>
          <a:xfrm>
            <a:off x="428596" y="2143116"/>
            <a:ext cx="5037020" cy="461665"/>
          </a:xfrm>
          <a:prstGeom prst="rect">
            <a:avLst/>
          </a:prstGeom>
        </p:spPr>
        <p:txBody>
          <a:bodyPr wrap="none">
            <a:spAutoFit/>
          </a:bodyPr>
          <a:lstStyle/>
          <a:p>
            <a:r>
              <a:rPr lang="en-US" sz="2400" dirty="0" smtClean="0">
                <a:solidFill>
                  <a:srgbClr val="FFFFFF"/>
                </a:solidFill>
              </a:rPr>
              <a:t>https://chudno.eu/2020/07/23/</a:t>
            </a:r>
            <a:r>
              <a:rPr lang="bg-BG" sz="2400" dirty="0" smtClean="0">
                <a:solidFill>
                  <a:srgbClr val="FFFFFF"/>
                </a:solidFill>
              </a:rPr>
              <a:t>какво</a:t>
            </a:r>
            <a:endParaRPr lang="bg-BG" sz="2400" dirty="0">
              <a:solidFill>
                <a:srgbClr val="FFFFFF"/>
              </a:solidFill>
            </a:endParaRPr>
          </a:p>
        </p:txBody>
      </p:sp>
      <p:sp>
        <p:nvSpPr>
          <p:cNvPr id="7" name="Прямоугольник 6"/>
          <p:cNvSpPr/>
          <p:nvPr/>
        </p:nvSpPr>
        <p:spPr>
          <a:xfrm>
            <a:off x="428596" y="2643182"/>
            <a:ext cx="4572000" cy="830997"/>
          </a:xfrm>
          <a:prstGeom prst="rect">
            <a:avLst/>
          </a:prstGeom>
        </p:spPr>
        <p:txBody>
          <a:bodyPr>
            <a:spAutoFit/>
          </a:bodyPr>
          <a:lstStyle/>
          <a:p>
            <a:r>
              <a:rPr lang="en-US" sz="2400" dirty="0" smtClean="0">
                <a:solidFill>
                  <a:srgbClr val="FFFFFF"/>
                </a:solidFill>
              </a:rPr>
              <a:t>https://ru.wikipedia.org/wiki/</a:t>
            </a:r>
            <a:r>
              <a:rPr lang="bg-BG" sz="2400" dirty="0" smtClean="0">
                <a:solidFill>
                  <a:srgbClr val="FFFFFF"/>
                </a:solidFill>
              </a:rPr>
              <a:t>Космос_(философия)</a:t>
            </a:r>
            <a:endParaRPr lang="bg-BG" sz="2400" dirty="0">
              <a:solidFill>
                <a:srgbClr val="FFFFFF"/>
              </a:solidFill>
            </a:endParaRPr>
          </a:p>
        </p:txBody>
      </p:sp>
    </p:spTree>
  </p:cSld>
  <p:clrMapOvr>
    <a:masterClrMapping/>
  </p:clrMapOvr>
  <p:transition>
    <p:diamon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ilanov66\Desktop\загруженное (4).jpg"/>
          <p:cNvPicPr>
            <a:picLocks noChangeAspect="1" noChangeArrowheads="1"/>
          </p:cNvPicPr>
          <p:nvPr/>
        </p:nvPicPr>
        <p:blipFill>
          <a:blip r:embed="rId2">
            <a:lum bright="-20000"/>
          </a:blip>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214282" y="2357430"/>
            <a:ext cx="8929718" cy="1636776"/>
          </a:xfrm>
        </p:spPr>
        <p:txBody>
          <a:bodyPr>
            <a:noAutofit/>
          </a:bodyPr>
          <a:lstStyle/>
          <a:p>
            <a:pPr algn="ctr"/>
            <a:r>
              <a:rPr lang="bg-BG" sz="6600" b="0" i="1" dirty="0" smtClean="0"/>
              <a:t>Благодаря за Вниманието!</a:t>
            </a:r>
            <a:endParaRPr lang="bg-BG" sz="6600" b="0" i="1" dirty="0"/>
          </a:p>
        </p:txBody>
      </p:sp>
      <p:sp>
        <p:nvSpPr>
          <p:cNvPr id="6" name="5-конечная звезда 5"/>
          <p:cNvSpPr/>
          <p:nvPr/>
        </p:nvSpPr>
        <p:spPr>
          <a:xfrm rot="21027214">
            <a:off x="142844" y="4000504"/>
            <a:ext cx="785818" cy="642942"/>
          </a:xfrm>
          <a:prstGeom prst="star5">
            <a:avLst>
              <a:gd name="adj" fmla="val 16892"/>
              <a:gd name="hf" fmla="val 105146"/>
              <a:gd name="vf" fmla="val 110557"/>
            </a:avLst>
          </a:prstGeom>
          <a:solidFill>
            <a:srgbClr val="D99437"/>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7" name="5-конечная звезда 6"/>
          <p:cNvSpPr/>
          <p:nvPr/>
        </p:nvSpPr>
        <p:spPr>
          <a:xfrm rot="2409484">
            <a:off x="114695" y="5106803"/>
            <a:ext cx="785818" cy="642942"/>
          </a:xfrm>
          <a:prstGeom prst="star5">
            <a:avLst>
              <a:gd name="adj" fmla="val 16892"/>
              <a:gd name="hf" fmla="val 105146"/>
              <a:gd name="vf" fmla="val 110557"/>
            </a:avLst>
          </a:prstGeom>
          <a:solidFill>
            <a:srgbClr val="D99437"/>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8" name="5-конечная звезда 7"/>
          <p:cNvSpPr/>
          <p:nvPr/>
        </p:nvSpPr>
        <p:spPr>
          <a:xfrm rot="20535536">
            <a:off x="1222249" y="4890758"/>
            <a:ext cx="785818" cy="642942"/>
          </a:xfrm>
          <a:prstGeom prst="star5">
            <a:avLst>
              <a:gd name="adj" fmla="val 16892"/>
              <a:gd name="hf" fmla="val 105146"/>
              <a:gd name="vf" fmla="val 110557"/>
            </a:avLst>
          </a:prstGeom>
          <a:solidFill>
            <a:srgbClr val="D99437"/>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9" name="5-конечная звезда 8"/>
          <p:cNvSpPr/>
          <p:nvPr/>
        </p:nvSpPr>
        <p:spPr>
          <a:xfrm rot="21230472">
            <a:off x="1818139" y="5969629"/>
            <a:ext cx="785818" cy="642942"/>
          </a:xfrm>
          <a:prstGeom prst="star5">
            <a:avLst>
              <a:gd name="adj" fmla="val 16892"/>
              <a:gd name="hf" fmla="val 105146"/>
              <a:gd name="vf" fmla="val 110557"/>
            </a:avLst>
          </a:prstGeom>
          <a:solidFill>
            <a:srgbClr val="D99437"/>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0" name="5-конечная звезда 9"/>
          <p:cNvSpPr/>
          <p:nvPr/>
        </p:nvSpPr>
        <p:spPr>
          <a:xfrm>
            <a:off x="642910" y="6072206"/>
            <a:ext cx="785818" cy="642942"/>
          </a:xfrm>
          <a:prstGeom prst="star5">
            <a:avLst>
              <a:gd name="adj" fmla="val 16892"/>
              <a:gd name="hf" fmla="val 105146"/>
              <a:gd name="vf" fmla="val 110557"/>
            </a:avLst>
          </a:prstGeom>
          <a:solidFill>
            <a:srgbClr val="D99437"/>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1" name="Полилиния 10"/>
          <p:cNvSpPr/>
          <p:nvPr/>
        </p:nvSpPr>
        <p:spPr>
          <a:xfrm>
            <a:off x="9236" y="4000504"/>
            <a:ext cx="2660073" cy="2862114"/>
          </a:xfrm>
          <a:custGeom>
            <a:avLst/>
            <a:gdLst>
              <a:gd name="connsiteX0" fmla="*/ 0 w 2660073"/>
              <a:gd name="connsiteY0" fmla="*/ 0 h 2983345"/>
              <a:gd name="connsiteX1" fmla="*/ 905164 w 2660073"/>
              <a:gd name="connsiteY1" fmla="*/ 304800 h 2983345"/>
              <a:gd name="connsiteX2" fmla="*/ 1524000 w 2660073"/>
              <a:gd name="connsiteY2" fmla="*/ 1311563 h 2983345"/>
              <a:gd name="connsiteX3" fmla="*/ 544946 w 2660073"/>
              <a:gd name="connsiteY3" fmla="*/ 1708727 h 2983345"/>
              <a:gd name="connsiteX4" fmla="*/ 1182255 w 2660073"/>
              <a:gd name="connsiteY4" fmla="*/ 2595418 h 2983345"/>
              <a:gd name="connsiteX5" fmla="*/ 2244437 w 2660073"/>
              <a:gd name="connsiteY5" fmla="*/ 2567709 h 2983345"/>
              <a:gd name="connsiteX6" fmla="*/ 2660073 w 2660073"/>
              <a:gd name="connsiteY6" fmla="*/ 2983345 h 2983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073" h="2983345">
                <a:moveTo>
                  <a:pt x="0" y="0"/>
                </a:moveTo>
                <a:cubicBezTo>
                  <a:pt x="325582" y="43103"/>
                  <a:pt x="651164" y="86206"/>
                  <a:pt x="905164" y="304800"/>
                </a:cubicBezTo>
                <a:cubicBezTo>
                  <a:pt x="1159164" y="523394"/>
                  <a:pt x="1584036" y="1077575"/>
                  <a:pt x="1524000" y="1311563"/>
                </a:cubicBezTo>
                <a:cubicBezTo>
                  <a:pt x="1463964" y="1545551"/>
                  <a:pt x="601903" y="1494751"/>
                  <a:pt x="544946" y="1708727"/>
                </a:cubicBezTo>
                <a:cubicBezTo>
                  <a:pt x="487989" y="1922703"/>
                  <a:pt x="899007" y="2452254"/>
                  <a:pt x="1182255" y="2595418"/>
                </a:cubicBezTo>
                <a:cubicBezTo>
                  <a:pt x="1465503" y="2738582"/>
                  <a:pt x="1998134" y="2503055"/>
                  <a:pt x="2244437" y="2567709"/>
                </a:cubicBezTo>
                <a:cubicBezTo>
                  <a:pt x="2490740" y="2632363"/>
                  <a:pt x="2578485" y="2914072"/>
                  <a:pt x="2660073" y="2983345"/>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bg-BG"/>
          </a:p>
        </p:txBody>
      </p:sp>
    </p:spTree>
  </p:cSld>
  <p:clrMapOvr>
    <a:masterClrMapping/>
  </p:clrMapOvr>
  <p:transition>
    <p:spli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1472" y="428604"/>
            <a:ext cx="7787208" cy="2085857"/>
          </a:xfrm>
        </p:spPr>
        <p:txBody>
          <a:bodyPr>
            <a:noAutofit/>
          </a:bodyPr>
          <a:lstStyle/>
          <a:p>
            <a:pPr marL="118872" indent="0">
              <a:buNone/>
            </a:pPr>
            <a:r>
              <a:rPr lang="bg-BG" sz="2000" i="1" dirty="0" smtClean="0">
                <a:solidFill>
                  <a:srgbClr val="FFFFFF"/>
                </a:solidFill>
              </a:rPr>
              <a:t>Космосът е магнетично място за стотици изследователи от цял свят.Явява се цел за устрема ни да достигаме далечни пространства,също така е и опитно поле за учените ни.Обикновено се смята,че космосът започва на височина от 80 до 120 км.от земната повърхност-представлява всичко извън въздушната обвивка на нашата планета.В него има много галактики,една от тях е Млечният път-галактиката,в която се намира Слънчевата система,а в нея и планетата  Земя.</a:t>
            </a:r>
            <a:endParaRPr lang="bg-BG" sz="2000" i="1" dirty="0">
              <a:solidFill>
                <a:srgbClr val="FFFFFF"/>
              </a:solidFill>
            </a:endParaRPr>
          </a:p>
        </p:txBody>
      </p:sp>
      <p:pic>
        <p:nvPicPr>
          <p:cNvPr id="4" name="Picture 3"/>
          <p:cNvPicPr>
            <a:picLocks noChangeAspect="1"/>
          </p:cNvPicPr>
          <p:nvPr/>
        </p:nvPicPr>
        <p:blipFill>
          <a:blip r:embed="rId2"/>
          <a:stretch>
            <a:fillRect/>
          </a:stretch>
        </p:blipFill>
        <p:spPr>
          <a:xfrm>
            <a:off x="179512" y="3791265"/>
            <a:ext cx="4225094" cy="2667091"/>
          </a:xfrm>
          <a:prstGeom prst="rect">
            <a:avLst/>
          </a:prstGeom>
        </p:spPr>
      </p:pic>
      <p:pic>
        <p:nvPicPr>
          <p:cNvPr id="5" name="Picture 4"/>
          <p:cNvPicPr>
            <a:picLocks noChangeAspect="1"/>
          </p:cNvPicPr>
          <p:nvPr/>
        </p:nvPicPr>
        <p:blipFill>
          <a:blip r:embed="rId3"/>
          <a:stretch>
            <a:fillRect/>
          </a:stretch>
        </p:blipFill>
        <p:spPr>
          <a:xfrm>
            <a:off x="4716016" y="3791265"/>
            <a:ext cx="4167329" cy="2667091"/>
          </a:xfrm>
          <a:prstGeom prst="rect">
            <a:avLst/>
          </a:prstGeom>
        </p:spPr>
      </p:pic>
    </p:spTree>
  </p:cSld>
  <p:clrMapOvr>
    <a:masterClrMapping/>
  </p:clrMapOvr>
  <p:transition>
    <p:diamon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85786" y="428604"/>
            <a:ext cx="7499176" cy="1797825"/>
          </a:xfrm>
        </p:spPr>
        <p:txBody>
          <a:bodyPr>
            <a:noAutofit/>
          </a:bodyPr>
          <a:lstStyle/>
          <a:p>
            <a:r>
              <a:rPr lang="bg-BG" sz="2000" i="1" dirty="0" smtClean="0">
                <a:solidFill>
                  <a:srgbClr val="FFFFFF"/>
                </a:solidFill>
              </a:rPr>
              <a:t>Дълго време хората са вярвали,че в Космоса има и други планети,обикалящи около далечни звезди,но учените не са знаели къде да ги търсят.През 21 век това се променя.Днес астрономите са потвърдили съществуването на повече от 900 извънслънчеви планети,като броят им продължава да расте.Някои астрономи смятат,че има поне 100 млрд.планети само в нашата галактика.</a:t>
            </a:r>
            <a:endParaRPr lang="bg-BG" sz="2000" i="1" dirty="0">
              <a:solidFill>
                <a:srgbClr val="FFFFFF"/>
              </a:solidFill>
            </a:endParaRPr>
          </a:p>
        </p:txBody>
      </p:sp>
      <p:pic>
        <p:nvPicPr>
          <p:cNvPr id="4" name="Picture 3"/>
          <p:cNvPicPr>
            <a:picLocks noChangeAspect="1"/>
          </p:cNvPicPr>
          <p:nvPr/>
        </p:nvPicPr>
        <p:blipFill>
          <a:blip r:embed="rId2" cstate="print"/>
          <a:stretch>
            <a:fillRect/>
          </a:stretch>
        </p:blipFill>
        <p:spPr>
          <a:xfrm>
            <a:off x="428596" y="3429000"/>
            <a:ext cx="4224469" cy="2376264"/>
          </a:xfrm>
          <a:prstGeom prst="rect">
            <a:avLst/>
          </a:prstGeom>
        </p:spPr>
      </p:pic>
      <p:pic>
        <p:nvPicPr>
          <p:cNvPr id="5" name="Picture 4"/>
          <p:cNvPicPr>
            <a:picLocks noChangeAspect="1"/>
          </p:cNvPicPr>
          <p:nvPr/>
        </p:nvPicPr>
        <p:blipFill>
          <a:blip r:embed="rId3" cstate="print"/>
          <a:stretch>
            <a:fillRect/>
          </a:stretch>
        </p:blipFill>
        <p:spPr>
          <a:xfrm>
            <a:off x="5292080" y="3429000"/>
            <a:ext cx="3563640" cy="2373363"/>
          </a:xfrm>
          <a:prstGeom prst="rect">
            <a:avLst/>
          </a:prstGeom>
        </p:spPr>
      </p:pic>
    </p:spTree>
  </p:cSld>
  <p:clrMapOvr>
    <a:masterClrMapping/>
  </p:clrMapOvr>
  <p:transition>
    <p:cover dir="l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14348" y="142852"/>
            <a:ext cx="7425458" cy="2589913"/>
          </a:xfrm>
        </p:spPr>
        <p:txBody>
          <a:bodyPr>
            <a:noAutofit/>
          </a:bodyPr>
          <a:lstStyle/>
          <a:p>
            <a:r>
              <a:rPr lang="bg-BG" sz="2000" i="1" dirty="0" smtClean="0">
                <a:solidFill>
                  <a:srgbClr val="FFFFFF"/>
                </a:solidFill>
              </a:rPr>
              <a:t>Космосът не е напълно празно пространство,той е вакуум,съдържащ междузвездна материя с много ниска плътност,малки количества кислород,електромагнитно излъчване,магнитни полета,космически прах,космически лъчи неутрино,както и форми на материя,малко познати като хипотетична тъмна материя и тъмна енергия.Физическата природа на последните е все още трудно позната.Известни са само някои от техните свойства поради гравитационните ефекти,които отбелязват в революцията на галактиката.</a:t>
            </a:r>
            <a:endParaRPr lang="bg-BG" sz="2000" i="1" dirty="0">
              <a:solidFill>
                <a:srgbClr val="FFFFFF"/>
              </a:solidFill>
            </a:endParaRPr>
          </a:p>
        </p:txBody>
      </p:sp>
      <p:pic>
        <p:nvPicPr>
          <p:cNvPr id="4" name="Picture 3"/>
          <p:cNvPicPr>
            <a:picLocks noChangeAspect="1"/>
          </p:cNvPicPr>
          <p:nvPr/>
        </p:nvPicPr>
        <p:blipFill>
          <a:blip r:embed="rId2"/>
          <a:stretch>
            <a:fillRect/>
          </a:stretch>
        </p:blipFill>
        <p:spPr>
          <a:xfrm>
            <a:off x="323528" y="3756830"/>
            <a:ext cx="3882008" cy="2911506"/>
          </a:xfrm>
          <a:prstGeom prst="rect">
            <a:avLst/>
          </a:prstGeom>
        </p:spPr>
      </p:pic>
      <p:pic>
        <p:nvPicPr>
          <p:cNvPr id="5" name="Picture 4"/>
          <p:cNvPicPr>
            <a:picLocks noChangeAspect="1"/>
          </p:cNvPicPr>
          <p:nvPr/>
        </p:nvPicPr>
        <p:blipFill>
          <a:blip r:embed="rId3"/>
          <a:stretch>
            <a:fillRect/>
          </a:stretch>
        </p:blipFill>
        <p:spPr>
          <a:xfrm>
            <a:off x="4500562" y="4071942"/>
            <a:ext cx="4277283" cy="2336466"/>
          </a:xfrm>
          <a:prstGeom prst="rect">
            <a:avLst/>
          </a:prstGeom>
        </p:spPr>
      </p:pic>
    </p:spTree>
  </p:cSld>
  <p:clrMapOvr>
    <a:masterClrMapping/>
  </p:clrMapOvr>
  <p:transition>
    <p:randomBa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1472" y="428604"/>
            <a:ext cx="8229600" cy="4625609"/>
          </a:xfrm>
        </p:spPr>
        <p:txBody>
          <a:bodyPr>
            <a:normAutofit/>
          </a:bodyPr>
          <a:lstStyle/>
          <a:p>
            <a:r>
              <a:rPr lang="ru-RU" sz="2000" i="1" dirty="0">
                <a:solidFill>
                  <a:srgbClr val="FFFFFF"/>
                </a:solidFill>
              </a:rPr>
              <a:t>Терминът "Космос" започва да се използва във философски смисъл още по време на формирането на първите философски школи в Древна Гърция. Според Диоген Лаерций Питагор е първият, който нарича Вселената „</a:t>
            </a:r>
            <a:r>
              <a:rPr lang="ru-RU" sz="2000" i="1" dirty="0" smtClean="0">
                <a:solidFill>
                  <a:srgbClr val="FFFFFF"/>
                </a:solidFill>
              </a:rPr>
              <a:t>Космос’’.</a:t>
            </a:r>
            <a:endParaRPr lang="bg-BG" sz="2000" i="1" dirty="0">
              <a:solidFill>
                <a:srgbClr val="FFFFFF"/>
              </a:solidFill>
            </a:endParaRPr>
          </a:p>
        </p:txBody>
      </p:sp>
      <p:pic>
        <p:nvPicPr>
          <p:cNvPr id="4" name="Picture 3"/>
          <p:cNvPicPr>
            <a:picLocks noChangeAspect="1"/>
          </p:cNvPicPr>
          <p:nvPr/>
        </p:nvPicPr>
        <p:blipFill>
          <a:blip r:embed="rId2"/>
          <a:stretch>
            <a:fillRect/>
          </a:stretch>
        </p:blipFill>
        <p:spPr>
          <a:xfrm>
            <a:off x="714348" y="2428868"/>
            <a:ext cx="3480482" cy="2716832"/>
          </a:xfrm>
          <a:prstGeom prst="rect">
            <a:avLst/>
          </a:prstGeom>
        </p:spPr>
      </p:pic>
      <p:pic>
        <p:nvPicPr>
          <p:cNvPr id="5" name="Picture 4"/>
          <p:cNvPicPr>
            <a:picLocks noChangeAspect="1"/>
          </p:cNvPicPr>
          <p:nvPr/>
        </p:nvPicPr>
        <p:blipFill>
          <a:blip r:embed="rId3"/>
          <a:stretch>
            <a:fillRect/>
          </a:stretch>
        </p:blipFill>
        <p:spPr>
          <a:xfrm>
            <a:off x="4643438" y="2571744"/>
            <a:ext cx="3889000" cy="2428800"/>
          </a:xfrm>
          <a:prstGeom prst="rect">
            <a:avLst/>
          </a:prstGeom>
        </p:spPr>
      </p:pic>
    </p:spTree>
  </p:cSld>
  <p:clrMapOvr>
    <a:masterClrMapping/>
  </p:clrMapOvr>
  <p:transition>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85786" y="142852"/>
            <a:ext cx="8003232" cy="2877945"/>
          </a:xfrm>
        </p:spPr>
        <p:txBody>
          <a:bodyPr>
            <a:normAutofit/>
          </a:bodyPr>
          <a:lstStyle/>
          <a:p>
            <a:r>
              <a:rPr lang="ru-RU" sz="2000" i="1" dirty="0">
                <a:solidFill>
                  <a:srgbClr val="FFFFFF"/>
                </a:solidFill>
              </a:rPr>
              <a:t>“. Използването на тази концепция обаче е записано още преди Питагор от Анаксимен и Анаксимандър. Той се използва широко от Хераклит, Парменид, Емпедокъл, Анаксагор, Демокрит и други досократици. Както беше отбелязано, в стиховете на Омир общата картина на света може да се разглежда като първата - епичен модел на древния космос: „това е като огромно жилище, в което хората и боговете живеят, действат и се бият</a:t>
            </a:r>
            <a:r>
              <a:rPr lang="ru-RU" sz="2000" i="1" dirty="0" smtClean="0">
                <a:solidFill>
                  <a:srgbClr val="FFFFFF"/>
                </a:solidFill>
              </a:rPr>
              <a:t>“.</a:t>
            </a:r>
            <a:endParaRPr lang="ru-RU" sz="2000" i="1" dirty="0">
              <a:solidFill>
                <a:srgbClr val="FFFFFF"/>
              </a:solidFill>
            </a:endParaRPr>
          </a:p>
          <a:p>
            <a:endParaRPr lang="bg-BG" dirty="0"/>
          </a:p>
        </p:txBody>
      </p:sp>
      <p:pic>
        <p:nvPicPr>
          <p:cNvPr id="5" name="Picture 4"/>
          <p:cNvPicPr>
            <a:picLocks noChangeAspect="1"/>
          </p:cNvPicPr>
          <p:nvPr/>
        </p:nvPicPr>
        <p:blipFill>
          <a:blip r:embed="rId2" cstate="print"/>
          <a:stretch>
            <a:fillRect/>
          </a:stretch>
        </p:blipFill>
        <p:spPr>
          <a:xfrm>
            <a:off x="2428860" y="3071810"/>
            <a:ext cx="4286280" cy="2593013"/>
          </a:xfrm>
          <a:prstGeom prst="rect">
            <a:avLst/>
          </a:prstGeom>
        </p:spPr>
      </p:pic>
    </p:spTree>
  </p:cSld>
  <p:clrMapOvr>
    <a:masterClrMapping/>
  </p:clrMapOvr>
  <p:transition>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142852"/>
            <a:ext cx="8229600" cy="4625609"/>
          </a:xfrm>
        </p:spPr>
        <p:txBody>
          <a:bodyPr>
            <a:normAutofit/>
          </a:bodyPr>
          <a:lstStyle/>
          <a:p>
            <a:r>
              <a:rPr lang="ru-RU" sz="2000" i="1" dirty="0">
                <a:solidFill>
                  <a:srgbClr val="FFFFFF"/>
                </a:solidFill>
              </a:rPr>
              <a:t>В диалога на Тимей Платон разглежда космоса като жив, пропорционален организъм с интелигентна душа, а човека като част от космоса. Тук Платон формулира трудността при обяснението на структурата на космоса: тя е божествена, което означава, че всички небесни тела трябва да се движат равномерно по кръгови орбити, но движението на планетите противоречи на това изискване</a:t>
            </a:r>
            <a:endParaRPr lang="bg-BG" sz="2000" i="1" dirty="0">
              <a:solidFill>
                <a:srgbClr val="FFFFFF"/>
              </a:solidFill>
            </a:endParaRPr>
          </a:p>
        </p:txBody>
      </p:sp>
      <p:pic>
        <p:nvPicPr>
          <p:cNvPr id="4" name="Picture 3"/>
          <p:cNvPicPr>
            <a:picLocks noChangeAspect="1"/>
          </p:cNvPicPr>
          <p:nvPr/>
        </p:nvPicPr>
        <p:blipFill>
          <a:blip r:embed="rId2"/>
          <a:stretch>
            <a:fillRect/>
          </a:stretch>
        </p:blipFill>
        <p:spPr>
          <a:xfrm>
            <a:off x="2428860" y="2786058"/>
            <a:ext cx="4419266" cy="2718884"/>
          </a:xfrm>
          <a:prstGeom prst="rect">
            <a:avLst/>
          </a:prstGeom>
        </p:spPr>
      </p:pic>
    </p:spTree>
  </p:cSld>
  <p:clrMapOvr>
    <a:masterClrMapping/>
  </p:clrMapOvr>
  <p:transition>
    <p:wheel spokes="3"/>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428604"/>
            <a:ext cx="8229600" cy="4625609"/>
          </a:xfrm>
        </p:spPr>
        <p:txBody>
          <a:bodyPr>
            <a:normAutofit/>
          </a:bodyPr>
          <a:lstStyle/>
          <a:p>
            <a:r>
              <a:rPr lang="ru-RU" sz="2000" i="1" dirty="0">
                <a:solidFill>
                  <a:srgbClr val="FFFFFF"/>
                </a:solidFill>
              </a:rPr>
              <a:t>Евдокс и Калип се опитват да разрешат този проблем в рамките на теорията на хомоцентричните сфери. Аристотел критикува питагорейската и платоновата доктрина за устройството на космоса, по-специално той изоставя доктрината за космическата душа, заменяйки я с космическия ум.</a:t>
            </a:r>
            <a:endParaRPr lang="bg-BG" sz="2000" i="1" dirty="0">
              <a:solidFill>
                <a:srgbClr val="FFFFFF"/>
              </a:solidFill>
            </a:endParaRPr>
          </a:p>
        </p:txBody>
      </p:sp>
      <p:pic>
        <p:nvPicPr>
          <p:cNvPr id="4" name="Picture 3"/>
          <p:cNvPicPr>
            <a:picLocks noChangeAspect="1"/>
          </p:cNvPicPr>
          <p:nvPr/>
        </p:nvPicPr>
        <p:blipFill>
          <a:blip r:embed="rId2"/>
          <a:stretch>
            <a:fillRect/>
          </a:stretch>
        </p:blipFill>
        <p:spPr>
          <a:xfrm>
            <a:off x="2143108" y="2643182"/>
            <a:ext cx="4577730" cy="3013287"/>
          </a:xfrm>
          <a:prstGeom prst="rect">
            <a:avLst/>
          </a:prstGeom>
        </p:spPr>
      </p:pic>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428604"/>
            <a:ext cx="8229600" cy="4625609"/>
          </a:xfrm>
        </p:spPr>
        <p:txBody>
          <a:bodyPr>
            <a:normAutofit/>
          </a:bodyPr>
          <a:lstStyle/>
          <a:p>
            <a:r>
              <a:rPr lang="ru-RU" sz="2000" i="1" dirty="0">
                <a:solidFill>
                  <a:srgbClr val="FFFFFF"/>
                </a:solidFill>
              </a:rPr>
              <a:t>Вселена е понятие, което обикновено означава целия пространствено-времеви континуум, в който съществуваме, заедно с всички форми на енергия и материя в него – планети, звезди, галактики и междугалактично пространство</a:t>
            </a:r>
            <a:r>
              <a:rPr lang="ru-RU" sz="2000" i="1" dirty="0" smtClean="0">
                <a:solidFill>
                  <a:srgbClr val="FFFFFF"/>
                </a:solidFill>
              </a:rPr>
              <a:t>.</a:t>
            </a:r>
            <a:r>
              <a:rPr lang="ru-RU" sz="2000" i="1" dirty="0">
                <a:solidFill>
                  <a:srgbClr val="FFFFFF"/>
                </a:solidFill>
              </a:rPr>
              <a:t> Вселена може да се употребява като синоним на космос, свят или дори природа.</a:t>
            </a:r>
            <a:endParaRPr lang="bg-BG" sz="2000" i="1" dirty="0">
              <a:solidFill>
                <a:srgbClr val="FFFFFF"/>
              </a:solidFill>
            </a:endParaRPr>
          </a:p>
        </p:txBody>
      </p:sp>
      <p:pic>
        <p:nvPicPr>
          <p:cNvPr id="4" name="Picture 3"/>
          <p:cNvPicPr>
            <a:picLocks noChangeAspect="1"/>
          </p:cNvPicPr>
          <p:nvPr/>
        </p:nvPicPr>
        <p:blipFill>
          <a:blip r:embed="rId2" cstate="print"/>
          <a:stretch>
            <a:fillRect/>
          </a:stretch>
        </p:blipFill>
        <p:spPr>
          <a:xfrm>
            <a:off x="2071670" y="2643182"/>
            <a:ext cx="4716016" cy="2829610"/>
          </a:xfrm>
          <a:prstGeom prst="rect">
            <a:avLst/>
          </a:prstGeom>
        </p:spPr>
      </p:pic>
    </p:spTree>
  </p:cSld>
  <p:clrMapOvr>
    <a:masterClrMapping/>
  </p:clrMapOvr>
  <p:transition>
    <p:push/>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одульная">
  <a:themeElements>
    <a:clrScheme name="Другая 11">
      <a:dk1>
        <a:srgbClr val="4C216D"/>
      </a:dk1>
      <a:lt1>
        <a:srgbClr val="8680DA"/>
      </a:lt1>
      <a:dk2>
        <a:srgbClr val="073345"/>
      </a:dk2>
      <a:lt2>
        <a:srgbClr val="D4D4D6"/>
      </a:lt2>
      <a:accent1>
        <a:srgbClr val="F2F2F2"/>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Модульная">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Моду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223</TotalTime>
  <Words>497</Words>
  <Application>Microsoft Office PowerPoint</Application>
  <PresentationFormat>Экран (4:3)</PresentationFormat>
  <Paragraphs>19</Paragraphs>
  <Slides>16</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Модульная</vt:lpstr>
      <vt:lpstr>Изготвил:Андриан Георгиев,Ани Николова,Веселина Миланова</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Източници:</vt:lpstr>
      <vt:lpstr>Благодаря за Вниманието!</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milanov66</dc:creator>
  <cp:lastModifiedBy>milanov66</cp:lastModifiedBy>
  <cp:revision>26</cp:revision>
  <dcterms:created xsi:type="dcterms:W3CDTF">2021-04-14T14:11:02Z</dcterms:created>
  <dcterms:modified xsi:type="dcterms:W3CDTF">2021-04-15T18:13:51Z</dcterms:modified>
</cp:coreProperties>
</file>