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6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EF1614-0A90-4E34-9982-B97830A79954}" type="datetimeFigureOut">
              <a:rPr lang="en-US" smtClean="0"/>
              <a:t>17-Apr-21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157411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EF1614-0A90-4E34-9982-B97830A79954}" type="datetimeFigureOut">
              <a:rPr lang="en-US" smtClean="0"/>
              <a:t>17-Apr-21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47046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2EF1614-0A90-4E34-9982-B97830A79954}" type="datetimeFigureOut">
              <a:rPr lang="en-US" smtClean="0"/>
              <a:t>17-Apr-21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377948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2EF1614-0A90-4E34-9982-B97830A79954}" type="datetimeFigureOut">
              <a:rPr lang="en-US" smtClean="0"/>
              <a:t>17-Apr-21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9DC3-4971-4E89-A072-C36EB8B6596A}"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261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EF1614-0A90-4E34-9982-B97830A79954}" type="datetimeFigureOut">
              <a:rPr lang="en-US" smtClean="0"/>
              <a:t>17-Apr-21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1835007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2EF1614-0A90-4E34-9982-B97830A79954}" type="datetimeFigureOut">
              <a:rPr lang="en-US" smtClean="0"/>
              <a:t>17-Apr-21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583888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2EF1614-0A90-4E34-9982-B97830A79954}" type="datetimeFigureOut">
              <a:rPr lang="en-US" smtClean="0"/>
              <a:t>17-Apr-21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4217935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EF1614-0A90-4E34-9982-B97830A79954}" type="datetimeFigureOut">
              <a:rPr lang="en-US" smtClean="0"/>
              <a:t>17-Apr-21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709672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EF1614-0A90-4E34-9982-B97830A79954}" type="datetimeFigureOut">
              <a:rPr lang="en-US" smtClean="0"/>
              <a:t>17-Apr-21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169490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EF1614-0A90-4E34-9982-B97830A79954}" type="datetimeFigureOut">
              <a:rPr lang="en-US" smtClean="0"/>
              <a:t>17-Apr-21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89356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EF1614-0A90-4E34-9982-B97830A79954}" type="datetimeFigureOut">
              <a:rPr lang="en-US" smtClean="0"/>
              <a:t>17-Apr-21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238266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EF1614-0A90-4E34-9982-B97830A79954}" type="datetimeFigureOut">
              <a:rPr lang="en-US" smtClean="0"/>
              <a:t>17-Apr-21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109330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EF1614-0A90-4E34-9982-B97830A79954}" type="datetimeFigureOut">
              <a:rPr lang="en-US" smtClean="0"/>
              <a:t>17-Apr-21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123105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2EF1614-0A90-4E34-9982-B97830A79954}" type="datetimeFigureOut">
              <a:rPr lang="en-US" smtClean="0"/>
              <a:t>17-Apr-21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63375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2EF1614-0A90-4E34-9982-B97830A79954}" type="datetimeFigureOut">
              <a:rPr lang="en-US" smtClean="0"/>
              <a:t>17-Apr-21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265505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F2EF1614-0A90-4E34-9982-B97830A79954}" type="datetimeFigureOut">
              <a:rPr lang="en-US" smtClean="0"/>
              <a:t>17-Apr-21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326128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EF1614-0A90-4E34-9982-B97830A79954}" type="datetimeFigureOut">
              <a:rPr lang="en-US" smtClean="0"/>
              <a:t>17-Apr-21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F9DC3-4971-4E89-A072-C36EB8B6596A}" type="slidenum">
              <a:rPr lang="en-US" smtClean="0"/>
              <a:t>‹#›</a:t>
            </a:fld>
            <a:endParaRPr lang="en-US"/>
          </a:p>
        </p:txBody>
      </p:sp>
    </p:spTree>
    <p:extLst>
      <p:ext uri="{BB962C8B-B14F-4D97-AF65-F5344CB8AC3E}">
        <p14:creationId xmlns:p14="http://schemas.microsoft.com/office/powerpoint/2010/main" val="25312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2EF1614-0A90-4E34-9982-B97830A79954}" type="datetimeFigureOut">
              <a:rPr lang="en-US" smtClean="0"/>
              <a:t>17-Apr-21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2FF9DC3-4971-4E89-A072-C36EB8B6596A}" type="slidenum">
              <a:rPr lang="en-US" smtClean="0"/>
              <a:t>‹#›</a:t>
            </a:fld>
            <a:endParaRPr lang="en-US"/>
          </a:p>
        </p:txBody>
      </p:sp>
    </p:spTree>
    <p:extLst>
      <p:ext uri="{BB962C8B-B14F-4D97-AF65-F5344CB8AC3E}">
        <p14:creationId xmlns:p14="http://schemas.microsoft.com/office/powerpoint/2010/main" val="181086231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2963" y="1447800"/>
            <a:ext cx="10387012" cy="3329581"/>
          </a:xfrm>
        </p:spPr>
        <p:txBody>
          <a:bodyPr/>
          <a:lstStyle/>
          <a:p>
            <a:r>
              <a:rPr lang="bg-BG" dirty="0" smtClean="0"/>
              <a:t>Как се цитират източници на информация.</a:t>
            </a:r>
            <a:endParaRPr lang="en-US" dirty="0"/>
          </a:p>
        </p:txBody>
      </p:sp>
      <p:sp>
        <p:nvSpPr>
          <p:cNvPr id="3" name="Subtitle 2"/>
          <p:cNvSpPr>
            <a:spLocks noGrp="1"/>
          </p:cNvSpPr>
          <p:nvPr>
            <p:ph type="subTitle" idx="1"/>
          </p:nvPr>
        </p:nvSpPr>
        <p:spPr/>
        <p:txBody>
          <a:bodyPr/>
          <a:lstStyle/>
          <a:p>
            <a:r>
              <a:rPr lang="bg-BG" dirty="0" smtClean="0"/>
              <a:t>Александър Начев 6д клас номер 2</a:t>
            </a:r>
            <a:endParaRPr lang="en-US" dirty="0"/>
          </a:p>
        </p:txBody>
      </p:sp>
    </p:spTree>
    <p:extLst>
      <p:ext uri="{BB962C8B-B14F-4D97-AF65-F5344CB8AC3E}">
        <p14:creationId xmlns:p14="http://schemas.microsoft.com/office/powerpoint/2010/main" val="107017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666859"/>
            <a:ext cx="6958013" cy="4195763"/>
          </a:xfrm>
        </p:spPr>
        <p:txBody>
          <a:bodyPr>
            <a:noAutofit/>
          </a:bodyPr>
          <a:lstStyle/>
          <a:p>
            <a:r>
              <a:rPr lang="ru-RU" sz="2000" dirty="0" smtClean="0">
                <a:latin typeface="Arial" panose="020B0604020202020204" pitchFamily="34" charset="0"/>
                <a:cs typeface="Arial" panose="020B0604020202020204" pitchFamily="34" charset="0"/>
              </a:rPr>
              <a:t>За да цитира човек източниците, използвани при написването на даден материал, не е необходимо да познава официалните формати за библиографско цитиране, нито всички тайни на форматирането с уикикод. В това чисто техническо отношение по-неопитните уикипедианци могат да разчитат на помощ от по-опитните. Но това, което е необходимо и зависи само и единствено от редактора, който добавя материал към статията, е:</a:t>
            </a:r>
          </a:p>
          <a:p>
            <a:endParaRPr lang="ru-RU" sz="2000" dirty="0" smtClean="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да свърже съответните твърдения със съответните източници, и</a:t>
            </a:r>
          </a:p>
          <a:p>
            <a:r>
              <a:rPr lang="ru-RU" sz="2000" dirty="0" smtClean="0">
                <a:latin typeface="Arial" panose="020B0604020202020204" pitchFamily="34" charset="0"/>
                <a:cs typeface="Arial" panose="020B0604020202020204" pitchFamily="34" charset="0"/>
              </a:rPr>
              <a:t>да предостави колкото се може повече информация за своя източник</a:t>
            </a:r>
            <a:r>
              <a:rPr lang="ru-RU" sz="2000" dirty="0" smtClean="0"/>
              <a:t>.</a:t>
            </a:r>
            <a:endParaRPr lang="en-US" sz="2000" dirty="0"/>
          </a:p>
        </p:txBody>
      </p:sp>
      <p:pic>
        <p:nvPicPr>
          <p:cNvPr id="5" name="Content Placeholder 4"/>
          <p:cNvPicPr>
            <a:picLocks noGrp="1" noChangeAspect="1"/>
          </p:cNvPicPr>
          <p:nvPr>
            <p:ph sz="half" idx="2"/>
          </p:nvPr>
        </p:nvPicPr>
        <p:blipFill>
          <a:blip r:embed="rId2"/>
          <a:stretch>
            <a:fillRect/>
          </a:stretch>
        </p:blipFill>
        <p:spPr>
          <a:xfrm>
            <a:off x="6958013" y="2000252"/>
            <a:ext cx="4743450" cy="3862370"/>
          </a:xfrm>
          <a:prstGeom prst="rect">
            <a:avLst/>
          </a:prstGeom>
        </p:spPr>
      </p:pic>
    </p:spTree>
    <p:extLst>
      <p:ext uri="{BB962C8B-B14F-4D97-AF65-F5344CB8AC3E}">
        <p14:creationId xmlns:p14="http://schemas.microsoft.com/office/powerpoint/2010/main" val="57822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Защо е нужно цитиране на </a:t>
            </a:r>
            <a:r>
              <a:rPr lang="ru-RU" dirty="0" smtClean="0"/>
              <a:t>източници</a:t>
            </a:r>
            <a:r>
              <a:rPr lang="en-US" dirty="0"/>
              <a:t>?</a:t>
            </a:r>
            <a:r>
              <a:rPr lang="ru-RU" dirty="0"/>
              <a:t/>
            </a:r>
            <a:br>
              <a:rPr lang="ru-RU" dirty="0"/>
            </a:br>
            <a:endParaRPr lang="en-US" dirty="0"/>
          </a:p>
        </p:txBody>
      </p:sp>
      <p:sp>
        <p:nvSpPr>
          <p:cNvPr id="3" name="Content Placeholder 2"/>
          <p:cNvSpPr>
            <a:spLocks noGrp="1"/>
          </p:cNvSpPr>
          <p:nvPr>
            <p:ph sz="half" idx="1"/>
          </p:nvPr>
        </p:nvSpPr>
        <p:spPr>
          <a:xfrm>
            <a:off x="228600" y="2060575"/>
            <a:ext cx="5743575" cy="4195763"/>
          </a:xfrm>
        </p:spPr>
        <p:txBody>
          <a:bodyPr>
            <a:noAutofit/>
          </a:bodyPr>
          <a:lstStyle/>
          <a:p>
            <a:r>
              <a:rPr lang="ru-RU" sz="2000" dirty="0" smtClean="0">
                <a:latin typeface="Arial" panose="020B0604020202020204" pitchFamily="34" charset="0"/>
                <a:cs typeface="Arial" panose="020B0604020202020204" pitchFamily="34" charset="0"/>
              </a:rPr>
              <a:t>За да може съдържанието на статиите да бъде достоверно и да може да бъде проверено от всеки читател или редактор;</a:t>
            </a:r>
          </a:p>
          <a:p>
            <a:r>
              <a:rPr lang="ru-RU" sz="2000" dirty="0" smtClean="0">
                <a:latin typeface="Arial" panose="020B0604020202020204" pitchFamily="34" charset="0"/>
                <a:cs typeface="Arial" panose="020B0604020202020204" pitchFamily="34" charset="0"/>
              </a:rPr>
              <a:t>за да подобри цялостната достоверност и авторитета на Уикипедия;</a:t>
            </a:r>
          </a:p>
          <a:p>
            <a:r>
              <a:rPr lang="ru-RU" sz="2000" dirty="0" smtClean="0">
                <a:latin typeface="Arial" panose="020B0604020202020204" pitchFamily="34" charset="0"/>
                <a:cs typeface="Arial" panose="020B0604020202020204" pitchFamily="34" charset="0"/>
              </a:rPr>
              <a:t>за да покаже, че редакцията не е лично мнение;</a:t>
            </a:r>
          </a:p>
          <a:p>
            <a:r>
              <a:rPr lang="ru-RU" sz="2000" dirty="0" smtClean="0">
                <a:latin typeface="Arial" panose="020B0604020202020204" pitchFamily="34" charset="0"/>
                <a:cs typeface="Arial" panose="020B0604020202020204" pitchFamily="34" charset="0"/>
              </a:rPr>
              <a:t>за да се намали вероятността за редакторски дискусии или да се разрешат тези, които възникват;</a:t>
            </a:r>
          </a:p>
          <a:p>
            <a:r>
              <a:rPr lang="ru-RU" sz="2000" dirty="0" smtClean="0">
                <a:latin typeface="Arial" panose="020B0604020202020204" pitchFamily="34" charset="0"/>
                <a:cs typeface="Arial" panose="020B0604020202020204" pitchFamily="34" charset="0"/>
              </a:rPr>
              <a:t>за да се покажат източници на полезна информация и да се избегнат обвиненията в плагиатство.</a:t>
            </a:r>
            <a:endParaRPr lang="en-US" sz="20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stretch>
            <a:fillRect/>
          </a:stretch>
        </p:blipFill>
        <p:spPr>
          <a:xfrm>
            <a:off x="5972175" y="2743200"/>
            <a:ext cx="5586412" cy="3000375"/>
          </a:xfrm>
          <a:prstGeom prst="rect">
            <a:avLst/>
          </a:prstGeom>
        </p:spPr>
      </p:pic>
    </p:spTree>
    <p:extLst>
      <p:ext uri="{BB962C8B-B14F-4D97-AF65-F5344CB8AC3E}">
        <p14:creationId xmlns:p14="http://schemas.microsoft.com/office/powerpoint/2010/main" val="9128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Кога се цитират източниците?</a:t>
            </a:r>
            <a:endParaRPr lang="en-US" dirty="0"/>
          </a:p>
        </p:txBody>
      </p:sp>
      <p:sp>
        <p:nvSpPr>
          <p:cNvPr id="3" name="Content Placeholder 2"/>
          <p:cNvSpPr>
            <a:spLocks noGrp="1"/>
          </p:cNvSpPr>
          <p:nvPr>
            <p:ph sz="half" idx="1"/>
          </p:nvPr>
        </p:nvSpPr>
        <p:spPr>
          <a:xfrm>
            <a:off x="0" y="2060575"/>
            <a:ext cx="6840537" cy="4195763"/>
          </a:xfrm>
        </p:spPr>
        <p:txBody>
          <a:bodyPr>
            <a:noAutofit/>
          </a:bodyPr>
          <a:lstStyle/>
          <a:p>
            <a:r>
              <a:rPr lang="ru-RU" sz="1600" dirty="0" smtClean="0">
                <a:latin typeface="Arial" panose="020B0604020202020204" pitchFamily="34" charset="0"/>
                <a:cs typeface="Arial" panose="020B0604020202020204" pitchFamily="34" charset="0"/>
              </a:rPr>
              <a:t>Когато добавяте съдържание</a:t>
            </a:r>
          </a:p>
          <a:p>
            <a:r>
              <a:rPr lang="ru-RU" sz="1600" dirty="0" smtClean="0">
                <a:latin typeface="Arial" panose="020B0604020202020204" pitchFamily="34" charset="0"/>
                <a:cs typeface="Arial" panose="020B0604020202020204" pitchFamily="34" charset="0"/>
              </a:rPr>
              <a:t>Ако добавяте информация към някоя статия, особено ако е спорна или е вероятно някой да възрази срещу нея, трябва да представите източник. Ако не знаете как да оформите цитата, други ще го направят. Просто осигурете колкото информация можете.</a:t>
            </a:r>
          </a:p>
          <a:p>
            <a:endParaRPr lang="ru-RU" sz="1600" dirty="0" smtClean="0">
              <a:latin typeface="Arial" panose="020B0604020202020204" pitchFamily="34" charset="0"/>
              <a:cs typeface="Arial" panose="020B0604020202020204" pitchFamily="34" charset="0"/>
            </a:endParaRPr>
          </a:p>
          <a:p>
            <a:r>
              <a:rPr lang="ru-RU" sz="1600" dirty="0" smtClean="0">
                <a:latin typeface="Arial" panose="020B0604020202020204" pitchFamily="34" charset="0"/>
                <a:cs typeface="Arial" panose="020B0604020202020204" pitchFamily="34" charset="0"/>
              </a:rPr>
              <a:t>Изобщо, дори и ако пишете по памет, трябва да търсите активно достоверни източници, които да цитирате. Ако пишете използвайки своите собствени знания, би трябвало да знаете достатъчно, за да посочите добри източници, с които читателят може да се консултира по дадения въпрос - няма да сте винаги под ръка да отговаряте на въпроси. Основната идея е да помогнете на читателя и другите редактори</a:t>
            </a:r>
            <a:r>
              <a:rPr lang="ru-RU" sz="1600" dirty="0" smtClean="0"/>
              <a:t>.</a:t>
            </a:r>
            <a:endParaRPr lang="en-US" sz="1600" dirty="0"/>
          </a:p>
        </p:txBody>
      </p:sp>
      <p:pic>
        <p:nvPicPr>
          <p:cNvPr id="5" name="Content Placeholder 4"/>
          <p:cNvPicPr>
            <a:picLocks noGrp="1" noChangeAspect="1"/>
          </p:cNvPicPr>
          <p:nvPr>
            <p:ph sz="half" idx="2"/>
          </p:nvPr>
        </p:nvPicPr>
        <p:blipFill>
          <a:blip r:embed="rId2"/>
          <a:stretch>
            <a:fillRect/>
          </a:stretch>
        </p:blipFill>
        <p:spPr>
          <a:xfrm>
            <a:off x="6840536" y="2060575"/>
            <a:ext cx="4832351" cy="3854450"/>
          </a:xfrm>
          <a:prstGeom prst="rect">
            <a:avLst/>
          </a:prstGeom>
        </p:spPr>
      </p:pic>
    </p:spTree>
    <p:extLst>
      <p:ext uri="{BB962C8B-B14F-4D97-AF65-F5344CB8AC3E}">
        <p14:creationId xmlns:p14="http://schemas.microsoft.com/office/powerpoint/2010/main" val="16640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403349"/>
            <a:ext cx="6540501" cy="4195763"/>
          </a:xfrm>
        </p:spPr>
        <p:txBody>
          <a:bodyPr>
            <a:noAutofit/>
          </a:bodyPr>
          <a:lstStyle/>
          <a:p>
            <a:r>
              <a:rPr lang="ru-RU" sz="1600" dirty="0" smtClean="0">
                <a:latin typeface="Arial" panose="020B0604020202020204" pitchFamily="34" charset="0"/>
                <a:cs typeface="Arial" panose="020B0604020202020204" pitchFamily="34" charset="0"/>
              </a:rPr>
              <a:t>Нуждата от цитати е особено важна, когато се пише за мнения по даден въпрос. Избягвайте паразитни изрази  от рода на „Някои хора смятат, че...“ Вместо това, направете възможно да се провери това, което пишете  намерете определен човек или група, които са на това мнение, споменете имената им и се позовете на достоверна публикация, в която те изразяват това мнение. Запомнете, че Уикипедия не е място на което да изразявате своите виждания, нито да публикувате оригинални изследвания.</a:t>
            </a:r>
          </a:p>
          <a:p>
            <a:endParaRPr lang="ru-RU" sz="1600" dirty="0" smtClean="0">
              <a:latin typeface="Arial" panose="020B0604020202020204" pitchFamily="34" charset="0"/>
              <a:cs typeface="Arial" panose="020B0604020202020204" pitchFamily="34" charset="0"/>
            </a:endParaRPr>
          </a:p>
          <a:p>
            <a:r>
              <a:rPr lang="ru-RU" sz="1600" dirty="0" smtClean="0">
                <a:latin typeface="Arial" panose="020B0604020202020204" pitchFamily="34" charset="0"/>
                <a:cs typeface="Arial" panose="020B0604020202020204" pitchFamily="34" charset="0"/>
              </a:rPr>
              <a:t>Тъй като това е българската Уикипедия, трябва да бъдат давани източници на български език винаги щом е възможно, и те трябва да бъдат предпочитани пред тези от сходна величина, но на чужд език. Все пак, използвайте и чуждоезични източници когато това е уместно. Ако се цитира източник на чужд език, заедно с оригиналния цитат трябва да бъде даден и превод на български език.</a:t>
            </a:r>
            <a:endParaRPr lang="en-US" sz="16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stretch>
            <a:fillRect/>
          </a:stretch>
        </p:blipFill>
        <p:spPr>
          <a:xfrm>
            <a:off x="6769100" y="1617660"/>
            <a:ext cx="4395788" cy="4195763"/>
          </a:xfrm>
          <a:prstGeom prst="rect">
            <a:avLst/>
          </a:prstGeom>
        </p:spPr>
      </p:pic>
    </p:spTree>
    <p:extLst>
      <p:ext uri="{BB962C8B-B14F-4D97-AF65-F5344CB8AC3E}">
        <p14:creationId xmlns:p14="http://schemas.microsoft.com/office/powerpoint/2010/main" val="243187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1037" y="2111374"/>
            <a:ext cx="5181600" cy="4351338"/>
          </a:xfrm>
        </p:spPr>
        <p:txBody>
          <a:bodyPr>
            <a:normAutofit/>
          </a:bodyPr>
          <a:lstStyle/>
          <a:p>
            <a:r>
              <a:rPr lang="ru-RU" sz="2000" dirty="0" smtClean="0">
                <a:latin typeface="Arial" panose="020B0604020202020204" pitchFamily="34" charset="0"/>
                <a:cs typeface="Arial" panose="020B0604020202020204" pitchFamily="34" charset="0"/>
              </a:rPr>
              <a:t>Всеки източник  трябва да се посочва като бележка под линия към конкретни места в текста, а не общо в края на статията. При това дори един източник да се ползва на няколко места из текста, включването му може да стане сравнително лесно . От друга страна, ако източникът е много обширен , по-добре е да се посочват конкретни страници или номера на раздели за всяко твърдение. И двете техники са необходими за проверка на твърденията.</a:t>
            </a:r>
            <a:endParaRPr lang="en-US" sz="20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stretch>
            <a:fillRect/>
          </a:stretch>
        </p:blipFill>
        <p:spPr>
          <a:xfrm>
            <a:off x="6172200" y="2239962"/>
            <a:ext cx="5181600" cy="3217945"/>
          </a:xfrm>
          <a:prstGeom prst="rect">
            <a:avLst/>
          </a:prstGeom>
        </p:spPr>
      </p:pic>
    </p:spTree>
    <p:extLst>
      <p:ext uri="{BB962C8B-B14F-4D97-AF65-F5344CB8AC3E}">
        <p14:creationId xmlns:p14="http://schemas.microsoft.com/office/powerpoint/2010/main" val="93140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3975" y="2151063"/>
            <a:ext cx="9144000" cy="2387600"/>
          </a:xfrm>
        </p:spPr>
        <p:txBody>
          <a:bodyPr/>
          <a:lstStyle/>
          <a:p>
            <a:r>
              <a:rPr lang="bg-BG" dirty="0" smtClean="0"/>
              <a:t>Благодаря Ви за вниманието</a:t>
            </a:r>
            <a:endParaRPr lang="en-US" dirty="0"/>
          </a:p>
        </p:txBody>
      </p:sp>
    </p:spTree>
    <p:extLst>
      <p:ext uri="{BB962C8B-B14F-4D97-AF65-F5344CB8AC3E}">
        <p14:creationId xmlns:p14="http://schemas.microsoft.com/office/powerpoint/2010/main" val="268352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636837"/>
            <a:ext cx="10515600" cy="2992438"/>
          </a:xfrm>
        </p:spPr>
        <p:txBody>
          <a:bodyPr>
            <a:normAutofit fontScale="90000"/>
          </a:bodyPr>
          <a:lstStyle/>
          <a:p>
            <a:r>
              <a:rPr lang="bg-BG" dirty="0" smtClean="0"/>
              <a:t>Источник на информация </a:t>
            </a:r>
            <a:br>
              <a:rPr lang="bg-BG" dirty="0" smtClean="0"/>
            </a:br>
            <a:r>
              <a:rPr lang="en-US" dirty="0" smtClean="0"/>
              <a:t>https://bg.wikipedia.org/wiki/</a:t>
            </a:r>
            <a:r>
              <a:rPr lang="bg-BG" dirty="0" smtClean="0"/>
              <a:t/>
            </a:r>
            <a:br>
              <a:rPr lang="bg-BG" dirty="0" smtClean="0"/>
            </a:br>
            <a:r>
              <a:rPr lang="bg-BG" dirty="0" smtClean="0"/>
              <a:t/>
            </a:r>
            <a:br>
              <a:rPr lang="bg-BG" dirty="0" smtClean="0"/>
            </a:br>
            <a:r>
              <a:rPr lang="bg-BG" dirty="0"/>
              <a:t/>
            </a:r>
            <a:br>
              <a:rPr lang="bg-BG" dirty="0"/>
            </a:br>
            <a:endParaRPr lang="en-US" dirty="0"/>
          </a:p>
        </p:txBody>
      </p:sp>
    </p:spTree>
    <p:extLst>
      <p:ext uri="{BB962C8B-B14F-4D97-AF65-F5344CB8AC3E}">
        <p14:creationId xmlns:p14="http://schemas.microsoft.com/office/powerpoint/2010/main" val="258367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15</TotalTime>
  <Words>557</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Как се цитират източници на информация.</vt:lpstr>
      <vt:lpstr>PowerPoint Presentation</vt:lpstr>
      <vt:lpstr>Защо е нужно цитиране на източници? </vt:lpstr>
      <vt:lpstr>Кога се цитират източниците?</vt:lpstr>
      <vt:lpstr>PowerPoint Presentation</vt:lpstr>
      <vt:lpstr>PowerPoint Presentation</vt:lpstr>
      <vt:lpstr>Благодаря Ви за вниманието</vt:lpstr>
      <vt:lpstr>Источник на информация  https://bg.wikipedia.org/wiki/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Hristo Nachev</dc:creator>
  <cp:lastModifiedBy>Hristo Nachev</cp:lastModifiedBy>
  <cp:revision>5</cp:revision>
  <dcterms:created xsi:type="dcterms:W3CDTF">2021-04-17T14:32:03Z</dcterms:created>
  <dcterms:modified xsi:type="dcterms:W3CDTF">2021-04-17T16:26:57Z</dcterms:modified>
</cp:coreProperties>
</file>