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2" r:id="rId4"/>
    <p:sldId id="264" r:id="rId5"/>
    <p:sldId id="265" r:id="rId6"/>
    <p:sldId id="258" r:id="rId7"/>
    <p:sldId id="259" r:id="rId8"/>
    <p:sldId id="260" r:id="rId9"/>
    <p:sldId id="261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4C74F9-6D00-4A1D-A4F3-9F940FB0E2AD}" type="doc">
      <dgm:prSet loTypeId="urn:microsoft.com/office/officeart/2016/7/layout/BasicLinearProcessNumbered" loCatId="process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BD492B0B-D7E3-4C6F-AEAB-FD0CBB69801F}">
      <dgm:prSet custT="1"/>
      <dgm:spPr/>
      <dgm:t>
        <a:bodyPr/>
        <a:lstStyle/>
        <a:p>
          <a:r>
            <a:rPr lang="ru-RU" sz="2400" dirty="0">
              <a:latin typeface="Segoe UI Semibold" panose="020B0702040204020203" pitchFamily="34" charset="0"/>
              <a:cs typeface="Segoe UI Semibold" panose="020B0702040204020203" pitchFamily="34" charset="0"/>
            </a:rPr>
            <a:t>Боянският водопад е най-големият водопад в планината Витоша, висок 25 m.</a:t>
          </a:r>
          <a:endParaRPr lang="en-US" sz="2400" dirty="0"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9A815264-5E7B-4949-8722-A09100F1BBE7}" type="parTrans" cxnId="{1C98FD1E-D0BC-4063-9C05-0D0CA828BE98}">
      <dgm:prSet/>
      <dgm:spPr/>
      <dgm:t>
        <a:bodyPr/>
        <a:lstStyle/>
        <a:p>
          <a:endParaRPr lang="en-US"/>
        </a:p>
      </dgm:t>
    </dgm:pt>
    <dgm:pt modelId="{C14C84BF-304C-4F2B-9807-32943DFA8E15}" type="sibTrans" cxnId="{1C98FD1E-D0BC-4063-9C05-0D0CA828BE98}">
      <dgm:prSet phldrT="1" phldr="0"/>
      <dgm:spPr/>
      <dgm:t>
        <a:bodyPr/>
        <a:lstStyle/>
        <a:p>
          <a:r>
            <a:rPr lang="en-US"/>
            <a:t>1</a:t>
          </a:r>
          <a:endParaRPr lang="en-US" dirty="0"/>
        </a:p>
      </dgm:t>
    </dgm:pt>
    <dgm:pt modelId="{90CB720C-3239-44EB-9171-61396AB4C5CB}">
      <dgm:prSet/>
      <dgm:spPr/>
      <dgm:t>
        <a:bodyPr/>
        <a:lstStyle/>
        <a:p>
          <a:r>
            <a:rPr lang="ru-RU" dirty="0">
              <a:latin typeface="Segoe UI Semibold" panose="020B0702040204020203" pitchFamily="34" charset="0"/>
              <a:cs typeface="Segoe UI Semibold" panose="020B0702040204020203" pitchFamily="34" charset="0"/>
            </a:rPr>
            <a:t>Образуван е от водите на Боянската река, която стръмно се спуска по северните склонове, преминавайки през андезитния пояс на планината. Устойчивата скала обуславя многото бързеи по реката и създаването на водопада на 1260 m</a:t>
          </a:r>
          <a:endParaRPr lang="en-US" dirty="0"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CAA4962D-52E7-4FC1-A045-EB8451E4288B}" type="parTrans" cxnId="{76380ACD-A537-4DBB-9AB3-6F5C0A16F57F}">
      <dgm:prSet/>
      <dgm:spPr/>
      <dgm:t>
        <a:bodyPr/>
        <a:lstStyle/>
        <a:p>
          <a:endParaRPr lang="en-US"/>
        </a:p>
      </dgm:t>
    </dgm:pt>
    <dgm:pt modelId="{E3D2032B-A98B-40D0-A0C3-2DDC5A839C89}" type="sibTrans" cxnId="{76380ACD-A537-4DBB-9AB3-6F5C0A16F57F}">
      <dgm:prSet phldrT="2" phldr="0"/>
      <dgm:spPr/>
      <dgm:t>
        <a:bodyPr/>
        <a:lstStyle/>
        <a:p>
          <a:r>
            <a:rPr lang="en-US" dirty="0"/>
            <a:t>2</a:t>
          </a:r>
        </a:p>
      </dgm:t>
    </dgm:pt>
    <dgm:pt modelId="{C565F257-817A-4344-907A-E0AC397993F5}" type="pres">
      <dgm:prSet presAssocID="{394C74F9-6D00-4A1D-A4F3-9F940FB0E2AD}" presName="Name0" presStyleCnt="0">
        <dgm:presLayoutVars>
          <dgm:animLvl val="lvl"/>
          <dgm:resizeHandles val="exact"/>
        </dgm:presLayoutVars>
      </dgm:prSet>
      <dgm:spPr/>
    </dgm:pt>
    <dgm:pt modelId="{7F4C1811-2D4E-4569-862B-29BC05C06A72}" type="pres">
      <dgm:prSet presAssocID="{BD492B0B-D7E3-4C6F-AEAB-FD0CBB69801F}" presName="compositeNode" presStyleCnt="0">
        <dgm:presLayoutVars>
          <dgm:bulletEnabled val="1"/>
        </dgm:presLayoutVars>
      </dgm:prSet>
      <dgm:spPr/>
    </dgm:pt>
    <dgm:pt modelId="{832F8B1C-72BD-4DEE-81B0-A24070529DC4}" type="pres">
      <dgm:prSet presAssocID="{BD492B0B-D7E3-4C6F-AEAB-FD0CBB69801F}" presName="bgRect" presStyleLbl="bgAccFollowNode1" presStyleIdx="0" presStyleCnt="2" custLinFactNeighborX="-26" custLinFactNeighborY="-339"/>
      <dgm:spPr/>
    </dgm:pt>
    <dgm:pt modelId="{ABEB8053-5AA5-4900-9554-8A2F313B9C42}" type="pres">
      <dgm:prSet presAssocID="{C14C84BF-304C-4F2B-9807-32943DFA8E15}" presName="sibTransNodeCircle" presStyleLbl="alignNode1" presStyleIdx="0" presStyleCnt="4">
        <dgm:presLayoutVars>
          <dgm:chMax val="0"/>
          <dgm:bulletEnabled/>
        </dgm:presLayoutVars>
      </dgm:prSet>
      <dgm:spPr/>
    </dgm:pt>
    <dgm:pt modelId="{39DB1269-0C5F-4592-A5E9-0EE2105791A3}" type="pres">
      <dgm:prSet presAssocID="{BD492B0B-D7E3-4C6F-AEAB-FD0CBB69801F}" presName="bottomLine" presStyleLbl="alignNode1" presStyleIdx="1" presStyleCnt="4">
        <dgm:presLayoutVars/>
      </dgm:prSet>
      <dgm:spPr/>
    </dgm:pt>
    <dgm:pt modelId="{CBC90E7F-649E-448E-B51A-E6B72A428ACB}" type="pres">
      <dgm:prSet presAssocID="{BD492B0B-D7E3-4C6F-AEAB-FD0CBB69801F}" presName="nodeText" presStyleLbl="bgAccFollowNode1" presStyleIdx="0" presStyleCnt="2">
        <dgm:presLayoutVars>
          <dgm:bulletEnabled val="1"/>
        </dgm:presLayoutVars>
      </dgm:prSet>
      <dgm:spPr/>
    </dgm:pt>
    <dgm:pt modelId="{34204453-6AD9-4A12-A2DB-73A7BFF5DB5B}" type="pres">
      <dgm:prSet presAssocID="{C14C84BF-304C-4F2B-9807-32943DFA8E15}" presName="sibTrans" presStyleCnt="0"/>
      <dgm:spPr/>
    </dgm:pt>
    <dgm:pt modelId="{3FD653B7-B381-4F13-8EF9-05DE45CF6946}" type="pres">
      <dgm:prSet presAssocID="{90CB720C-3239-44EB-9171-61396AB4C5CB}" presName="compositeNode" presStyleCnt="0">
        <dgm:presLayoutVars>
          <dgm:bulletEnabled val="1"/>
        </dgm:presLayoutVars>
      </dgm:prSet>
      <dgm:spPr/>
    </dgm:pt>
    <dgm:pt modelId="{C158FB78-CA1E-4130-ADFA-48A5CAC1C4E6}" type="pres">
      <dgm:prSet presAssocID="{90CB720C-3239-44EB-9171-61396AB4C5CB}" presName="bgRect" presStyleLbl="bgAccFollowNode1" presStyleIdx="1" presStyleCnt="2" custScaleY="103964" custLinFactNeighborX="-427" custLinFactNeighborY="2712"/>
      <dgm:spPr/>
    </dgm:pt>
    <dgm:pt modelId="{23D81640-5DE7-4251-B2AA-BBBE8C20F047}" type="pres">
      <dgm:prSet presAssocID="{E3D2032B-A98B-40D0-A0C3-2DDC5A839C89}" presName="sibTransNodeCircle" presStyleLbl="alignNode1" presStyleIdx="2" presStyleCnt="4" custLinFactNeighborX="-920" custLinFactNeighborY="-2252">
        <dgm:presLayoutVars>
          <dgm:chMax val="0"/>
          <dgm:bulletEnabled/>
        </dgm:presLayoutVars>
      </dgm:prSet>
      <dgm:spPr/>
    </dgm:pt>
    <dgm:pt modelId="{383D2ABA-4DE7-41A3-9D39-30CD326426A3}" type="pres">
      <dgm:prSet presAssocID="{90CB720C-3239-44EB-9171-61396AB4C5CB}" presName="bottomLine" presStyleLbl="alignNode1" presStyleIdx="3" presStyleCnt="4" custFlipVert="1" custScaleY="2000000" custLinFactY="-27600000" custLinFactNeighborY="-27616667">
        <dgm:presLayoutVars/>
      </dgm:prSet>
      <dgm:spPr/>
    </dgm:pt>
    <dgm:pt modelId="{1BE95B94-77E4-4882-B9D0-B3330C265B78}" type="pres">
      <dgm:prSet presAssocID="{90CB720C-3239-44EB-9171-61396AB4C5CB}" presName="nodeText" presStyleLbl="bgAccFollowNode1" presStyleIdx="1" presStyleCnt="2">
        <dgm:presLayoutVars>
          <dgm:bulletEnabled val="1"/>
        </dgm:presLayoutVars>
      </dgm:prSet>
      <dgm:spPr/>
    </dgm:pt>
  </dgm:ptLst>
  <dgm:cxnLst>
    <dgm:cxn modelId="{47C6D416-EC5C-4EC6-AC49-028BE0D94684}" type="presOf" srcId="{394C74F9-6D00-4A1D-A4F3-9F940FB0E2AD}" destId="{C565F257-817A-4344-907A-E0AC397993F5}" srcOrd="0" destOrd="0" presId="urn:microsoft.com/office/officeart/2016/7/layout/BasicLinearProcessNumbered"/>
    <dgm:cxn modelId="{1C98FD1E-D0BC-4063-9C05-0D0CA828BE98}" srcId="{394C74F9-6D00-4A1D-A4F3-9F940FB0E2AD}" destId="{BD492B0B-D7E3-4C6F-AEAB-FD0CBB69801F}" srcOrd="0" destOrd="0" parTransId="{9A815264-5E7B-4949-8722-A09100F1BBE7}" sibTransId="{C14C84BF-304C-4F2B-9807-32943DFA8E15}"/>
    <dgm:cxn modelId="{90CD4330-DC9B-48BD-A787-66BEEFF8F7ED}" type="presOf" srcId="{90CB720C-3239-44EB-9171-61396AB4C5CB}" destId="{1BE95B94-77E4-4882-B9D0-B3330C265B78}" srcOrd="1" destOrd="0" presId="urn:microsoft.com/office/officeart/2016/7/layout/BasicLinearProcessNumbered"/>
    <dgm:cxn modelId="{065ABB40-7C75-468B-A619-49CA18EE4567}" type="presOf" srcId="{C14C84BF-304C-4F2B-9807-32943DFA8E15}" destId="{ABEB8053-5AA5-4900-9554-8A2F313B9C42}" srcOrd="0" destOrd="0" presId="urn:microsoft.com/office/officeart/2016/7/layout/BasicLinearProcessNumbered"/>
    <dgm:cxn modelId="{C6223AB7-8675-4483-B7ED-C3D78C5A23B4}" type="presOf" srcId="{E3D2032B-A98B-40D0-A0C3-2DDC5A839C89}" destId="{23D81640-5DE7-4251-B2AA-BBBE8C20F047}" srcOrd="0" destOrd="0" presId="urn:microsoft.com/office/officeart/2016/7/layout/BasicLinearProcessNumbered"/>
    <dgm:cxn modelId="{31A83FC4-5E25-4F72-972A-AADF7AB7FFAD}" type="presOf" srcId="{BD492B0B-D7E3-4C6F-AEAB-FD0CBB69801F}" destId="{832F8B1C-72BD-4DEE-81B0-A24070529DC4}" srcOrd="0" destOrd="0" presId="urn:microsoft.com/office/officeart/2016/7/layout/BasicLinearProcessNumbered"/>
    <dgm:cxn modelId="{344461C5-0B70-4F3C-BBD7-27EA64310EBE}" type="presOf" srcId="{BD492B0B-D7E3-4C6F-AEAB-FD0CBB69801F}" destId="{CBC90E7F-649E-448E-B51A-E6B72A428ACB}" srcOrd="1" destOrd="0" presId="urn:microsoft.com/office/officeart/2016/7/layout/BasicLinearProcessNumbered"/>
    <dgm:cxn modelId="{76380ACD-A537-4DBB-9AB3-6F5C0A16F57F}" srcId="{394C74F9-6D00-4A1D-A4F3-9F940FB0E2AD}" destId="{90CB720C-3239-44EB-9171-61396AB4C5CB}" srcOrd="1" destOrd="0" parTransId="{CAA4962D-52E7-4FC1-A045-EB8451E4288B}" sibTransId="{E3D2032B-A98B-40D0-A0C3-2DDC5A839C89}"/>
    <dgm:cxn modelId="{0103EEFC-3460-4AF3-807A-76A7C5874208}" type="presOf" srcId="{90CB720C-3239-44EB-9171-61396AB4C5CB}" destId="{C158FB78-CA1E-4130-ADFA-48A5CAC1C4E6}" srcOrd="0" destOrd="0" presId="urn:microsoft.com/office/officeart/2016/7/layout/BasicLinearProcessNumbered"/>
    <dgm:cxn modelId="{50CD985B-77E7-4A15-8D35-C98E52726351}" type="presParOf" srcId="{C565F257-817A-4344-907A-E0AC397993F5}" destId="{7F4C1811-2D4E-4569-862B-29BC05C06A72}" srcOrd="0" destOrd="0" presId="urn:microsoft.com/office/officeart/2016/7/layout/BasicLinearProcessNumbered"/>
    <dgm:cxn modelId="{20758EE1-4A1F-4AC4-B8DF-395A625D73AE}" type="presParOf" srcId="{7F4C1811-2D4E-4569-862B-29BC05C06A72}" destId="{832F8B1C-72BD-4DEE-81B0-A24070529DC4}" srcOrd="0" destOrd="0" presId="urn:microsoft.com/office/officeart/2016/7/layout/BasicLinearProcessNumbered"/>
    <dgm:cxn modelId="{1167AA1E-7C5A-450D-9BF2-B2B195B7D79A}" type="presParOf" srcId="{7F4C1811-2D4E-4569-862B-29BC05C06A72}" destId="{ABEB8053-5AA5-4900-9554-8A2F313B9C42}" srcOrd="1" destOrd="0" presId="urn:microsoft.com/office/officeart/2016/7/layout/BasicLinearProcessNumbered"/>
    <dgm:cxn modelId="{4F8C21A1-3196-404D-817F-D25002B0CEEC}" type="presParOf" srcId="{7F4C1811-2D4E-4569-862B-29BC05C06A72}" destId="{39DB1269-0C5F-4592-A5E9-0EE2105791A3}" srcOrd="2" destOrd="0" presId="urn:microsoft.com/office/officeart/2016/7/layout/BasicLinearProcessNumbered"/>
    <dgm:cxn modelId="{F6FC698D-3FF3-4123-BAFA-2BE3F24596C7}" type="presParOf" srcId="{7F4C1811-2D4E-4569-862B-29BC05C06A72}" destId="{CBC90E7F-649E-448E-B51A-E6B72A428ACB}" srcOrd="3" destOrd="0" presId="urn:microsoft.com/office/officeart/2016/7/layout/BasicLinearProcessNumbered"/>
    <dgm:cxn modelId="{12EB15B6-1B9F-4889-B607-45B306DB4E43}" type="presParOf" srcId="{C565F257-817A-4344-907A-E0AC397993F5}" destId="{34204453-6AD9-4A12-A2DB-73A7BFF5DB5B}" srcOrd="1" destOrd="0" presId="urn:microsoft.com/office/officeart/2016/7/layout/BasicLinearProcessNumbered"/>
    <dgm:cxn modelId="{316A4494-7BE3-47B5-821C-453E743B92A5}" type="presParOf" srcId="{C565F257-817A-4344-907A-E0AC397993F5}" destId="{3FD653B7-B381-4F13-8EF9-05DE45CF6946}" srcOrd="2" destOrd="0" presId="urn:microsoft.com/office/officeart/2016/7/layout/BasicLinearProcessNumbered"/>
    <dgm:cxn modelId="{82657017-3459-42C4-B101-1262F100BB30}" type="presParOf" srcId="{3FD653B7-B381-4F13-8EF9-05DE45CF6946}" destId="{C158FB78-CA1E-4130-ADFA-48A5CAC1C4E6}" srcOrd="0" destOrd="0" presId="urn:microsoft.com/office/officeart/2016/7/layout/BasicLinearProcessNumbered"/>
    <dgm:cxn modelId="{892ECF14-CAF9-4E04-BA7E-E19BDCE45761}" type="presParOf" srcId="{3FD653B7-B381-4F13-8EF9-05DE45CF6946}" destId="{23D81640-5DE7-4251-B2AA-BBBE8C20F047}" srcOrd="1" destOrd="0" presId="urn:microsoft.com/office/officeart/2016/7/layout/BasicLinearProcessNumbered"/>
    <dgm:cxn modelId="{5DA06F46-15C5-4ED5-BE28-B8F0E66CA781}" type="presParOf" srcId="{3FD653B7-B381-4F13-8EF9-05DE45CF6946}" destId="{383D2ABA-4DE7-41A3-9D39-30CD326426A3}" srcOrd="2" destOrd="0" presId="urn:microsoft.com/office/officeart/2016/7/layout/BasicLinearProcessNumbered"/>
    <dgm:cxn modelId="{687CDE3A-636D-48E4-83B5-543424F722A7}" type="presParOf" srcId="{3FD653B7-B381-4F13-8EF9-05DE45CF6946}" destId="{1BE95B94-77E4-4882-B9D0-B3330C265B78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2F8B1C-72BD-4DEE-81B0-A24070529DC4}">
      <dsp:nvSpPr>
        <dsp:cNvPr id="0" name=""/>
        <dsp:cNvSpPr/>
      </dsp:nvSpPr>
      <dsp:spPr>
        <a:xfrm>
          <a:off x="0" y="53068"/>
          <a:ext cx="3428323" cy="4799652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7285" tIns="330200" rIns="267285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Segoe UI Semibold" panose="020B0702040204020203" pitchFamily="34" charset="0"/>
              <a:cs typeface="Segoe UI Semibold" panose="020B0702040204020203" pitchFamily="34" charset="0"/>
            </a:rPr>
            <a:t>Боянският водопад е най-големият водопад в планината Витоша, висок 25 m.</a:t>
          </a:r>
          <a:endParaRPr lang="en-US" sz="2400" kern="1200" dirty="0"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0" y="1876936"/>
        <a:ext cx="3428323" cy="2879791"/>
      </dsp:txXfrm>
    </dsp:sp>
    <dsp:sp modelId="{ABEB8053-5AA5-4900-9554-8A2F313B9C42}">
      <dsp:nvSpPr>
        <dsp:cNvPr id="0" name=""/>
        <dsp:cNvSpPr/>
      </dsp:nvSpPr>
      <dsp:spPr>
        <a:xfrm>
          <a:off x="995092" y="549304"/>
          <a:ext cx="1439895" cy="1439895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2260" tIns="12700" rIns="11226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  <a:endParaRPr lang="en-US" sz="4800" kern="1200" dirty="0"/>
        </a:p>
      </dsp:txBody>
      <dsp:txXfrm>
        <a:off x="1205960" y="760172"/>
        <a:ext cx="1018159" cy="1018159"/>
      </dsp:txXfrm>
    </dsp:sp>
    <dsp:sp modelId="{39DB1269-0C5F-4592-A5E9-0EE2105791A3}">
      <dsp:nvSpPr>
        <dsp:cNvPr id="0" name=""/>
        <dsp:cNvSpPr/>
      </dsp:nvSpPr>
      <dsp:spPr>
        <a:xfrm>
          <a:off x="879" y="4868920"/>
          <a:ext cx="3428323" cy="7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158FB78-CA1E-4130-ADFA-48A5CAC1C4E6}">
      <dsp:nvSpPr>
        <dsp:cNvPr id="0" name=""/>
        <dsp:cNvSpPr/>
      </dsp:nvSpPr>
      <dsp:spPr>
        <a:xfrm>
          <a:off x="3757395" y="138679"/>
          <a:ext cx="3428323" cy="498991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7285" tIns="330200" rIns="267285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latin typeface="Segoe UI Semibold" panose="020B0702040204020203" pitchFamily="34" charset="0"/>
              <a:cs typeface="Segoe UI Semibold" panose="020B0702040204020203" pitchFamily="34" charset="0"/>
            </a:rPr>
            <a:t>Образуван е от водите на Боянската река, която стръмно се спуска по северните склонове, преминавайки през андезитния пояс на планината. Устойчивата скала обуславя многото бързеи по реката и създаването на водопада на 1260 m</a:t>
          </a:r>
          <a:endParaRPr lang="en-US" sz="1500" kern="1200" dirty="0"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3757395" y="2034845"/>
        <a:ext cx="3428323" cy="2993946"/>
      </dsp:txXfrm>
    </dsp:sp>
    <dsp:sp modelId="{23D81640-5DE7-4251-B2AA-BBBE8C20F047}">
      <dsp:nvSpPr>
        <dsp:cNvPr id="0" name=""/>
        <dsp:cNvSpPr/>
      </dsp:nvSpPr>
      <dsp:spPr>
        <a:xfrm>
          <a:off x="4753001" y="612007"/>
          <a:ext cx="1439895" cy="1439895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2260" tIns="12700" rIns="11226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2</a:t>
          </a:r>
        </a:p>
      </dsp:txBody>
      <dsp:txXfrm>
        <a:off x="4963869" y="822875"/>
        <a:ext cx="1018159" cy="1018159"/>
      </dsp:txXfrm>
    </dsp:sp>
    <dsp:sp modelId="{383D2ABA-4DE7-41A3-9D39-30CD326426A3}">
      <dsp:nvSpPr>
        <dsp:cNvPr id="0" name=""/>
        <dsp:cNvSpPr/>
      </dsp:nvSpPr>
      <dsp:spPr>
        <a:xfrm flipV="1">
          <a:off x="3772034" y="4923609"/>
          <a:ext cx="3428323" cy="144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25247-BE3F-4F67-A5A2-B4A534045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3A1101-47D7-46C4-8CB7-BCF3FE4589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9362D-7A59-45FF-982B-2678A10B6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75DF4-AFA8-4CD1-A441-95B04D68F9BF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8B56F-996D-4A4B-8F1C-5423A499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ED564-B3FD-4377-B4B5-F9F30EF22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F33F-53FF-46E2-BE35-9E4BEE508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60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AB318-6337-40E1-9E61-AFBD05D47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51AA6F-27A1-4114-8246-A06EE1AB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28666-AB50-4A75-912B-7E2FFAE7C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75DF4-AFA8-4CD1-A441-95B04D68F9BF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94066-27D8-493C-A1DD-437AC723C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4666B-2119-4AD3-AB2E-A2A48962D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F33F-53FF-46E2-BE35-9E4BEE508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6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462EA3-B5DC-4BA3-B838-7AECE65DB8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4E682-2B4B-4794-B9EC-72B8B59F1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9B3BB-1155-4643-B821-E94EBF37D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75DF4-AFA8-4CD1-A441-95B04D68F9BF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F4D7F-3996-4D07-A56D-22003C8C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0ACA3-BAF1-4BF7-BBA5-A4DF6A9E7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F33F-53FF-46E2-BE35-9E4BEE508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96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E1069-45E7-4031-8E1A-22E7567B6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A3A40-DA7D-4DBA-AB53-463348001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6AF5E-513F-416F-915C-1995CE83A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75DF4-AFA8-4CD1-A441-95B04D68F9BF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96DBF-0C9D-4DF6-BC56-F1439C01E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10B0C-C07D-4639-A0C4-2350616C9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F33F-53FF-46E2-BE35-9E4BEE508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27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848D8-750E-4538-9518-B4F148598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846F5-5EF4-43CE-9EAF-538AD32D5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E0C56-68BB-4957-8FAC-BF9A05185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75DF4-AFA8-4CD1-A441-95B04D68F9BF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6C930-C428-4BC0-AF68-583F74103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D8489-3E3D-4683-9510-971A9DCA3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F33F-53FF-46E2-BE35-9E4BEE508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81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110E6-55D8-4AA4-A490-748F1F323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9D465-1811-4088-87CD-FEFAD6C035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A7C0C6-3367-4224-BA20-413916FB30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5504F8-239D-447F-8D79-210E72A35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75DF4-AFA8-4CD1-A441-95B04D68F9BF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E6C67B-8C98-47FF-BBB1-54E847C31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BCC9FB-CC75-47CF-A0E7-6894EFEC4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F33F-53FF-46E2-BE35-9E4BEE508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60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ACDA9-6B41-40EC-8B1F-0788D5505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804F4B-76DE-4025-9911-ADEF1C8C3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350C5-AE02-48BF-B7CB-620FBD989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0A3A7D-4FB0-45AA-9DE3-453EEED3CE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22BEF8-0D8B-4AD1-89C8-07C3E9FE3A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56788-7D4F-425E-98E9-5EF521D85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75DF4-AFA8-4CD1-A441-95B04D68F9BF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0783A3-680A-45DF-9087-AEE52544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B562-5201-4574-86A4-D459A4152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F33F-53FF-46E2-BE35-9E4BEE508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25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E8846-389D-4E67-8497-B3D0A4544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ACA524-8D3C-41EE-B11F-F2E7A437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75DF4-AFA8-4CD1-A441-95B04D68F9BF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C581F-D879-4D66-BDE7-E7D88E0AA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15794-862A-4DC1-82FA-ABB11E2D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F33F-53FF-46E2-BE35-9E4BEE508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41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5AD5E8-38C0-4EE3-BD37-2E3A4D27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75DF4-AFA8-4CD1-A441-95B04D68F9BF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D78A3D-D259-4D56-BC71-78A7A468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54C7C-CF94-410D-AAEF-65DAFE628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F33F-53FF-46E2-BE35-9E4BEE508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1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CE3A8-02E9-4D6E-9FB9-FF5116F4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64D1B-E05B-49FA-875C-9B1FA59DC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E72485-C504-4739-9B13-7D6BA1B75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4A071B-82A8-409B-8A27-82F915DCA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75DF4-AFA8-4CD1-A441-95B04D68F9BF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34EE2-E02C-463E-8B21-0511525E4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37BFBC-C7C1-407F-9FBF-A8B5B70B5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F33F-53FF-46E2-BE35-9E4BEE508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6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0E732-1E68-4996-B8B5-ADFFBB61A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8D1EC8-A0DA-43E3-978B-638BA0FB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67032-F0C3-4C45-99C2-B665A9FA6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AC286-7244-460D-8075-959EEC79D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75DF4-AFA8-4CD1-A441-95B04D68F9BF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51919-C88D-483D-A356-E5F44AD69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CA7FF-5A8C-48A7-9ACD-3CF650A35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F33F-53FF-46E2-BE35-9E4BEE508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97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2CE6AC-27E6-4AB7-B629-BEEF0B082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C0D88-E018-4D53-AED6-8F14E6271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76C04-2E01-4640-BA26-DA68F20B32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75DF4-AFA8-4CD1-A441-95B04D68F9BF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E473-A1F5-414A-A66A-17D5E77C7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590B9-992B-4BDD-8A57-F7FC1BE0BB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2F33F-53FF-46E2-BE35-9E4BEE508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6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g.wikipedia.org/wiki/%D0%9D%D0%B0%D1%87%D0%B0%D0%BB%D0%BD%D0%B0_%D1%81%D1%82%D1%80%D0%B0%D0%BD%D0%B8%D1%86%D0%B0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ifebites.bg/wp-content/uploads/2016/06/untitled-2.png" TargetMode="External"/><Relationship Id="rId4" Type="http://schemas.openxmlformats.org/officeDocument/2006/relationships/hyperlink" Target="https://palatka.bg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EB351-33E3-4928-A7AE-85F0D722B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686" y="5091762"/>
            <a:ext cx="7484787" cy="1264588"/>
          </a:xfrm>
        </p:spPr>
        <p:txBody>
          <a:bodyPr anchor="ctr">
            <a:normAutofit/>
          </a:bodyPr>
          <a:lstStyle/>
          <a:p>
            <a:pPr algn="l"/>
            <a:r>
              <a:rPr lang="bg-BG" sz="4100" dirty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Тема на проекта: Водопадите в България и по света</a:t>
            </a:r>
            <a:endParaRPr lang="en-US" sz="4100" dirty="0">
              <a:solidFill>
                <a:srgbClr val="FFFFF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1A1D1C-FC13-42C6-993A-F317401B5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6843" y="4892040"/>
            <a:ext cx="3482069" cy="1645919"/>
          </a:xfrm>
        </p:spPr>
        <p:txBody>
          <a:bodyPr anchor="ctr">
            <a:normAutofit/>
          </a:bodyPr>
          <a:lstStyle/>
          <a:p>
            <a:pPr algn="l"/>
            <a:r>
              <a:rPr lang="bg-BG" sz="17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Начало на проекта: 25.04.2021г.</a:t>
            </a:r>
          </a:p>
          <a:p>
            <a:pPr algn="l"/>
            <a:r>
              <a:rPr lang="bg-BG" sz="17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Край на проекта: 25.04.2021г.</a:t>
            </a:r>
          </a:p>
          <a:p>
            <a:pPr algn="l"/>
            <a:r>
              <a:rPr lang="bg-BG" sz="17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Членове на екипа: Николай Зъбчев, Огняна Ненкова, Рая Кежова</a:t>
            </a:r>
            <a:endParaRPr lang="en-US" sz="1700" dirty="0">
              <a:solidFill>
                <a:srgbClr val="FFC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92114-17F9-4D94-BDE6-889F9954EE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96" r="-1" b="1555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93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6AF8DC-7A67-47A4-BBB7-68180931E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427"/>
            <a:ext cx="5445457" cy="1330839"/>
          </a:xfrm>
        </p:spPr>
        <p:txBody>
          <a:bodyPr>
            <a:normAutofit/>
          </a:bodyPr>
          <a:lstStyle/>
          <a:p>
            <a:r>
              <a:rPr lang="bg-BG" i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Ниагарски водопад</a:t>
            </a:r>
            <a:endParaRPr lang="en-US" i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D954F-6B59-4EC7-BBDA-BFC110538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56838"/>
            <a:ext cx="4965895" cy="6017685"/>
          </a:xfrm>
        </p:spPr>
        <p:txBody>
          <a:bodyPr>
            <a:noAutofit/>
          </a:bodyPr>
          <a:lstStyle/>
          <a:p>
            <a:r>
              <a:rPr lang="ru-RU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Ниагара е група големи водопади на река Ниагара в източната част на Северна Америка, на границата между САЩ и Канада. Водопадът се състои от три части: Подковата, Американски водопад и по-малкия на английски: Bridal Veil, Брайдъл Вейл или „Булчински воал“.</a:t>
            </a:r>
          </a:p>
          <a:p>
            <a:r>
              <a:rPr lang="ru-RU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Освен че е много красив, Ниагарският водопад е и ценен източник на хидроелектрическа енергия. Падащата от 54 метра водна маса задвижва мощни турбини, които произвеждат ток за близките щати – Онтарио (Канада) и Ню Йорк (САЩ). Водопадът е с ледников произход и се е формирал преди около 10 000 години. С времето той се е преместил с няколко километра встрани, заради корозията. На няколко пъти замръзва изцяло, а картинката е покъртителна – сякаш времето е спряло, замръзнало за миг в студена тишина.</a:t>
            </a:r>
            <a:endParaRPr lang="en-US" sz="1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8563F6-873F-463C-8597-3310059A1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891" b="-2"/>
          <a:stretch/>
        </p:blipFill>
        <p:spPr>
          <a:xfrm>
            <a:off x="5445457" y="706847"/>
            <a:ext cx="6155141" cy="54680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3A6A91-9671-4022-970B-D288C8AD61E1}"/>
              </a:ext>
            </a:extLst>
          </p:cNvPr>
          <p:cNvSpPr/>
          <p:nvPr/>
        </p:nvSpPr>
        <p:spPr>
          <a:xfrm>
            <a:off x="5314122" y="490330"/>
            <a:ext cx="6488672" cy="58574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58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6861DE-DF94-40FF-9408-4607B75C6E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03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84AA73-5CB3-4066-B419-973D9F77B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109" y="321176"/>
            <a:ext cx="6619811" cy="1344975"/>
          </a:xfrm>
        </p:spPr>
        <p:txBody>
          <a:bodyPr>
            <a:normAutofit/>
          </a:bodyPr>
          <a:lstStyle/>
          <a:p>
            <a:pPr algn="ctr"/>
            <a:r>
              <a:rPr lang="bg-BG" sz="4000" i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Водопадът Виктория</a:t>
            </a:r>
            <a:endParaRPr lang="en-US" sz="4000" i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8567F9-EF8A-4275-89B2-8E26B34EF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96" y="1248512"/>
            <a:ext cx="6940547" cy="4847488"/>
          </a:xfrm>
        </p:spPr>
        <p:txBody>
          <a:bodyPr>
            <a:noAutofit/>
          </a:bodyPr>
          <a:lstStyle/>
          <a:p>
            <a:r>
              <a:rPr lang="ru-RU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Виктория е водопад на река Замбези между африканските държави Замбия и Зимбабве. Местното име на водопада е Mosi-oa-Tunya, навярно защото в равнината около Замбези от десетки километри разстояние се вижда облак мъгла над водопада.</a:t>
            </a:r>
          </a:p>
          <a:p>
            <a:r>
              <a:rPr lang="ru-RU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Водопадът е кръстен от първия европеец, който го открил през 1855 г. – британския доктор и мисионер Дейвид Ливингстън. Той бил толкова впечатлен от грандиозната му красота, че му избрал подобаващо грандиозно име: това на английската кралица Виктория. Местните племена пък го наричат с не по-малко подходящото Mosi oa Tunya (Димът, който гърми). Водопадът се образува от река Замбези, която внезапно се спуска в тесен, дълбок над 100 метра каньон.</a:t>
            </a:r>
          </a:p>
          <a:p>
            <a:r>
              <a:rPr lang="ru-RU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Виктория е единственият водопад в света, който е дълбок повече от 1000 метра и се простира на над километър. Той е най-голямата водна завеса в света с впечатляващата широчина от 1708 м.</a:t>
            </a:r>
            <a:endParaRPr lang="en-US" sz="1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070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14D3DE-B6B3-4AFF-8EEC-679209A93A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99" b="120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B7C6F9-B15C-4329-B5DE-1CAAB120F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Благодарим</a:t>
            </a:r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за</a:t>
            </a:r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вниманието</a:t>
            </a:r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1B0176-2B2C-476F-8411-87B064174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05" y="3417575"/>
            <a:ext cx="4593021" cy="4230509"/>
          </a:xfrm>
        </p:spPr>
        <p:txBody>
          <a:bodyPr anchor="ctr">
            <a:normAutofit/>
          </a:bodyPr>
          <a:lstStyle/>
          <a:p>
            <a:r>
              <a:rPr lang="bg-BG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Източници: </a:t>
            </a:r>
            <a:r>
              <a:rPr lang="en-US" sz="1800" dirty="0">
                <a:latin typeface="Segoe UI Semibold" panose="020B0702040204020203" pitchFamily="34" charset="0"/>
                <a:cs typeface="Segoe UI Semibold" panose="020B0702040204020203" pitchFamily="34" charset="0"/>
                <a:hlinkClick r:id="rId3"/>
              </a:rPr>
              <a:t>https://bg.wikipedia.org/wiki/%D0%9D%D0%B0%D1%87%D0%B0%D0%BB%D0%BD%D0%B0_%D1%81%D1%82%D1%80%D0%B0%D0%BD%D0%B8%D1%86%D0%B0</a:t>
            </a:r>
            <a:endParaRPr lang="bg-BG" sz="1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sz="1800" dirty="0">
                <a:latin typeface="Segoe UI Semibold" panose="020B0702040204020203" pitchFamily="34" charset="0"/>
                <a:cs typeface="Segoe UI Semibold" panose="020B0702040204020203" pitchFamily="34" charset="0"/>
                <a:hlinkClick r:id="rId4"/>
              </a:rPr>
              <a:t>https://palatka.bg/</a:t>
            </a:r>
            <a:endParaRPr lang="bg-BG" sz="1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sz="1800" dirty="0">
                <a:latin typeface="Segoe UI Semibold" panose="020B0702040204020203" pitchFamily="34" charset="0"/>
                <a:cs typeface="Segoe UI Semibold" panose="020B0702040204020203" pitchFamily="34" charset="0"/>
                <a:hlinkClick r:id="rId5"/>
              </a:rPr>
              <a:t>https://www.lifebites.bg/wp-content/uploads/2016/06/untitled-2.png</a:t>
            </a:r>
            <a:endParaRPr lang="bg-BG" sz="1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bg-BG" sz="1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bg-BG" sz="1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48130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DEABD7-53F5-4EB5-B2FE-E3A13D784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26" y="457200"/>
            <a:ext cx="1095594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0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7D3C57-8043-4C31-9656-5DFB1D69EF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57" b="195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81B850-A9AA-43FF-8BB2-E71CBBE45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Autofit/>
          </a:bodyPr>
          <a:lstStyle/>
          <a:p>
            <a:pPr algn="ctr"/>
            <a:r>
              <a:rPr lang="bg-BG" sz="6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Водопади в България</a:t>
            </a:r>
            <a:endParaRPr lang="en-US" sz="6000" i="1" dirty="0">
              <a:solidFill>
                <a:schemeClr val="tx1">
                  <a:lumMod val="85000"/>
                  <a:lumOff val="1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822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524EBA-E60D-4FEA-93A3-8F5EC441C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bg-BG" sz="5400" i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Райското пръскало</a:t>
            </a:r>
            <a:endParaRPr lang="en-US" sz="5400" i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320D4-D6C3-4A68-B565-398EAC763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16" y="2872898"/>
            <a:ext cx="5099162" cy="3985101"/>
          </a:xfrm>
        </p:spPr>
        <p:txBody>
          <a:bodyPr>
            <a:normAutofit/>
          </a:bodyPr>
          <a:lstStyle/>
          <a:p>
            <a:r>
              <a:rPr lang="ru-RU" sz="2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Райското пръскало е най-високият постоянен водопад в България и на Балканския полуостров – 124,5 m.</a:t>
            </a:r>
          </a:p>
          <a:p>
            <a:endParaRPr lang="ru-RU" sz="2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ru-RU" sz="2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Намира се в Стара планина, на южния склон под най-високия старопланински връх – Ботев. На територията е на природен резерват „Джендема“, част от Национален парк „Централен Балкан“.</a:t>
            </a:r>
            <a:endParaRPr lang="en-US" sz="2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89DB1E-8261-46C9-B8BC-D4B0EF4A14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1" r="1673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49527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7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A03779-44D7-4D7E-915C-2DEA2EF56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54745"/>
            <a:ext cx="5715129" cy="648520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До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подножието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на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водопада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се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намира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хижа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„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Рай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“ –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изходен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пункт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за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посещението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му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.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Местността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и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природата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са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впечатляващи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, а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скалите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привличат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много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любители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на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скалното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катерене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. И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независимо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от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това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,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че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е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посещаван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от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многобройни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туристи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,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водопадът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и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местността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са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запазили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непокътнатия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си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и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чист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облик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.</a:t>
            </a:r>
            <a:b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b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Райското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пръскало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понякога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е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наричано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неправилно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Калоферско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пръскало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или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Голям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Джендемски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водопад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,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но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това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са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названията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на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друг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голям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водопад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(120 m),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разположен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в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Южния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Джендем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,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на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Джендемската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река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,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който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обаче</a:t>
            </a: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е </a:t>
            </a:r>
            <a:r>
              <a:rPr lang="en-US" sz="2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много</a:t>
            </a:r>
            <a:endParaRPr lang="en-US" sz="2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73C628-4AF9-4451-94A4-B7F71F52F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43" r="19848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96809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02473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A405E0-6FF2-4A36-87A0-2BB9029AD6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86" r="39023"/>
          <a:stretch/>
        </p:blipFill>
        <p:spPr>
          <a:xfrm>
            <a:off x="7968222" y="10"/>
            <a:ext cx="4223778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8B5CD7-971E-41AF-9678-29562E2C2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6831188" cy="1322887"/>
          </a:xfrm>
        </p:spPr>
        <p:txBody>
          <a:bodyPr>
            <a:normAutofit/>
          </a:bodyPr>
          <a:lstStyle/>
          <a:p>
            <a:r>
              <a:rPr lang="bg-BG" sz="4800" i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Боянския водопад</a:t>
            </a:r>
            <a:endParaRPr lang="en-US" sz="4800" i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D95D45C2-A9BC-4E5C-A072-797781E388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4933127"/>
              </p:ext>
            </p:extLst>
          </p:nvPr>
        </p:nvGraphicFramePr>
        <p:xfrm>
          <a:off x="198468" y="1729409"/>
          <a:ext cx="7201237" cy="5128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20536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Horz">
          <a:fgClr>
            <a:schemeClr val="accent1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6328A-CCC0-43E7-97AA-34197963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bg-BG" i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Куршунските водопади</a:t>
            </a:r>
            <a:endParaRPr lang="en-US" i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529B0-BC4E-48C4-BED4-EA77CD3B9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992107" cy="4257822"/>
          </a:xfrm>
        </p:spPr>
        <p:txBody>
          <a:bodyPr>
            <a:normAutofit/>
          </a:bodyPr>
          <a:lstStyle/>
          <a:p>
            <a:r>
              <a:rPr lang="ru-RU" sz="19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Крушунските водопади, несъмнено, са едно от най-красивите и интересни места за посещение и туризъм в България.</a:t>
            </a:r>
          </a:p>
          <a:p>
            <a:r>
              <a:rPr lang="ru-RU" sz="19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Водопадите „работят“ през цялата година и разходката покрай тях почти винаги носи свежест и приятно изживяване, а и лек мирис на скара в някои части на парка.</a:t>
            </a:r>
          </a:p>
          <a:p>
            <a:r>
              <a:rPr lang="ru-RU" sz="19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Мястото е много красиво. Екопътеката води туристите покрай повечето интересни водопади, езерца и земни форми. Могат да се видят толкова много и интересни естествени образувания – водопади, водопадчета, извори, бързеи, цели каскади. Част от тях са първообраз на различни водни декорации – фонтани, водни стени и бълбукащи извори по софийските молове.</a:t>
            </a:r>
            <a:endParaRPr lang="en-US" sz="19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4D722A-74F0-4A4E-91B6-D960B3F76C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93" r="30788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8" name="Straight Connector 2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4E7C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3356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D4479B-CC89-4AD4-AD93-A52E90F5A5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15CF90-D48A-49DB-BC4A-302B289E8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Autofit/>
          </a:bodyPr>
          <a:lstStyle/>
          <a:p>
            <a:pPr algn="ctr"/>
            <a:r>
              <a:rPr lang="bg-BG" sz="6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Водопадите в света</a:t>
            </a:r>
            <a:endParaRPr lang="en-US" sz="6000" i="1" dirty="0">
              <a:solidFill>
                <a:schemeClr val="tx1">
                  <a:lumMod val="85000"/>
                  <a:lumOff val="1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796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9D2268A-D939-4E78-91B6-6C7E464067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1FD8A3-0D74-4E9D-811A-A7EAEE7D28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/>
          </a:blip>
          <a:srcRect t="6545" b="5564"/>
          <a:stretch/>
        </p:blipFill>
        <p:spPr>
          <a:xfrm>
            <a:off x="20" y="-74106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880ABD-DD4D-4CAE-9461-A97B78540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853673"/>
            <a:ext cx="4023360" cy="5004794"/>
          </a:xfrm>
        </p:spPr>
        <p:txBody>
          <a:bodyPr>
            <a:normAutofit/>
          </a:bodyPr>
          <a:lstStyle/>
          <a:p>
            <a:pPr algn="ctr"/>
            <a:r>
              <a:rPr lang="bg-BG" sz="7200" i="1" dirty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Игуасу</a:t>
            </a:r>
            <a:endParaRPr lang="en-US" sz="7200" i="1" dirty="0">
              <a:solidFill>
                <a:srgbClr val="FFFFF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9A476-D9CB-4808-9AA8-71E198E99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00" y="676656"/>
            <a:ext cx="6229604" cy="5722227"/>
          </a:xfrm>
        </p:spPr>
        <p:txBody>
          <a:bodyPr anchor="ctr">
            <a:normAutofit lnSpcReduction="10000"/>
          </a:bodyPr>
          <a:lstStyle/>
          <a:p>
            <a:r>
              <a:rPr lang="ru-RU" sz="2200" dirty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Игуасу̀ е името на водопади в Южна Америка. Думата „Игуасу̀“ означава „Голяма вода“, от индиански произход е и идва от племената тупи или гуарани. Със своята големине той е 2 пъти по-пълноводен от Ниагара.</a:t>
            </a:r>
          </a:p>
          <a:p>
            <a:r>
              <a:rPr lang="ru-RU" sz="2200" dirty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Най-известната гледка на водопадите е известна като “Дяволското гърло” или “Гаргантау де ла Диабло” с вечния си спрей над паданията. Той е най-високия от тях – над 80 м.</a:t>
            </a:r>
          </a:p>
          <a:p>
            <a:r>
              <a:rPr lang="ru-RU" sz="2200" dirty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Водопадите Игуасу се намират на границата между Аржентина – щат Мисионес (80%) и Бразилия – щат Парана (20%) и са образувани преди 120 милиона години. Те представляват съвкупност от 275 водопада, създадени от река Игуасу и Парана непосредствено до устието ѝ. Всички водопади са разположени във формата на подкова</a:t>
            </a:r>
          </a:p>
          <a:p>
            <a:endParaRPr lang="en-US" sz="1900" dirty="0">
              <a:solidFill>
                <a:srgbClr val="FFFFFF"/>
              </a:solidFill>
            </a:endParaRPr>
          </a:p>
        </p:txBody>
      </p:sp>
      <p:sp>
        <p:nvSpPr>
          <p:cNvPr id="34" name="sketch box">
            <a:extLst>
              <a:ext uri="{FF2B5EF4-FFF2-40B4-BE49-F238E27FC236}">
                <a16:creationId xmlns:a16="http://schemas.microsoft.com/office/drawing/2014/main" id="{E0C43A58-225D-452D-8185-0D89D1EED8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921" y="493776"/>
            <a:ext cx="6229604" cy="5722227"/>
          </a:xfrm>
          <a:custGeom>
            <a:avLst/>
            <a:gdLst>
              <a:gd name="connsiteX0" fmla="*/ 0 w 6229604"/>
              <a:gd name="connsiteY0" fmla="*/ 0 h 5722227"/>
              <a:gd name="connsiteX1" fmla="*/ 629882 w 6229604"/>
              <a:gd name="connsiteY1" fmla="*/ 0 h 5722227"/>
              <a:gd name="connsiteX2" fmla="*/ 1135172 w 6229604"/>
              <a:gd name="connsiteY2" fmla="*/ 0 h 5722227"/>
              <a:gd name="connsiteX3" fmla="*/ 1951943 w 6229604"/>
              <a:gd name="connsiteY3" fmla="*/ 0 h 5722227"/>
              <a:gd name="connsiteX4" fmla="*/ 2581825 w 6229604"/>
              <a:gd name="connsiteY4" fmla="*/ 0 h 5722227"/>
              <a:gd name="connsiteX5" fmla="*/ 3211707 w 6229604"/>
              <a:gd name="connsiteY5" fmla="*/ 0 h 5722227"/>
              <a:gd name="connsiteX6" fmla="*/ 4028477 w 6229604"/>
              <a:gd name="connsiteY6" fmla="*/ 0 h 5722227"/>
              <a:gd name="connsiteX7" fmla="*/ 4596063 w 6229604"/>
              <a:gd name="connsiteY7" fmla="*/ 0 h 5722227"/>
              <a:gd name="connsiteX8" fmla="*/ 5412834 w 6229604"/>
              <a:gd name="connsiteY8" fmla="*/ 0 h 5722227"/>
              <a:gd name="connsiteX9" fmla="*/ 6229604 w 6229604"/>
              <a:gd name="connsiteY9" fmla="*/ 0 h 5722227"/>
              <a:gd name="connsiteX10" fmla="*/ 6229604 w 6229604"/>
              <a:gd name="connsiteY10" fmla="*/ 635803 h 5722227"/>
              <a:gd name="connsiteX11" fmla="*/ 6229604 w 6229604"/>
              <a:gd name="connsiteY11" fmla="*/ 1271606 h 5722227"/>
              <a:gd name="connsiteX12" fmla="*/ 6229604 w 6229604"/>
              <a:gd name="connsiteY12" fmla="*/ 1964631 h 5722227"/>
              <a:gd name="connsiteX13" fmla="*/ 6229604 w 6229604"/>
              <a:gd name="connsiteY13" fmla="*/ 2428767 h 5722227"/>
              <a:gd name="connsiteX14" fmla="*/ 6229604 w 6229604"/>
              <a:gd name="connsiteY14" fmla="*/ 3064570 h 5722227"/>
              <a:gd name="connsiteX15" fmla="*/ 6229604 w 6229604"/>
              <a:gd name="connsiteY15" fmla="*/ 3700373 h 5722227"/>
              <a:gd name="connsiteX16" fmla="*/ 6229604 w 6229604"/>
              <a:gd name="connsiteY16" fmla="*/ 4336176 h 5722227"/>
              <a:gd name="connsiteX17" fmla="*/ 6229604 w 6229604"/>
              <a:gd name="connsiteY17" fmla="*/ 5029202 h 5722227"/>
              <a:gd name="connsiteX18" fmla="*/ 6229604 w 6229604"/>
              <a:gd name="connsiteY18" fmla="*/ 5722227 h 5722227"/>
              <a:gd name="connsiteX19" fmla="*/ 5475130 w 6229604"/>
              <a:gd name="connsiteY19" fmla="*/ 5722227 h 5722227"/>
              <a:gd name="connsiteX20" fmla="*/ 4907544 w 6229604"/>
              <a:gd name="connsiteY20" fmla="*/ 5722227 h 5722227"/>
              <a:gd name="connsiteX21" fmla="*/ 4090773 w 6229604"/>
              <a:gd name="connsiteY21" fmla="*/ 5722227 h 5722227"/>
              <a:gd name="connsiteX22" fmla="*/ 3398595 w 6229604"/>
              <a:gd name="connsiteY22" fmla="*/ 5722227 h 5722227"/>
              <a:gd name="connsiteX23" fmla="*/ 2831009 w 6229604"/>
              <a:gd name="connsiteY23" fmla="*/ 5722227 h 5722227"/>
              <a:gd name="connsiteX24" fmla="*/ 2138831 w 6229604"/>
              <a:gd name="connsiteY24" fmla="*/ 5722227 h 5722227"/>
              <a:gd name="connsiteX25" fmla="*/ 1633541 w 6229604"/>
              <a:gd name="connsiteY25" fmla="*/ 5722227 h 5722227"/>
              <a:gd name="connsiteX26" fmla="*/ 1128251 w 6229604"/>
              <a:gd name="connsiteY26" fmla="*/ 5722227 h 5722227"/>
              <a:gd name="connsiteX27" fmla="*/ 0 w 6229604"/>
              <a:gd name="connsiteY27" fmla="*/ 5722227 h 5722227"/>
              <a:gd name="connsiteX28" fmla="*/ 0 w 6229604"/>
              <a:gd name="connsiteY28" fmla="*/ 5200869 h 5722227"/>
              <a:gd name="connsiteX29" fmla="*/ 0 w 6229604"/>
              <a:gd name="connsiteY29" fmla="*/ 4450621 h 5722227"/>
              <a:gd name="connsiteX30" fmla="*/ 0 w 6229604"/>
              <a:gd name="connsiteY30" fmla="*/ 3872040 h 5722227"/>
              <a:gd name="connsiteX31" fmla="*/ 0 w 6229604"/>
              <a:gd name="connsiteY31" fmla="*/ 3407904 h 5722227"/>
              <a:gd name="connsiteX32" fmla="*/ 0 w 6229604"/>
              <a:gd name="connsiteY32" fmla="*/ 2714879 h 5722227"/>
              <a:gd name="connsiteX33" fmla="*/ 0 w 6229604"/>
              <a:gd name="connsiteY33" fmla="*/ 2193520 h 5722227"/>
              <a:gd name="connsiteX34" fmla="*/ 0 w 6229604"/>
              <a:gd name="connsiteY34" fmla="*/ 1500495 h 5722227"/>
              <a:gd name="connsiteX35" fmla="*/ 0 w 6229604"/>
              <a:gd name="connsiteY35" fmla="*/ 750248 h 5722227"/>
              <a:gd name="connsiteX36" fmla="*/ 0 w 6229604"/>
              <a:gd name="connsiteY36" fmla="*/ 0 h 572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29604" h="5722227" extrusionOk="0">
                <a:moveTo>
                  <a:pt x="0" y="0"/>
                </a:moveTo>
                <a:cubicBezTo>
                  <a:pt x="134765" y="733"/>
                  <a:pt x="359555" y="-15387"/>
                  <a:pt x="629882" y="0"/>
                </a:cubicBezTo>
                <a:cubicBezTo>
                  <a:pt x="900209" y="15387"/>
                  <a:pt x="965450" y="15937"/>
                  <a:pt x="1135172" y="0"/>
                </a:cubicBezTo>
                <a:cubicBezTo>
                  <a:pt x="1304894" y="-15937"/>
                  <a:pt x="1787212" y="10921"/>
                  <a:pt x="1951943" y="0"/>
                </a:cubicBezTo>
                <a:cubicBezTo>
                  <a:pt x="2116674" y="-10921"/>
                  <a:pt x="2378222" y="13313"/>
                  <a:pt x="2581825" y="0"/>
                </a:cubicBezTo>
                <a:cubicBezTo>
                  <a:pt x="2785428" y="-13313"/>
                  <a:pt x="2915218" y="19972"/>
                  <a:pt x="3211707" y="0"/>
                </a:cubicBezTo>
                <a:cubicBezTo>
                  <a:pt x="3508196" y="-19972"/>
                  <a:pt x="3832828" y="-34359"/>
                  <a:pt x="4028477" y="0"/>
                </a:cubicBezTo>
                <a:cubicBezTo>
                  <a:pt x="4224126" y="34359"/>
                  <a:pt x="4361257" y="4467"/>
                  <a:pt x="4596063" y="0"/>
                </a:cubicBezTo>
                <a:cubicBezTo>
                  <a:pt x="4830869" y="-4467"/>
                  <a:pt x="5091403" y="-7365"/>
                  <a:pt x="5412834" y="0"/>
                </a:cubicBezTo>
                <a:cubicBezTo>
                  <a:pt x="5734265" y="7365"/>
                  <a:pt x="6034988" y="-26786"/>
                  <a:pt x="6229604" y="0"/>
                </a:cubicBezTo>
                <a:cubicBezTo>
                  <a:pt x="6208296" y="256153"/>
                  <a:pt x="6219810" y="335049"/>
                  <a:pt x="6229604" y="635803"/>
                </a:cubicBezTo>
                <a:cubicBezTo>
                  <a:pt x="6239398" y="936557"/>
                  <a:pt x="6230184" y="1092448"/>
                  <a:pt x="6229604" y="1271606"/>
                </a:cubicBezTo>
                <a:cubicBezTo>
                  <a:pt x="6229024" y="1450764"/>
                  <a:pt x="6217841" y="1797531"/>
                  <a:pt x="6229604" y="1964631"/>
                </a:cubicBezTo>
                <a:cubicBezTo>
                  <a:pt x="6241367" y="2131731"/>
                  <a:pt x="6220367" y="2235822"/>
                  <a:pt x="6229604" y="2428767"/>
                </a:cubicBezTo>
                <a:cubicBezTo>
                  <a:pt x="6238841" y="2621712"/>
                  <a:pt x="6220929" y="2925917"/>
                  <a:pt x="6229604" y="3064570"/>
                </a:cubicBezTo>
                <a:cubicBezTo>
                  <a:pt x="6238279" y="3203223"/>
                  <a:pt x="6256755" y="3501958"/>
                  <a:pt x="6229604" y="3700373"/>
                </a:cubicBezTo>
                <a:cubicBezTo>
                  <a:pt x="6202453" y="3898788"/>
                  <a:pt x="6201714" y="4046823"/>
                  <a:pt x="6229604" y="4336176"/>
                </a:cubicBezTo>
                <a:cubicBezTo>
                  <a:pt x="6257494" y="4625529"/>
                  <a:pt x="6258821" y="4774033"/>
                  <a:pt x="6229604" y="5029202"/>
                </a:cubicBezTo>
                <a:cubicBezTo>
                  <a:pt x="6200387" y="5284371"/>
                  <a:pt x="6233334" y="5383875"/>
                  <a:pt x="6229604" y="5722227"/>
                </a:cubicBezTo>
                <a:cubicBezTo>
                  <a:pt x="6016393" y="5707881"/>
                  <a:pt x="5684528" y="5751176"/>
                  <a:pt x="5475130" y="5722227"/>
                </a:cubicBezTo>
                <a:cubicBezTo>
                  <a:pt x="5265732" y="5693278"/>
                  <a:pt x="5082862" y="5732690"/>
                  <a:pt x="4907544" y="5722227"/>
                </a:cubicBezTo>
                <a:cubicBezTo>
                  <a:pt x="4732226" y="5711764"/>
                  <a:pt x="4474837" y="5716289"/>
                  <a:pt x="4090773" y="5722227"/>
                </a:cubicBezTo>
                <a:cubicBezTo>
                  <a:pt x="3706709" y="5728165"/>
                  <a:pt x="3645902" y="5723973"/>
                  <a:pt x="3398595" y="5722227"/>
                </a:cubicBezTo>
                <a:cubicBezTo>
                  <a:pt x="3151288" y="5720481"/>
                  <a:pt x="3001606" y="5732695"/>
                  <a:pt x="2831009" y="5722227"/>
                </a:cubicBezTo>
                <a:cubicBezTo>
                  <a:pt x="2660412" y="5711759"/>
                  <a:pt x="2424161" y="5689878"/>
                  <a:pt x="2138831" y="5722227"/>
                </a:cubicBezTo>
                <a:cubicBezTo>
                  <a:pt x="1853501" y="5754576"/>
                  <a:pt x="1788223" y="5720540"/>
                  <a:pt x="1633541" y="5722227"/>
                </a:cubicBezTo>
                <a:cubicBezTo>
                  <a:pt x="1478859" y="5723915"/>
                  <a:pt x="1324151" y="5739059"/>
                  <a:pt x="1128251" y="5722227"/>
                </a:cubicBezTo>
                <a:cubicBezTo>
                  <a:pt x="932351" y="5705396"/>
                  <a:pt x="522340" y="5691488"/>
                  <a:pt x="0" y="5722227"/>
                </a:cubicBezTo>
                <a:cubicBezTo>
                  <a:pt x="-8445" y="5596771"/>
                  <a:pt x="-11215" y="5344833"/>
                  <a:pt x="0" y="5200869"/>
                </a:cubicBezTo>
                <a:cubicBezTo>
                  <a:pt x="11215" y="5056905"/>
                  <a:pt x="20310" y="4693766"/>
                  <a:pt x="0" y="4450621"/>
                </a:cubicBezTo>
                <a:cubicBezTo>
                  <a:pt x="-20310" y="4207476"/>
                  <a:pt x="817" y="4075053"/>
                  <a:pt x="0" y="3872040"/>
                </a:cubicBezTo>
                <a:cubicBezTo>
                  <a:pt x="-817" y="3669027"/>
                  <a:pt x="-21729" y="3595882"/>
                  <a:pt x="0" y="3407904"/>
                </a:cubicBezTo>
                <a:cubicBezTo>
                  <a:pt x="21729" y="3219926"/>
                  <a:pt x="-30605" y="3052469"/>
                  <a:pt x="0" y="2714879"/>
                </a:cubicBezTo>
                <a:cubicBezTo>
                  <a:pt x="30605" y="2377289"/>
                  <a:pt x="-16081" y="2430808"/>
                  <a:pt x="0" y="2193520"/>
                </a:cubicBezTo>
                <a:cubicBezTo>
                  <a:pt x="16081" y="1956232"/>
                  <a:pt x="18120" y="1817979"/>
                  <a:pt x="0" y="1500495"/>
                </a:cubicBezTo>
                <a:cubicBezTo>
                  <a:pt x="-18120" y="1183011"/>
                  <a:pt x="23969" y="972269"/>
                  <a:pt x="0" y="750248"/>
                </a:cubicBezTo>
                <a:cubicBezTo>
                  <a:pt x="-23969" y="528227"/>
                  <a:pt x="-3769" y="358360"/>
                  <a:pt x="0" y="0"/>
                </a:cubicBezTo>
                <a:close/>
              </a:path>
            </a:pathLst>
          </a:custGeom>
          <a:noFill/>
          <a:ln w="47625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973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833</Words>
  <Application>Microsoft Office PowerPoint</Application>
  <PresentationFormat>Widescreen</PresentationFormat>
  <Paragraphs>36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Segoe UI Semibold</vt:lpstr>
      <vt:lpstr>Office Theme</vt:lpstr>
      <vt:lpstr>Тема на проекта: Водопадите в България и по света</vt:lpstr>
      <vt:lpstr>PowerPoint Presentation</vt:lpstr>
      <vt:lpstr>Водопади в България</vt:lpstr>
      <vt:lpstr>Райското пръскало</vt:lpstr>
      <vt:lpstr>До подножието на водопада се намира хижа „Рай“ – изходен пункт за посещението му. Местността и природата са впечатляващи, а скалите привличат много любители на скалното катерене. И независимо от това, че е посещаван от многобройни туристи, водопадът и местността са запазили непокътнатия си и чист облик.  Райското пръскало понякога е наричано неправилно Калоферско пръскало или Голям Джендемски водопад, но това са названията на друг голям водопад (120 m), разположен в Южния Джендем, на Джендемската река, който обаче е много</vt:lpstr>
      <vt:lpstr>Боянския водопад</vt:lpstr>
      <vt:lpstr>Куршунските водопади</vt:lpstr>
      <vt:lpstr>Водопадите в света</vt:lpstr>
      <vt:lpstr>Игуасу</vt:lpstr>
      <vt:lpstr>Ниагарски водопад</vt:lpstr>
      <vt:lpstr>Водопадът Виктория</vt:lpstr>
      <vt:lpstr>Благодарим за вниманието!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на проекта: Водопадите в България и по света</dc:title>
  <dc:creator>User</dc:creator>
  <cp:lastModifiedBy>User</cp:lastModifiedBy>
  <cp:revision>11</cp:revision>
  <dcterms:created xsi:type="dcterms:W3CDTF">2021-04-25T17:41:59Z</dcterms:created>
  <dcterms:modified xsi:type="dcterms:W3CDTF">2021-04-25T19:03:31Z</dcterms:modified>
</cp:coreProperties>
</file>