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265" r:id="rId5"/>
    <p:sldId id="269" r:id="rId6"/>
    <p:sldId id="335" r:id="rId7"/>
    <p:sldId id="338" r:id="rId8"/>
    <p:sldId id="337" r:id="rId9"/>
    <p:sldId id="295" r:id="rId10"/>
    <p:sldId id="336" r:id="rId11"/>
    <p:sldId id="296" r:id="rId12"/>
    <p:sldId id="382" r:id="rId13"/>
    <p:sldId id="297" r:id="rId14"/>
    <p:sldId id="416" r:id="rId15"/>
    <p:sldId id="298" r:id="rId16"/>
    <p:sldId id="384" r:id="rId17"/>
    <p:sldId id="300" r:id="rId18"/>
    <p:sldId id="385" r:id="rId19"/>
    <p:sldId id="387" r:id="rId20"/>
    <p:sldId id="419" r:id="rId21"/>
    <p:sldId id="386" r:id="rId22"/>
    <p:sldId id="389" r:id="rId23"/>
    <p:sldId id="388" r:id="rId24"/>
    <p:sldId id="400" r:id="rId25"/>
    <p:sldId id="392" r:id="rId26"/>
    <p:sldId id="399" r:id="rId27"/>
    <p:sldId id="440" r:id="rId28"/>
    <p:sldId id="393" r:id="rId29"/>
    <p:sldId id="398" r:id="rId30"/>
    <p:sldId id="394" r:id="rId31"/>
    <p:sldId id="397" r:id="rId32"/>
    <p:sldId id="390" r:id="rId33"/>
    <p:sldId id="396" r:id="rId34"/>
    <p:sldId id="417" r:id="rId35"/>
    <p:sldId id="391" r:id="rId36"/>
    <p:sldId id="260" r:id="rId37"/>
    <p:sldId id="442" r:id="rId38"/>
    <p:sldId id="441" r:id="rId39"/>
  </p:sldIdLst>
  <p:sldSz cx="9144000" cy="5143500" type="screen16x9"/>
  <p:notesSz cx="6858000" cy="9144000"/>
  <p:embeddedFontLst>
    <p:embeddedFont>
      <p:font typeface="Dancing Script" panose="020B0604020202020204" charset="0"/>
      <p:regular r:id="rId41"/>
    </p:embeddedFont>
    <p:embeddedFont>
      <p:font typeface="Bitter Thin" panose="020B0604020202020204" charset="0"/>
      <p:regular r:id="rId42"/>
    </p:embeddedFont>
    <p:embeddedFont>
      <p:font typeface="Segoe Print" panose="02000600000000000000" pitchFamily="2" charset="0"/>
      <p:regular r:id="rId43"/>
      <p:bold r:id="rId44"/>
    </p:embeddedFont>
    <p:embeddedFont>
      <p:font typeface="Gabriola" panose="04040605051002020D02" pitchFamily="82" charset="0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Script" panose="030B0504020000000003" pitchFamily="66" charset="0"/>
      <p:regular r:id="rId50"/>
      <p:bold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Bitter" panose="020B060402020202020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293"/>
    <a:srgbClr val="CF8B64"/>
    <a:srgbClr val="EBD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83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/>
          <a:srcRect t="11008"/>
          <a:stretch>
            <a:fillRect/>
          </a:stretch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/>
          <a:srcRect t="11008"/>
          <a:stretch>
            <a:fillRect/>
          </a:stretch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✘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L="914400" lvl="1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✗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L="1371600" lvl="2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L="1828800" lvl="3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L="2286000" lvl="4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L="2743200" lvl="5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L="3200400" lvl="6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L="3657600" lvl="7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L="4114800" lvl="8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1" name="Google Shape;21;p4"/>
          <p:cNvSpPr/>
          <p:nvPr/>
        </p:nvSpPr>
        <p:spPr>
          <a:xfrm>
            <a:off x="1759575" y="1396900"/>
            <a:ext cx="1071300" cy="10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59575" y="1398428"/>
            <a:ext cx="1071300" cy="106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6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ctrTitle"/>
          </p:nvPr>
        </p:nvSpPr>
        <p:spPr>
          <a:xfrm>
            <a:off x="2639060" y="1414145"/>
            <a:ext cx="3865880" cy="132270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bg-BG" dirty="0">
                <a:latin typeface="Gabriola" panose="04040605051002020D02" charset="0"/>
                <a:cs typeface="Gabriola" panose="04040605051002020D02" charset="0"/>
              </a:rPr>
              <a:t>Амелия Еърхарт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44750" y="2552700"/>
            <a:ext cx="42545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en-US" i="1" dirty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Изготвили: Екатерина Тодорава № 9, Елена Димитрова </a:t>
            </a:r>
            <a:r>
              <a:rPr lang="bg-BG" altLang="en-US" i="1" dirty="0" smtClean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№ </a:t>
            </a:r>
            <a:r>
              <a:rPr lang="bg-BG" altLang="en-US" i="1" dirty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10, Иван Пандурски № 11, Ирен Илиева № 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89" y="596778"/>
            <a:ext cx="1281513" cy="1601892"/>
          </a:xfrm>
          <a:prstGeom prst="rect">
            <a:avLst/>
          </a:prstGeom>
        </p:spPr>
      </p:pic>
      <p:pic>
        <p:nvPicPr>
          <p:cNvPr id="55" name="Google Shape;55;p1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30471" y="46495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859" y="3473262"/>
            <a:ext cx="341406" cy="34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447" y="3772154"/>
            <a:ext cx="1438417" cy="103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808" y="3254881"/>
            <a:ext cx="1099283" cy="1339270"/>
          </a:xfrm>
          <a:prstGeom prst="rect">
            <a:avLst/>
          </a:prstGeom>
        </p:spPr>
      </p:pic>
      <p:pic>
        <p:nvPicPr>
          <p:cNvPr id="53" name="Google Shape;53;p1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2"/>
                </a:solidFill>
              </a:rPr>
              <a:t>4</a:t>
            </a:r>
            <a:r>
              <a:rPr lang="bg-BG" altLang="ja-JP">
                <a:solidFill>
                  <a:schemeClr val="accent2"/>
                </a:solidFill>
              </a:rPr>
              <a:t>.</a:t>
            </a:r>
            <a:br>
              <a:rPr lang="bg-BG" altLang="ja-JP">
                <a:solidFill>
                  <a:schemeClr val="accent2"/>
                </a:solidFill>
              </a:rPr>
            </a:br>
            <a:r>
              <a:rPr lang="bg-BG" altLang="ja-JP">
                <a:latin typeface="Segoe Script" panose="030B0504020000000003" charset="0"/>
                <a:cs typeface="Segoe Script" panose="030B0504020000000003" charset="0"/>
              </a:rPr>
              <a:t>Образование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Екатерина Тодорова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6382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  <p:sp>
        <p:nvSpPr>
          <p:cNvPr id="650" name="Google Shape;650;p46"/>
          <p:cNvSpPr/>
          <p:nvPr/>
        </p:nvSpPr>
        <p:spPr>
          <a:xfrm>
            <a:off x="1365250" y="3469005"/>
            <a:ext cx="915035" cy="723265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780" y="3879215"/>
            <a:ext cx="1525905" cy="8845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7265" r="11719"/>
          <a:stretch>
            <a:fillRect/>
          </a:stretch>
        </p:blipFill>
        <p:spPr>
          <a:xfrm>
            <a:off x="6659880" y="579120"/>
            <a:ext cx="1228090" cy="1316355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32320" y="462280"/>
            <a:ext cx="253365" cy="278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Образувание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1218565"/>
            <a:ext cx="3839210" cy="3169285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Образование до 12-годишна възраст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Проблема на бащата с алкохола и завръшването на гимназия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Училишни години</a:t>
            </a:r>
          </a:p>
          <a:p>
            <a:pPr>
              <a:buFont typeface="Calibri" panose="020F0502020204030204" charset="0"/>
              <a:buChar char="④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Колеж и първа работа</a:t>
            </a:r>
          </a:p>
          <a:p>
            <a:pPr marL="127000" indent="0">
              <a:buFont typeface="Calibri" panose="020F0502020204030204" charset="0"/>
              <a:buNone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15" y="2726055"/>
            <a:ext cx="2210435" cy="1661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13115" r="12459"/>
          <a:stretch>
            <a:fillRect/>
          </a:stretch>
        </p:blipFill>
        <p:spPr>
          <a:xfrm>
            <a:off x="6435090" y="2396490"/>
            <a:ext cx="1436370" cy="1303655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973017" y="221450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аждане 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0130" y="2286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6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5.</a:t>
            </a:r>
            <a:r>
              <a:rPr lang="bg-BG" altLang="en-US"/>
              <a:t> </a:t>
            </a:r>
            <a:br>
              <a:rPr lang="bg-BG" altLang="en-US"/>
            </a:br>
            <a:r>
              <a:rPr lang="bg-BG" altLang="en-US" sz="3000">
                <a:latin typeface="Segoe Script" panose="030B0504020000000003" charset="0"/>
                <a:cs typeface="Segoe Script" panose="030B0504020000000003" charset="0"/>
              </a:rPr>
              <a:t>Първи опити в авиацията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Елена Димитрова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3851910"/>
            <a:ext cx="1395730" cy="8978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06" name="Google Shape;706;p46"/>
          <p:cNvSpPr/>
          <p:nvPr/>
        </p:nvSpPr>
        <p:spPr>
          <a:xfrm>
            <a:off x="2282825" y="323215"/>
            <a:ext cx="491490" cy="471805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200400"/>
            <a:ext cx="1224280" cy="1105535"/>
          </a:xfrm>
          <a:prstGeom prst="rect">
            <a:avLst/>
          </a:prstGeom>
        </p:spPr>
      </p:pic>
      <p:pic>
        <p:nvPicPr>
          <p:cNvPr id="85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04535" y="3031014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350" y="860425"/>
            <a:ext cx="1249680" cy="91249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Учение за пилот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1218565"/>
            <a:ext cx="4707255" cy="3169285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Спестяване за уроци по летене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Постъпване на учение при Анита Снук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Купуване на първия си самолет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 descr="Амелия Еърхар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2545715"/>
            <a:ext cx="2451100" cy="1765300"/>
          </a:xfrm>
          <a:prstGeom prst="rect">
            <a:avLst/>
          </a:prstGeom>
        </p:spPr>
      </p:pic>
      <p:sp>
        <p:nvSpPr>
          <p:cNvPr id="689" name="Google Shape;689;p46"/>
          <p:cNvSpPr/>
          <p:nvPr/>
        </p:nvSpPr>
        <p:spPr>
          <a:xfrm>
            <a:off x="6709410" y="2919095"/>
            <a:ext cx="812800" cy="568960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8e0c7d7f2394fc3bfc0d0d202a42cd48"/>
          <p:cNvPicPr>
            <a:picLocks noChangeAspect="1"/>
          </p:cNvPicPr>
          <p:nvPr/>
        </p:nvPicPr>
        <p:blipFill>
          <a:blip r:embed="rId5"/>
          <a:srcRect b="4460"/>
          <a:stretch>
            <a:fillRect/>
          </a:stretch>
        </p:blipFill>
        <p:spPr>
          <a:xfrm>
            <a:off x="1194435" y="2708910"/>
            <a:ext cx="1428750" cy="14382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5" name="Google Shape;85;p1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989005" y="2229644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Y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9650" y="-762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 lang="en-GB"/>
          </a:p>
        </p:txBody>
      </p:sp>
      <p:pic>
        <p:nvPicPr>
          <p:cNvPr id="5" name="Picture 4" descr="8041f19d4d6624b6e95487e3d2e86b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70" y="869315"/>
            <a:ext cx="2654935" cy="1890395"/>
          </a:xfrm>
          <a:prstGeom prst="rect">
            <a:avLst/>
          </a:prstGeom>
        </p:spPr>
      </p:pic>
      <p:pic>
        <p:nvPicPr>
          <p:cNvPr id="6" name="Picture 5" descr="9ff797fae0e9cb892187455b9d4b4f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" y="869315"/>
            <a:ext cx="2835275" cy="1890395"/>
          </a:xfrm>
          <a:prstGeom prst="rect">
            <a:avLst/>
          </a:prstGeom>
        </p:spPr>
      </p:pic>
      <p:pic>
        <p:nvPicPr>
          <p:cNvPr id="85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110935" y="74818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615625" y="74818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b9cc2a46ff6481f80d0cc1b683bcf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25" y="2840355"/>
            <a:ext cx="2648585" cy="2249805"/>
          </a:xfrm>
          <a:prstGeom prst="rect">
            <a:avLst/>
          </a:prstGeom>
        </p:spPr>
      </p:pic>
      <p:pic>
        <p:nvPicPr>
          <p:cNvPr id="9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45195" y="2759869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6"/>
          <p:cNvSpPr/>
          <p:nvPr/>
        </p:nvSpPr>
        <p:spPr>
          <a:xfrm>
            <a:off x="610870" y="3023235"/>
            <a:ext cx="873760" cy="728980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46"/>
          <p:cNvSpPr/>
          <p:nvPr/>
        </p:nvSpPr>
        <p:spPr>
          <a:xfrm>
            <a:off x="1685290" y="3935095"/>
            <a:ext cx="770255" cy="637540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6"/>
          <p:cNvSpPr/>
          <p:nvPr/>
        </p:nvSpPr>
        <p:spPr>
          <a:xfrm>
            <a:off x="6733540" y="3419475"/>
            <a:ext cx="931545" cy="80073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Ранна кариера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Местене на източното краибрежие и привършване на наследството от баба й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Изоставяне на следването в „Кулумбия“ и намиране на нова работа</a:t>
            </a:r>
          </a:p>
          <a:p>
            <a:pPr marL="127000" indent="0">
              <a:buFont typeface="Calibri" panose="020F0502020204030204" charset="0"/>
              <a:buNone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  <a:p>
            <a:pPr>
              <a:buFont typeface="Calibri" panose="020F0502020204030204" charset="0"/>
              <a:buChar char="②"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3107690"/>
            <a:ext cx="2286000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0" y="2617470"/>
            <a:ext cx="228600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15" y="2428875"/>
            <a:ext cx="926465" cy="1337945"/>
          </a:xfrm>
          <a:prstGeom prst="rect">
            <a:avLst/>
          </a:prstGeom>
        </p:spPr>
      </p:pic>
      <p:pic>
        <p:nvPicPr>
          <p:cNvPr id="9" name="Google Shape;85;p1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975035" y="2234089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8.</a:t>
            </a:r>
            <a:r>
              <a:rPr lang="bg-BG" altLang="en-US"/>
              <a:t/>
            </a:r>
            <a:br>
              <a:rPr lang="bg-BG" altLang="en-US"/>
            </a:br>
            <a:r>
              <a:rPr lang="bg-BG" altLang="en-US" sz="2800">
                <a:latin typeface="Segoe Script" panose="030B0504020000000003" charset="0"/>
                <a:cs typeface="Segoe Script" panose="030B0504020000000003" charset="0"/>
              </a:rPr>
              <a:t>Първи полет над Атлантика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Елена Димитрова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 lang="en-GB"/>
          </a:p>
        </p:txBody>
      </p:sp>
      <p:sp>
        <p:nvSpPr>
          <p:cNvPr id="642" name="Google Shape;642;p46"/>
          <p:cNvSpPr/>
          <p:nvPr/>
        </p:nvSpPr>
        <p:spPr>
          <a:xfrm>
            <a:off x="2453005" y="328930"/>
            <a:ext cx="328295" cy="414655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913505"/>
            <a:ext cx="1493520" cy="83629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30" y="3212465"/>
            <a:ext cx="789305" cy="1134110"/>
          </a:xfrm>
          <a:prstGeom prst="rect">
            <a:avLst/>
          </a:prstGeom>
        </p:spPr>
      </p:pic>
      <p:pic>
        <p:nvPicPr>
          <p:cNvPr id="9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89295" y="306212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170" y="575310"/>
            <a:ext cx="1143000" cy="1138555"/>
          </a:xfrm>
          <a:prstGeom prst="rect">
            <a:avLst/>
          </a:prstGeom>
        </p:spPr>
      </p:pic>
      <p:pic>
        <p:nvPicPr>
          <p:cNvPr id="8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38865" y="480219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0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Първи полет над Атлантика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535" y="1203325"/>
            <a:ext cx="5852160" cy="3169285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Предложението на Ейми Фипс Гест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Излитане от Трепъси Харбър през 1928 г. и кацане в Бъри Порт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80" y="2288540"/>
            <a:ext cx="3110230" cy="1790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95" y="2423160"/>
            <a:ext cx="1348740" cy="1348740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986987" y="220688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9.</a:t>
            </a:r>
            <a:r>
              <a:rPr lang="bg-BG" altLang="en-US"/>
              <a:t> </a:t>
            </a:r>
            <a:br>
              <a:rPr lang="bg-BG" altLang="en-US"/>
            </a:br>
            <a:r>
              <a:rPr lang="bg-BG" altLang="en-US">
                <a:latin typeface="Segoe Script" panose="030B0504020000000003" charset="0"/>
                <a:cs typeface="Segoe Script" panose="030B0504020000000003" charset="0"/>
              </a:rPr>
              <a:t>Брак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7405" y="2978150"/>
            <a:ext cx="2025015" cy="326390"/>
          </a:xfrm>
        </p:spPr>
        <p:txBody>
          <a:bodyPr/>
          <a:lstStyle/>
          <a:p>
            <a:r>
              <a:rPr lang="bg-BG" altLang="en-US"/>
              <a:t>	Ирен Илиева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 lang="en-GB"/>
          </a:p>
        </p:txBody>
      </p:sp>
      <p:sp>
        <p:nvSpPr>
          <p:cNvPr id="4" name="Text Box 3"/>
          <p:cNvSpPr txBox="1"/>
          <p:nvPr/>
        </p:nvSpPr>
        <p:spPr>
          <a:xfrm>
            <a:off x="6212840" y="4360545"/>
            <a:ext cx="677545" cy="30869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SzPct val="200000"/>
              <a:buFont typeface="Segoe UI" panose="020B0502040204020203" charset="0"/>
              <a:buNone/>
            </a:pPr>
            <a:r>
              <a:rPr lang="en-GB" sz="100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💑</a:t>
            </a:r>
            <a:endParaRPr lang="en-US" sz="100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115" y="3919220"/>
            <a:ext cx="1456690" cy="8305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 Box 5"/>
          <p:cNvSpPr txBox="1"/>
          <p:nvPr/>
        </p:nvSpPr>
        <p:spPr>
          <a:xfrm>
            <a:off x="2290445" y="324485"/>
            <a:ext cx="563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3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💑</a:t>
            </a:r>
            <a:endParaRPr lang="en-US" sz="3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80" y="594360"/>
            <a:ext cx="1186180" cy="1544955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26687" y="4695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52fd52de401588b9839bec9f2e800ecb"/>
          <p:cNvPicPr>
            <a:picLocks noChangeAspect="1"/>
          </p:cNvPicPr>
          <p:nvPr/>
        </p:nvPicPr>
        <p:blipFill>
          <a:blip r:embed="rId5"/>
          <a:srcRect t="6230" b="5017"/>
          <a:stretch>
            <a:fillRect/>
          </a:stretch>
        </p:blipFill>
        <p:spPr>
          <a:xfrm>
            <a:off x="1243965" y="3202305"/>
            <a:ext cx="1153795" cy="1426210"/>
          </a:xfrm>
          <a:prstGeom prst="rect">
            <a:avLst/>
          </a:prstGeom>
        </p:spPr>
      </p:pic>
      <p:pic>
        <p:nvPicPr>
          <p:cNvPr id="10" name="Google Shape;195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94262" y="304127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Брак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1218565"/>
            <a:ext cx="4935855" cy="3169285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Сключване на брак с Джордж Путнам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Писмото към Путнам 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Отказва да смени името си на Амелия Путнам</a:t>
            </a:r>
          </a:p>
          <a:p>
            <a:pPr marL="127000" indent="0">
              <a:buFont typeface="Calibri" panose="020F0502020204030204" charset="0"/>
              <a:buNone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35" y="2705100"/>
            <a:ext cx="1758950" cy="1343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0" y="2600325"/>
            <a:ext cx="2556510" cy="1917700"/>
          </a:xfrm>
          <a:prstGeom prst="rect">
            <a:avLst/>
          </a:prstGeom>
        </p:spPr>
      </p:pic>
      <p:sp>
        <p:nvSpPr>
          <p:cNvPr id="672" name="Google Shape;672;p46"/>
          <p:cNvSpPr/>
          <p:nvPr/>
        </p:nvSpPr>
        <p:spPr>
          <a:xfrm>
            <a:off x="6813550" y="2811780"/>
            <a:ext cx="327025" cy="695325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6"/>
          <p:cNvSpPr/>
          <p:nvPr/>
        </p:nvSpPr>
        <p:spPr>
          <a:xfrm>
            <a:off x="7140575" y="2811780"/>
            <a:ext cx="319405" cy="695960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6"/>
          <p:cNvSpPr/>
          <p:nvPr/>
        </p:nvSpPr>
        <p:spPr>
          <a:xfrm>
            <a:off x="6984968" y="2517477"/>
            <a:ext cx="332630" cy="294111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8000" y="352425"/>
            <a:ext cx="5137150" cy="58229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000" dirty="0" smtClean="0">
                <a:latin typeface="Gabriola" panose="04040605051002020D02" charset="0"/>
                <a:cs typeface="Gabriola" panose="04040605051002020D02" charset="0"/>
              </a:rPr>
              <a:t>С  Ъ Д Ъ Р Ж А Н И Е:</a:t>
            </a:r>
            <a:endParaRPr lang="en-GB" sz="3000" dirty="0">
              <a:latin typeface="Gabriola" panose="04040605051002020D02" charset="0"/>
              <a:cs typeface="Gabriola" panose="04040605051002020D0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60" y="2098040"/>
            <a:ext cx="1059180" cy="1285875"/>
          </a:xfrm>
          <a:prstGeom prst="rect">
            <a:avLst/>
          </a:prstGeom>
        </p:spPr>
      </p:pic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508000" y="1343025"/>
            <a:ext cx="2830830" cy="28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Коя е Амелия Еърхарт?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Семейство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Детство и ранни години 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Образование 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Учене за пилот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Ранна кариера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Първи опити в авиацията 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</a:rPr>
              <a:t> Първи полет над Атлантика</a:t>
            </a:r>
            <a:endParaRPr lang="bg-BG" sz="2000" b="1" dirty="0" smtClean="0">
              <a:latin typeface="Gabriola" panose="04040605051002020D02" charset="0"/>
              <a:cs typeface="Gabriola" panose="04040605051002020D02" charset="0"/>
            </a:endParaRPr>
          </a:p>
          <a:p>
            <a:pPr marL="0" indent="0">
              <a:buClr>
                <a:schemeClr val="dk1"/>
              </a:buClr>
              <a:buSzPts val="1100"/>
              <a:buFont typeface="Wingdings" panose="05000000000000000000" pitchFamily="2" charset="2"/>
              <a:buNone/>
            </a:pPr>
            <a:endParaRPr lang="bg-BG" sz="2000" b="1" dirty="0" smtClean="0">
              <a:latin typeface="Gabriola" panose="04040605051002020D02" charset="0"/>
              <a:cs typeface="Gabriola" panose="04040605051002020D02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endParaRPr lang="bg-BG" sz="2200" b="1" dirty="0" smtClean="0">
              <a:latin typeface="Gabriola" panose="04040605051002020D02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endParaRPr lang="bg-BG" sz="2400" b="1" dirty="0" smtClean="0">
              <a:latin typeface="Gabriola" panose="04040605051002020D02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GB" sz="2400" b="1" dirty="0">
              <a:latin typeface="Gabriola" panose="04040605051002020D0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pic>
        <p:nvPicPr>
          <p:cNvPr id="68" name="Google Shape;68;p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56756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805" y="3491230"/>
            <a:ext cx="1000125" cy="140589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338830" y="1343025"/>
            <a:ext cx="30988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dk1"/>
              </a:buClr>
              <a:buSzPts val="1100"/>
              <a:buFont typeface="Wingdings" panose="05000000000000000000" charset="0"/>
              <a:buChar char="v"/>
            </a:pPr>
            <a:r>
              <a:rPr lang="bg-BG" sz="2000" dirty="0" smtClean="0">
                <a:latin typeface="Gabriola" panose="04040605051002020D02" charset="0"/>
              </a:rPr>
              <a:t>Брак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  <a:sym typeface="+mn-ea"/>
              </a:rPr>
              <a:t> Полет от 1932 г.</a:t>
            </a:r>
            <a:endParaRPr lang="bg-BG" sz="2000" dirty="0" smtClean="0">
              <a:latin typeface="Gabriola" panose="04040605051002020D02" charset="0"/>
              <a:cs typeface="Gabriola" panose="04040605051002020D02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v"/>
            </a:pPr>
            <a:r>
              <a:rPr lang="bg-BG" sz="2000" dirty="0" smtClean="0">
                <a:latin typeface="Gabriola" panose="04040605051002020D02" charset="0"/>
                <a:cs typeface="Gabriola" panose="04040605051002020D02" charset="0"/>
                <a:sym typeface="+mn-ea"/>
              </a:rPr>
              <a:t> Други самостоятелни полети</a:t>
            </a:r>
            <a:endParaRPr lang="bg-BG" sz="2000" dirty="0" smtClean="0">
              <a:latin typeface="Gabriola" panose="04040605051002020D02" charset="0"/>
            </a:endParaRP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Околосветски полет</a:t>
            </a: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Теории за изчезването на Еърхарт</a:t>
            </a: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Радиосигнали и кости</a:t>
            </a: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Наследство</a:t>
            </a: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Интересни факти</a:t>
            </a:r>
            <a:endParaRPr lang="bg-BG" altLang="en-US" sz="2000" b="1">
              <a:latin typeface="Gabriola" panose="04040605051002020D02" charset="0"/>
              <a:cs typeface="Gabriola" panose="04040605051002020D02" charset="0"/>
            </a:endParaRPr>
          </a:p>
          <a:p>
            <a:pPr marL="342900" indent="-342900">
              <a:buSzPct val="50000"/>
              <a:buFont typeface="Wingdings" panose="05000000000000000000" charset="0"/>
              <a:buChar char="v"/>
            </a:pPr>
            <a:endParaRPr lang="bg-BG" altLang="en-US" sz="2000" b="1">
              <a:latin typeface="Gabriola" panose="04040605051002020D02" charset="0"/>
              <a:cs typeface="Gabriola" panose="04040605051002020D0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301170" y="1053027"/>
            <a:ext cx="2450700" cy="3038700"/>
          </a:xfrm>
        </p:spPr>
        <p:txBody>
          <a:bodyPr/>
          <a:lstStyle/>
          <a:p>
            <a:pPr marL="88900" indent="0">
              <a:buNone/>
            </a:pPr>
            <a:r>
              <a:rPr lang="bg-BG" altLang="en-US" sz="1200">
                <a:latin typeface="Segoe Print" panose="02000600000000000000" charset="0"/>
                <a:cs typeface="Segoe Print" panose="02000600000000000000" charset="0"/>
              </a:rPr>
              <a:t>„Изкам да разбереш, че нито ти трябва да спазваш средновековни норми на преданост към мен, нито аз се чуствам обвързана с тях.“ </a:t>
            </a:r>
          </a:p>
        </p:txBody>
      </p:sp>
      <p:sp>
        <p:nvSpPr>
          <p:cNvPr id="659" name="Google Shape;659;p46"/>
          <p:cNvSpPr/>
          <p:nvPr/>
        </p:nvSpPr>
        <p:spPr>
          <a:xfrm>
            <a:off x="4206240" y="2706370"/>
            <a:ext cx="641350" cy="606425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6"/>
          <p:cNvSpPr/>
          <p:nvPr/>
        </p:nvSpPr>
        <p:spPr>
          <a:xfrm>
            <a:off x="1974850" y="1864360"/>
            <a:ext cx="652780" cy="408940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12ba95b8b1b7f7ae4b2d7659daf987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40" y="417830"/>
            <a:ext cx="1176655" cy="14465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6" name="Google Shape;146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41">
            <a:off x="6494145" y="226695"/>
            <a:ext cx="899160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10.</a:t>
            </a:r>
            <a:r>
              <a:rPr lang="bg-BG" altLang="en-US"/>
              <a:t/>
            </a:r>
            <a:br>
              <a:rPr lang="bg-BG" altLang="en-US"/>
            </a:br>
            <a:r>
              <a:rPr lang="bg-BG" altLang="en-US" sz="3000">
                <a:latin typeface="Segoe Script" panose="030B0504020000000003" charset="0"/>
                <a:cs typeface="Segoe Script" panose="030B0504020000000003" charset="0"/>
              </a:rPr>
              <a:t>Полет от 1932 г.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Ирен Илиева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86" y="3841296"/>
            <a:ext cx="1896687" cy="108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96" y="2998951"/>
            <a:ext cx="1437236" cy="148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229" y="986342"/>
            <a:ext cx="1088865" cy="6465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Полет от 1932 г.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Повтарянето на презатлантическия полет на Чарлз Линдберг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Получаването на ордена „Почетния легион“ и златен медал на Националното географско общество </a:t>
            </a:r>
          </a:p>
          <a:p>
            <a:pPr>
              <a:buFont typeface="Calibri" panose="020F0502020204030204" charset="0"/>
              <a:buChar char="②"/>
            </a:pPr>
            <a:endParaRPr lang="bg-BG" altLang="en-US" dirty="0">
              <a:latin typeface="Gabriola" panose="04040605051002020D02" charset="0"/>
              <a:cs typeface="Gabriola" panose="04040605051002020D02" charset="0"/>
            </a:endParaRPr>
          </a:p>
          <a:p>
            <a:pPr>
              <a:buFont typeface="Calibri" panose="020F0502020204030204" charset="0"/>
              <a:buChar char="③"/>
            </a:pPr>
            <a:endParaRPr lang="bg-BG" altLang="en-US" dirty="0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28" y="2482623"/>
            <a:ext cx="1454125" cy="1229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190" y="2622338"/>
            <a:ext cx="2587239" cy="1992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 dirty="0">
                <a:solidFill>
                  <a:schemeClr val="accent2"/>
                </a:solidFill>
              </a:rPr>
              <a:t>11.</a:t>
            </a:r>
            <a:br>
              <a:rPr lang="bg-BG" altLang="en-US" dirty="0">
                <a:solidFill>
                  <a:schemeClr val="accent2"/>
                </a:solidFill>
              </a:rPr>
            </a:br>
            <a:r>
              <a:rPr lang="bg-BG" altLang="en-US" sz="25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Други самолетни полети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Ирен Илиева 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535" y="601121"/>
            <a:ext cx="1252565" cy="153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62" y="3129344"/>
            <a:ext cx="1325781" cy="126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43" y="3866902"/>
            <a:ext cx="1886385" cy="107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0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Други самолетни полети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Полета през САЩ и обратно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Участие в самолетна натпревара 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Летене от Лос Анджелис до Мексико сити</a:t>
            </a:r>
          </a:p>
          <a:p>
            <a:pPr>
              <a:buFont typeface="Calibri" panose="020F0502020204030204" charset="0"/>
              <a:buChar char="④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Решението за околосветски полет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61759">
            <a:off x="2533927" y="2874901"/>
            <a:ext cx="341406" cy="33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14340">
            <a:off x="3536351" y="3079660"/>
            <a:ext cx="341406" cy="335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37227">
            <a:off x="3135810" y="2848661"/>
            <a:ext cx="341406" cy="335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33970">
            <a:off x="3583443" y="3538288"/>
            <a:ext cx="341406" cy="335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0013">
            <a:off x="2234907" y="3252280"/>
            <a:ext cx="341406" cy="335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52385" y="3955802"/>
            <a:ext cx="341406" cy="335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54724">
            <a:off x="2850055" y="4123457"/>
            <a:ext cx="341406" cy="335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297486">
            <a:off x="2308422" y="4171121"/>
            <a:ext cx="341406" cy="335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12132">
            <a:off x="1842575" y="4395148"/>
            <a:ext cx="341406" cy="335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8" y="2450766"/>
            <a:ext cx="1336427" cy="133642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12.</a:t>
            </a:r>
            <a:br>
              <a:rPr lang="bg-BG" altLang="en-US">
                <a:solidFill>
                  <a:schemeClr val="accent2"/>
                </a:solidFill>
              </a:rPr>
            </a:br>
            <a:r>
              <a:rPr lang="bg-BG" altLang="en-US" sz="250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Околосветски полет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Ирен Илиева 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50" y="3244194"/>
            <a:ext cx="1168556" cy="1081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28" y="3784808"/>
            <a:ext cx="1641617" cy="99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79" y="584254"/>
            <a:ext cx="1243174" cy="16041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Околосветски полет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15" y="1044575"/>
            <a:ext cx="6105525" cy="3169285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Избор на навигатори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Откъсване на предния колесник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Отлагането на полета</a:t>
            </a:r>
          </a:p>
          <a:p>
            <a:pPr>
              <a:buFont typeface="Calibri" panose="020F0502020204030204" charset="0"/>
              <a:buChar char="④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Повторен опит</a:t>
            </a:r>
          </a:p>
          <a:p>
            <a:pPr>
              <a:buFont typeface="Calibri" panose="020F0502020204030204" charset="0"/>
              <a:buChar char="⑤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Пристигане в Лае </a:t>
            </a:r>
          </a:p>
          <a:p>
            <a:pPr>
              <a:buFont typeface="Calibri" panose="020F0502020204030204" charset="0"/>
              <a:buChar char="⑥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Неоспешно приземяване в остров Хауланд поради неправилни кординати</a:t>
            </a:r>
          </a:p>
          <a:p>
            <a:pPr>
              <a:buFont typeface="Calibri" panose="020F0502020204030204" charset="0"/>
              <a:buChar char="⑦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Мистериозното изчезване на самолета </a:t>
            </a:r>
          </a:p>
          <a:p>
            <a:pPr>
              <a:buFont typeface="Calibri" panose="020F0502020204030204" charset="0"/>
              <a:buChar char="⑧"/>
            </a:pPr>
            <a:r>
              <a:rPr lang="bg-BG" altLang="en-US" dirty="0">
                <a:latin typeface="Gabriola" panose="04040605051002020D02" charset="0"/>
                <a:cs typeface="Gabriola" panose="04040605051002020D02" charset="0"/>
              </a:rPr>
              <a:t>Търсенето на Еърхарт и екипажа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101" y="2475104"/>
            <a:ext cx="1469396" cy="12749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70" y="1113790"/>
            <a:ext cx="5786755" cy="3528060"/>
          </a:xfrm>
          <a:prstGeom prst="rect">
            <a:avLst/>
          </a:prstGeom>
        </p:spPr>
      </p:pic>
      <p:sp>
        <p:nvSpPr>
          <p:cNvPr id="696" name="Google Shape;696;p46"/>
          <p:cNvSpPr/>
          <p:nvPr/>
        </p:nvSpPr>
        <p:spPr>
          <a:xfrm>
            <a:off x="627380" y="546100"/>
            <a:ext cx="846455" cy="80327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6"/>
          <p:cNvSpPr txBox="1"/>
          <p:nvPr/>
        </p:nvSpPr>
        <p:spPr>
          <a:xfrm>
            <a:off x="2273935" y="285750"/>
            <a:ext cx="494982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en-US" sz="11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Карта на маршурута на околосветския полет на Амелия</a:t>
            </a:r>
          </a:p>
        </p:txBody>
      </p:sp>
      <p:sp>
        <p:nvSpPr>
          <p:cNvPr id="643" name="Google Shape;643;p46"/>
          <p:cNvSpPr/>
          <p:nvPr/>
        </p:nvSpPr>
        <p:spPr>
          <a:xfrm>
            <a:off x="7223760" y="201295"/>
            <a:ext cx="804545" cy="671830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13.</a:t>
            </a:r>
            <a:br>
              <a:rPr lang="bg-BG" altLang="en-US">
                <a:solidFill>
                  <a:schemeClr val="accent2"/>
                </a:solidFill>
              </a:rPr>
            </a:br>
            <a:r>
              <a:rPr lang="bg-BG" altLang="en-US" sz="2500">
                <a:latin typeface="Segoe Print" panose="02000600000000000000" charset="0"/>
                <a:cs typeface="Segoe Print" panose="02000600000000000000" charset="0"/>
                <a:sym typeface="+mn-ea"/>
              </a:rPr>
              <a:t>Теории за изчезването на Еърхарт</a:t>
            </a:r>
            <a:endParaRPr lang="bg-BG" altLang="en-US" sz="2500">
              <a:solidFill>
                <a:schemeClr val="accent2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 dirty="0"/>
              <a:t>Иван Пандурски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80" y="576952"/>
            <a:ext cx="1221126" cy="1601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64" y="442828"/>
            <a:ext cx="249958" cy="268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3" y="3162001"/>
            <a:ext cx="1441477" cy="119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64" y="3829148"/>
            <a:ext cx="1773232" cy="105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18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Теории за изчезването на Еърхарт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970" y="1067120"/>
            <a:ext cx="5425500" cy="3169500"/>
          </a:xfrm>
        </p:spPr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Теория № 1 - потъването на самолета в океана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Теория № 2 - разбиването на самолета на остров Гарднър</a:t>
            </a:r>
          </a:p>
          <a:p>
            <a:pPr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Теория № 3 - заловяване и екзекутиране на Амелия и Нунан</a:t>
            </a:r>
          </a:p>
          <a:p>
            <a:pPr>
              <a:buFont typeface="Calibri" panose="020F0502020204030204" charset="0"/>
              <a:buChar char="④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Теория № 4 - Еърхарт е била американски шпионин </a:t>
            </a:r>
          </a:p>
          <a:p>
            <a:pPr marL="127000" indent="0">
              <a:buFont typeface="Calibri" panose="020F0502020204030204" charset="0"/>
              <a:buNone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  <a:p>
            <a:pPr marL="127000" indent="0">
              <a:buFont typeface="Calibri" panose="020F0502020204030204" charset="0"/>
              <a:buNone/>
            </a:pPr>
            <a:endParaRPr lang="bg-BG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" y="2956560"/>
            <a:ext cx="2286000" cy="128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278" y="2791465"/>
            <a:ext cx="666034" cy="6543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1.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altLang="en-GB" sz="2500" i="1">
                <a:latin typeface="Comic Sans MS" panose="030F0702030302020204" charset="0"/>
                <a:ea typeface="UD Digi Kyokasho NK-B" panose="02020700000000000000" charset="-128"/>
                <a:cs typeface="Comic Sans MS" panose="030F0702030302020204" charset="0"/>
              </a:rPr>
              <a:t>Коя е Амелия Еърхарт?</a:t>
            </a:r>
            <a:endParaRPr lang="bg-BG" altLang="en-GB" sz="250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</a:t>
            </a:r>
            <a:r>
              <a:rPr lang="bg-BG" altLang="en-US"/>
              <a:t>катерина Тодрова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50" y="607695"/>
            <a:ext cx="1344930" cy="1344930"/>
          </a:xfrm>
          <a:prstGeom prst="rect">
            <a:avLst/>
          </a:prstGeom>
        </p:spPr>
      </p:pic>
      <p:pic>
        <p:nvPicPr>
          <p:cNvPr id="87" name="Google Shape;87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6"/>
          <p:cNvSpPr/>
          <p:nvPr/>
        </p:nvSpPr>
        <p:spPr>
          <a:xfrm>
            <a:off x="2274570" y="340360"/>
            <a:ext cx="621665" cy="48323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3177540"/>
            <a:ext cx="1156970" cy="1247775"/>
          </a:xfrm>
          <a:prstGeom prst="rect">
            <a:avLst/>
          </a:prstGeom>
        </p:spPr>
      </p:pic>
      <p:pic>
        <p:nvPicPr>
          <p:cNvPr id="85" name="Google Shape;85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81040" y="3030379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6"/>
          <p:cNvSpPr/>
          <p:nvPr/>
        </p:nvSpPr>
        <p:spPr>
          <a:xfrm>
            <a:off x="6177280" y="4022090"/>
            <a:ext cx="639445" cy="61976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 dirty="0">
                <a:solidFill>
                  <a:schemeClr val="accent2"/>
                </a:solidFill>
              </a:rPr>
              <a:t>14.</a:t>
            </a:r>
            <a:br>
              <a:rPr lang="bg-BG" altLang="en-US" dirty="0">
                <a:solidFill>
                  <a:schemeClr val="accent2"/>
                </a:solidFill>
              </a:rPr>
            </a:br>
            <a:r>
              <a:rPr lang="bg-BG" altLang="en-US" sz="25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Радиосигнали и кости</a:t>
            </a:r>
            <a:r>
              <a:rPr lang="bg-BG" altLang="en-US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Иван Пандурски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24" y="3242857"/>
            <a:ext cx="1420673" cy="110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06" y="583195"/>
            <a:ext cx="1240149" cy="157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201" y="449071"/>
            <a:ext cx="249958" cy="268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776" y="210225"/>
            <a:ext cx="524298" cy="514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491" y="3845753"/>
            <a:ext cx="1616668" cy="90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Радио сигнали и кости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Съобщаването за откриването на кости на жена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Откриването на предмети </a:t>
            </a:r>
          </a:p>
          <a:p>
            <a:pPr>
              <a:buFont typeface="Calibri" panose="020F0502020204030204" charset="0"/>
              <a:buChar char="②"/>
            </a:pPr>
            <a:endParaRPr lang="bg-BG" altLang="en-US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2830830"/>
            <a:ext cx="2623185" cy="1372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5750"/>
          <a:stretch>
            <a:fillRect/>
          </a:stretch>
        </p:blipFill>
        <p:spPr>
          <a:xfrm>
            <a:off x="3488690" y="2297430"/>
            <a:ext cx="2701925" cy="16433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>
                <a:solidFill>
                  <a:schemeClr val="accent2"/>
                </a:solidFill>
              </a:rPr>
              <a:t>15.</a:t>
            </a:r>
            <a:r>
              <a:rPr lang="bg-BG" altLang="en-US"/>
              <a:t/>
            </a:r>
            <a:br>
              <a:rPr lang="bg-BG" altLang="en-US"/>
            </a:br>
            <a:r>
              <a:rPr lang="bg-BG" altLang="en-US" sz="3500">
                <a:latin typeface="Segoe Print" panose="02000600000000000000" charset="0"/>
                <a:cs typeface="Segoe Print" panose="02000600000000000000" charset="0"/>
              </a:rPr>
              <a:t>Наследство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Иван Пандурски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51" y="3203099"/>
            <a:ext cx="1181527" cy="1172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35" y="3027877"/>
            <a:ext cx="249958" cy="268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02" y="592262"/>
            <a:ext cx="1184792" cy="153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619" y="458138"/>
            <a:ext cx="249958" cy="268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319" y="330110"/>
            <a:ext cx="562157" cy="396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688" y="4036274"/>
            <a:ext cx="667313" cy="6782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Наследство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Описанието на живота на Амелия Еърхарт в книги и статии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7460">
            <a:off x="1483603" y="2365756"/>
            <a:ext cx="1325880" cy="1966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4334">
            <a:off x="4154490" y="1783207"/>
            <a:ext cx="1851025" cy="2461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7204">
            <a:off x="6618514" y="2702687"/>
            <a:ext cx="1031840" cy="944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altLang="en-US" dirty="0">
                <a:solidFill>
                  <a:schemeClr val="accent2"/>
                </a:solidFill>
              </a:rPr>
              <a:t>16.</a:t>
            </a:r>
            <a:r>
              <a:rPr lang="bg-BG" altLang="en-US" dirty="0"/>
              <a:t/>
            </a:r>
            <a:br>
              <a:rPr lang="bg-BG" altLang="en-US" dirty="0"/>
            </a:br>
            <a:r>
              <a:rPr lang="bg-BG" altLang="en-US" sz="3000" dirty="0">
                <a:latin typeface="Segoe Print" panose="02000600000000000000" charset="0"/>
                <a:cs typeface="Segoe Print" panose="02000600000000000000" charset="0"/>
              </a:rPr>
              <a:t>Инересни факти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 dirty="0"/>
              <a:t>Иван Пандурски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38" y="143762"/>
            <a:ext cx="616926" cy="727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380" y="562851"/>
            <a:ext cx="1203949" cy="1604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375" y="428727"/>
            <a:ext cx="249958" cy="268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544" y="3759146"/>
            <a:ext cx="1487241" cy="111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806" y="3162001"/>
            <a:ext cx="1117215" cy="1458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434" y="3046393"/>
            <a:ext cx="249958" cy="26824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Интересни Факти</a:t>
            </a:r>
            <a:endParaRPr lang="bg-BG" altLang="en-US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 panose="020F0502020204030204" charset="0"/>
              <a:buChar char="①"/>
            </a:pPr>
            <a:r>
              <a:rPr lang="bg-BG" altLang="en-US" dirty="0" smtClean="0">
                <a:latin typeface="Gabriola" panose="04040605051002020D02" charset="0"/>
                <a:cs typeface="Gabriola" panose="04040605051002020D02" charset="0"/>
              </a:rPr>
              <a:t>Факт № 1 - опитът, който променил животът й</a:t>
            </a:r>
          </a:p>
          <a:p>
            <a:pPr>
              <a:buFont typeface="Calibri" panose="020F0502020204030204" charset="0"/>
              <a:buChar char="②"/>
            </a:pPr>
            <a:r>
              <a:rPr lang="bg-BG" altLang="en-US" dirty="0" smtClean="0">
                <a:latin typeface="Gabriola" panose="04040605051002020D02" charset="0"/>
                <a:cs typeface="Gabriola" panose="04040605051002020D02" charset="0"/>
              </a:rPr>
              <a:t>Факт № 2 - облекло при посещение на летище</a:t>
            </a:r>
          </a:p>
          <a:p>
            <a:pPr marL="127000" indent="0">
              <a:buFont typeface="Calibri" panose="020F0502020204030204" charset="0"/>
              <a:buNone/>
            </a:pPr>
            <a:endParaRPr lang="bg-BG" altLang="en-US" dirty="0"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42283">
            <a:off x="6959548" y="3125274"/>
            <a:ext cx="323116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107" y="3310684"/>
            <a:ext cx="323116" cy="32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490" y="2981471"/>
            <a:ext cx="323116" cy="329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72741" y="2792155"/>
            <a:ext cx="323116" cy="329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70" y="2939863"/>
            <a:ext cx="323116" cy="329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269968">
            <a:off x="2051102" y="2457408"/>
            <a:ext cx="71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200" dirty="0" smtClean="0">
                <a:solidFill>
                  <a:schemeClr val="accent1"/>
                </a:solidFill>
              </a:rPr>
              <a:t>?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03135">
            <a:off x="684431" y="3631302"/>
            <a:ext cx="1376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dirty="0" smtClean="0">
                <a:solidFill>
                  <a:schemeClr val="accent1"/>
                </a:solidFill>
              </a:rPr>
              <a:t>?</a:t>
            </a:r>
            <a:endParaRPr lang="en-US" sz="4800" dirty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984" y="2984316"/>
            <a:ext cx="809333" cy="10300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48003">
            <a:off x="1860344" y="3506959"/>
            <a:ext cx="645946" cy="6579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675" y="2235712"/>
            <a:ext cx="28575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 lang="en-GB"/>
          </a:p>
        </p:txBody>
      </p:sp>
      <p:sp>
        <p:nvSpPr>
          <p:cNvPr id="3" name="Text Box 2"/>
          <p:cNvSpPr txBox="1"/>
          <p:nvPr/>
        </p:nvSpPr>
        <p:spPr>
          <a:xfrm>
            <a:off x="3302000" y="3443605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alt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„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Летенето може да не е обикновено плаване, но забавлението си заслужава цената.</a:t>
            </a:r>
            <a:r>
              <a:rPr lang="bg-BG" alt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“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02000" y="963295"/>
            <a:ext cx="25400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alt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„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Най-трудното е решението да се действа, останалото е само упоритост. Страховете са хартиени тигри. Можете да правите всичко, което решите да направите. Можете да действате, за да промените и контролирате живота си; а процедурата, процесът е собствена награда.</a:t>
            </a:r>
            <a:r>
              <a:rPr lang="bg-BG" altLang="en-US" sz="120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charset="0"/>
                <a:cs typeface="Segoe Print" panose="02000600000000000000" charset="0"/>
              </a:rPr>
              <a:t>“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302000" y="564515"/>
            <a:ext cx="1681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es-ES" sz="2000">
                <a:solidFill>
                  <a:schemeClr val="bg2">
                    <a:lumMod val="75000"/>
                  </a:schemeClr>
                </a:solidFill>
                <a:latin typeface="Segoe Print" panose="02000600000000000000" charset="0"/>
                <a:cs typeface="Segoe Print" panose="02000600000000000000" charset="0"/>
              </a:rPr>
              <a:t>Цитати :</a:t>
            </a:r>
          </a:p>
        </p:txBody>
      </p:sp>
      <p:sp>
        <p:nvSpPr>
          <p:cNvPr id="650" name="Google Shape;650;p46"/>
          <p:cNvSpPr/>
          <p:nvPr/>
        </p:nvSpPr>
        <p:spPr>
          <a:xfrm>
            <a:off x="6417945" y="786130"/>
            <a:ext cx="917575" cy="681355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CF8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Използвани сайтове за информация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Wikipedia</a:t>
            </a:r>
          </a:p>
          <a:p>
            <a:r>
              <a:rPr lang="en-US" dirty="0" smtClean="0"/>
              <a:t>Edna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112" y="2404112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726" y="1218250"/>
            <a:ext cx="19335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80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296885" y="195942"/>
            <a:ext cx="481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/>
              <a:t>БЛАГОДАРИМ ВИ ЗА ВНИМАНИЕТО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42" y="1005165"/>
            <a:ext cx="3744686" cy="374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00" y="2392525"/>
            <a:ext cx="1148123" cy="96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371" y="2471406"/>
            <a:ext cx="998017" cy="8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5"/>
          <a:srcRect l="4708" t="5702" r="44108" b="17856"/>
          <a:stretch>
            <a:fillRect/>
          </a:stretch>
        </p:blipFill>
        <p:spPr>
          <a:xfrm>
            <a:off x="6425047" y="2366037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08225" y="37485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Gabriola" panose="04040605051002020D02" charset="0"/>
              </a:rPr>
              <a:t>Коя е Амелия Еърхарт?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 rot="10800000" flipV="1">
            <a:off x="2976880" y="1255395"/>
            <a:ext cx="3097530" cy="34944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Calibri" panose="020F0502020204030204" charset="0"/>
              <a:buChar char="①"/>
            </a:pPr>
            <a:r>
              <a:rPr lang="bg-BG" altLang="bg-BG" dirty="0">
                <a:latin typeface="Gabriola" panose="04040605051002020D02" charset="0"/>
              </a:rPr>
              <a:t>Раждането на Мили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Calibri" panose="020F0502020204030204" charset="0"/>
              <a:buChar char="②"/>
            </a:pPr>
            <a:r>
              <a:rPr lang="bg-BG" altLang="bg-BG" dirty="0">
                <a:latin typeface="Gabriola" panose="04040605051002020D02" charset="0"/>
              </a:rPr>
              <a:t>Възпитание 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Calibri" panose="020F0502020204030204" charset="0"/>
              <a:buChar char="③"/>
            </a:pPr>
            <a:r>
              <a:rPr lang="bg-BG" altLang="bg-BG" dirty="0">
                <a:latin typeface="Gabriola" panose="04040605051002020D02" charset="0"/>
              </a:rPr>
              <a:t>Смърта на Амелия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Font typeface="Calibri" panose="020F0502020204030204" charset="0"/>
              <a:buNone/>
            </a:pPr>
            <a:endParaRPr lang="bg-BG" altLang="bg-BG" dirty="0">
              <a:latin typeface="Gabriola" panose="04040605051002020D0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Font typeface="Calibri" panose="020F0502020204030204" charset="0"/>
              <a:buNone/>
            </a:pPr>
            <a:endParaRPr lang="bg-BG" altLang="bg-BG" dirty="0">
              <a:latin typeface="Gabriola" panose="04040605051002020D02" charset="0"/>
            </a:endParaRPr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70" y="1513840"/>
            <a:ext cx="1606550" cy="239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rcRect l="15385" r="13972"/>
          <a:stretch>
            <a:fillRect/>
          </a:stretch>
        </p:blipFill>
        <p:spPr>
          <a:xfrm>
            <a:off x="6385560" y="2366010"/>
            <a:ext cx="1492885" cy="1409700"/>
          </a:xfrm>
          <a:prstGeom prst="rect">
            <a:avLst/>
          </a:prstGeom>
        </p:spPr>
      </p:pic>
      <p:pic>
        <p:nvPicPr>
          <p:cNvPr id="146" name="Google Shape;146;p20"/>
          <p:cNvPicPr preferRelativeResize="0"/>
          <p:nvPr/>
        </p:nvPicPr>
        <p:blipFill>
          <a:blip r:embed="rId8"/>
          <a:stretch>
            <a:fillRect/>
          </a:stretch>
        </p:blipFill>
        <p:spPr>
          <a:xfrm rot="-41">
            <a:off x="1111629" y="1376357"/>
            <a:ext cx="808601" cy="25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0395" y="2932430"/>
            <a:ext cx="2325370" cy="1595755"/>
          </a:xfrm>
          <a:prstGeom prst="rect">
            <a:avLst/>
          </a:prstGeom>
        </p:spPr>
      </p:pic>
      <p:pic>
        <p:nvPicPr>
          <p:cNvPr id="3" name="Обаждане 0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2510" y="2286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370475" y="1346350"/>
            <a:ext cx="6692265" cy="3188048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5209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altLang="en-GB">
                <a:latin typeface="Segoe Script" panose="030B0504020000000003" charset="0"/>
                <a:cs typeface="Segoe Script" panose="030B0504020000000003" charset="0"/>
              </a:rPr>
              <a:t>Карта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 lang="en-GB"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36768" y="216808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0118" y="3055555"/>
            <a:ext cx="150675" cy="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1109345" y="1647825"/>
            <a:ext cx="1018540" cy="4381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sz="1000"/>
              <a:t>родена в Атчисън (Канзас)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557010" y="382270"/>
            <a:ext cx="1113155" cy="1639570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163195" y="2447925"/>
            <a:ext cx="890905" cy="46799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sz="1000"/>
              <a:t>починала  над Тихия океан </a:t>
            </a:r>
          </a:p>
        </p:txBody>
      </p:sp>
      <p:sp>
        <p:nvSpPr>
          <p:cNvPr id="643" name="Google Shape;643;p46"/>
          <p:cNvSpPr/>
          <p:nvPr/>
        </p:nvSpPr>
        <p:spPr>
          <a:xfrm>
            <a:off x="3839845" y="449580"/>
            <a:ext cx="523240" cy="414020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.</a:t>
            </a:r>
            <a:r>
              <a:rPr lang="bg-BG"/>
              <a:t/>
            </a:r>
            <a:br>
              <a:rPr lang="bg-BG"/>
            </a:br>
            <a:r>
              <a:rPr lang="bg-BG" sz="3000">
                <a:latin typeface="Segoe Print" panose="02000600000000000000" charset="0"/>
                <a:cs typeface="Segoe Print" panose="02000600000000000000" charset="0"/>
              </a:rPr>
              <a:t>Семейство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Екатерина Тодорова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 lang="en-GB"/>
          </a:p>
        </p:txBody>
      </p:sp>
      <p:sp>
        <p:nvSpPr>
          <p:cNvPr id="672" name="Google Shape;672;p46"/>
          <p:cNvSpPr/>
          <p:nvPr/>
        </p:nvSpPr>
        <p:spPr>
          <a:xfrm>
            <a:off x="2431475" y="371621"/>
            <a:ext cx="164925" cy="406867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6"/>
          <p:cNvSpPr/>
          <p:nvPr/>
        </p:nvSpPr>
        <p:spPr>
          <a:xfrm>
            <a:off x="2596619" y="371265"/>
            <a:ext cx="142837" cy="402156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"/>
          <p:cNvSpPr/>
          <p:nvPr/>
        </p:nvSpPr>
        <p:spPr>
          <a:xfrm>
            <a:off x="2739424" y="465414"/>
            <a:ext cx="130152" cy="308206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74;p46"/>
          <p:cNvSpPr/>
          <p:nvPr/>
        </p:nvSpPr>
        <p:spPr>
          <a:xfrm>
            <a:off x="2301274" y="470494"/>
            <a:ext cx="130152" cy="308206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6"/>
          <p:cNvSpPr/>
          <p:nvPr/>
        </p:nvSpPr>
        <p:spPr>
          <a:xfrm>
            <a:off x="6247765" y="4203700"/>
            <a:ext cx="604520" cy="333375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8225" y="390095"/>
            <a:ext cx="5136900" cy="552300"/>
          </a:xfrm>
        </p:spPr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Семейство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508000" y="1203960"/>
            <a:ext cx="5972810" cy="3424555"/>
          </a:xfrm>
        </p:spPr>
        <p:txBody>
          <a:bodyPr/>
          <a:lstStyle/>
          <a:p>
            <a:pPr algn="l">
              <a:buFont typeface="Calibri" panose="020F0502020204030204" charset="0"/>
              <a:buChar char="①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Загубване на работата на бащата на Амелия в Де Мойн</a:t>
            </a:r>
          </a:p>
          <a:p>
            <a:pPr algn="l">
              <a:buFont typeface="Calibri" panose="020F0502020204030204" charset="0"/>
              <a:buChar char="②"/>
            </a:pPr>
            <a:r>
              <a:rPr lang="bg-BG" altLang="en-US" sz="2000">
                <a:latin typeface="Gabriola" panose="04040605051002020D02" charset="0"/>
                <a:cs typeface="Gabriola" panose="04040605051002020D02" charset="0"/>
              </a:rPr>
              <a:t>Раздялата и развода на родителите й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771775"/>
            <a:ext cx="2221230" cy="1442085"/>
          </a:xfrm>
          <a:prstGeom prst="rect">
            <a:avLst/>
          </a:prstGeom>
        </p:spPr>
      </p:pic>
      <p:pic>
        <p:nvPicPr>
          <p:cNvPr id="3" name="Picture 2" descr="Грейс Мюръ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85" y="2903220"/>
            <a:ext cx="1297305" cy="1725295"/>
          </a:xfrm>
          <a:prstGeom prst="rect">
            <a:avLst/>
          </a:prstGeom>
          <a:ln>
            <a:noFill/>
          </a:ln>
        </p:spPr>
      </p:pic>
      <p:pic>
        <p:nvPicPr>
          <p:cNvPr id="4" name="Google Shape;146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1">
            <a:off x="1214120" y="2588260"/>
            <a:ext cx="808355" cy="25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1">
            <a:off x="3311904" y="2726367"/>
            <a:ext cx="808601" cy="2593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810125" y="3792220"/>
            <a:ext cx="16351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GB" sz="25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👧</a:t>
            </a:r>
            <a:r>
              <a:rPr lang="en-GB" sz="3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👨👩</a:t>
            </a:r>
            <a:r>
              <a:rPr lang="en-GB" sz="25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👧</a:t>
            </a:r>
            <a:endParaRPr lang="en-US" sz="3000"/>
          </a:p>
          <a:p>
            <a:endParaRPr lang="en-US" sz="3000"/>
          </a:p>
        </p:txBody>
      </p:sp>
      <p:sp>
        <p:nvSpPr>
          <p:cNvPr id="640" name="Google Shape;640;p46"/>
          <p:cNvSpPr/>
          <p:nvPr/>
        </p:nvSpPr>
        <p:spPr>
          <a:xfrm>
            <a:off x="5003800" y="2235835"/>
            <a:ext cx="1339850" cy="963930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>
                <a:solidFill>
                  <a:schemeClr val="accent2"/>
                </a:solidFill>
              </a:rPr>
              <a:t>3.</a:t>
            </a:r>
            <a:r>
              <a:rPr lang="bg-BG"/>
              <a:t/>
            </a:r>
            <a:br>
              <a:rPr lang="bg-BG"/>
            </a:br>
            <a:r>
              <a:rPr lang="bg-BG" sz="3000">
                <a:latin typeface="Segoe Print" panose="02000600000000000000" charset="0"/>
                <a:cs typeface="Segoe Print" panose="02000600000000000000" charset="0"/>
              </a:rPr>
              <a:t>Детство и ранни години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altLang="en-US"/>
              <a:t>Екатерина Тодорова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443470" y="4855845"/>
            <a:ext cx="170751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altLang="bg-BG" sz="1300">
                <a:solidFill>
                  <a:schemeClr val="bg1"/>
                </a:solidFill>
                <a:latin typeface="Dancing Scirt" charset="0"/>
                <a:cs typeface="Dancing Scirt" charset="0"/>
              </a:rPr>
              <a:t>8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50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charset="0"/>
                <a:cs typeface="Segoe Print" panose="02000600000000000000" charset="0"/>
              </a:rPr>
              <a:t>Детсво и ранни години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955" y="1060450"/>
            <a:ext cx="5649595" cy="3169285"/>
          </a:xfrm>
        </p:spPr>
        <p:txBody>
          <a:bodyPr/>
          <a:lstStyle/>
          <a:p>
            <a:pPr algn="just">
              <a:buFont typeface="Calibri" panose="020F0502020204030204" charset="0"/>
              <a:buChar char="①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Ранно детсво</a:t>
            </a:r>
          </a:p>
          <a:p>
            <a:pPr algn="just">
              <a:buFont typeface="Calibri" panose="020F0502020204030204" charset="0"/>
              <a:buChar char="②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Въспитанието на Мили и Пидж</a:t>
            </a:r>
          </a:p>
          <a:p>
            <a:pPr algn="just">
              <a:buFont typeface="Calibri" panose="020F0502020204030204" charset="0"/>
              <a:buChar char="③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Построяането на самоделните влакчета на двете сестри</a:t>
            </a:r>
          </a:p>
          <a:p>
            <a:pPr>
              <a:buFont typeface="Calibri" panose="020F0502020204030204" charset="0"/>
              <a:buChar char="④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Първия самолет, който тя съзряла</a:t>
            </a:r>
          </a:p>
          <a:p>
            <a:pPr>
              <a:buFont typeface="Calibri" panose="020F0502020204030204" charset="0"/>
              <a:buChar char="⑤"/>
            </a:pPr>
            <a:r>
              <a:rPr lang="bg-BG" altLang="en-US">
                <a:latin typeface="Gabriola" panose="04040605051002020D02" charset="0"/>
                <a:cs typeface="Gabriola" panose="04040605051002020D02" charset="0"/>
              </a:rPr>
              <a:t>Първото качване на самолет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4723130" y="3182620"/>
            <a:ext cx="13290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Scada" charset="0"/>
              </a:rPr>
              <a:t>„Все </a:t>
            </a:r>
          </a:p>
          <a:p>
            <a:pPr marL="0" indent="0"/>
            <a:r>
              <a:rPr 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Scada" charset="0"/>
              </a:rPr>
              <a:t>едно </a:t>
            </a:r>
          </a:p>
          <a:p>
            <a:pPr marL="0" indent="0"/>
            <a:r>
              <a:rPr lang="en-US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Scada" charset="0"/>
              </a:rPr>
              <a:t>летях“</a:t>
            </a:r>
          </a:p>
        </p:txBody>
      </p:sp>
      <p:sp>
        <p:nvSpPr>
          <p:cNvPr id="649" name="Google Shape;649;p46"/>
          <p:cNvSpPr/>
          <p:nvPr/>
        </p:nvSpPr>
        <p:spPr>
          <a:xfrm>
            <a:off x="4534535" y="3024505"/>
            <a:ext cx="1058545" cy="1252855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182620"/>
            <a:ext cx="228600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230" y="2388870"/>
            <a:ext cx="1402715" cy="1676400"/>
          </a:xfrm>
          <a:prstGeom prst="rect">
            <a:avLst/>
          </a:prstGeom>
        </p:spPr>
      </p:pic>
      <p:pic>
        <p:nvPicPr>
          <p:cNvPr id="195" name="Google Shape;195;p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986987" y="220688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аждане 0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3765" y="76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4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653</Words>
  <Application>Microsoft Office PowerPoint</Application>
  <PresentationFormat>On-screen Show (16:9)</PresentationFormat>
  <Paragraphs>169</Paragraphs>
  <Slides>38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Dancing Script</vt:lpstr>
      <vt:lpstr>Scada</vt:lpstr>
      <vt:lpstr>Bitter Thin</vt:lpstr>
      <vt:lpstr>Segoe Print</vt:lpstr>
      <vt:lpstr>Gabriola</vt:lpstr>
      <vt:lpstr>Segoe UI</vt:lpstr>
      <vt:lpstr>Segoe Script</vt:lpstr>
      <vt:lpstr>Comic Sans MS</vt:lpstr>
      <vt:lpstr>UD Digi Kyokasho NK-B</vt:lpstr>
      <vt:lpstr>Wingdings</vt:lpstr>
      <vt:lpstr>Arial</vt:lpstr>
      <vt:lpstr>Bitter</vt:lpstr>
      <vt:lpstr>Calibri</vt:lpstr>
      <vt:lpstr>Dancing Scirt</vt:lpstr>
      <vt:lpstr>Times New Roman</vt:lpstr>
      <vt:lpstr>Paris template</vt:lpstr>
      <vt:lpstr>Амелия Еърхарт</vt:lpstr>
      <vt:lpstr>С  Ъ Д Ъ Р Ж А Н И Е:</vt:lpstr>
      <vt:lpstr>1. Коя е Амелия Еърхарт?</vt:lpstr>
      <vt:lpstr>Коя е Амелия Еърхарт?</vt:lpstr>
      <vt:lpstr>Карта</vt:lpstr>
      <vt:lpstr>2. Семейство</vt:lpstr>
      <vt:lpstr>Семейство</vt:lpstr>
      <vt:lpstr>3. Детство и ранни години</vt:lpstr>
      <vt:lpstr>Детсво и ранни години</vt:lpstr>
      <vt:lpstr>4. Образование</vt:lpstr>
      <vt:lpstr>Образувание</vt:lpstr>
      <vt:lpstr>5.  Първи опити в авиацията</vt:lpstr>
      <vt:lpstr>Учение за пилот</vt:lpstr>
      <vt:lpstr>PowerPoint Presentation</vt:lpstr>
      <vt:lpstr>Ранна кариера</vt:lpstr>
      <vt:lpstr>8. Първи полет над Атлантика</vt:lpstr>
      <vt:lpstr>Първи полет над Атлантика</vt:lpstr>
      <vt:lpstr>9.  Брак</vt:lpstr>
      <vt:lpstr>Брак</vt:lpstr>
      <vt:lpstr>PowerPoint Presentation</vt:lpstr>
      <vt:lpstr>10. Полет от 1932 г.</vt:lpstr>
      <vt:lpstr>Полет от 1932 г.</vt:lpstr>
      <vt:lpstr>11. Други самолетни полети</vt:lpstr>
      <vt:lpstr>Други самолетни полети</vt:lpstr>
      <vt:lpstr>12. Околосветски полет</vt:lpstr>
      <vt:lpstr>Околосветски полет</vt:lpstr>
      <vt:lpstr>PowerPoint Presentation</vt:lpstr>
      <vt:lpstr>13. Теории за изчезването на Еърхарт</vt:lpstr>
      <vt:lpstr>Теории за изчезването на Еърхарт</vt:lpstr>
      <vt:lpstr>14. Радиосигнали и кости  </vt:lpstr>
      <vt:lpstr>Радио сигнали и кости</vt:lpstr>
      <vt:lpstr>15. Наследство</vt:lpstr>
      <vt:lpstr>Наследство</vt:lpstr>
      <vt:lpstr>16. Инересни факти</vt:lpstr>
      <vt:lpstr>Интересни Факти</vt:lpstr>
      <vt:lpstr>PowerPoint Presentation</vt:lpstr>
      <vt:lpstr>Използвани сайтове за информация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BisIva</dc:creator>
  <cp:lastModifiedBy>Windows User</cp:lastModifiedBy>
  <cp:revision>51</cp:revision>
  <dcterms:created xsi:type="dcterms:W3CDTF">2021-04-26T11:34:00Z</dcterms:created>
  <dcterms:modified xsi:type="dcterms:W3CDTF">2021-05-12T18:37:09Z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1033-11.2.0.9260</vt:lpwstr>
  </property>
</Properties>
</file>