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61" r:id="rId3"/>
    <p:sldId id="257" r:id="rId4"/>
    <p:sldId id="296" r:id="rId5"/>
    <p:sldId id="297" r:id="rId6"/>
    <p:sldId id="299" r:id="rId7"/>
    <p:sldId id="298" r:id="rId8"/>
    <p:sldId id="301" r:id="rId9"/>
    <p:sldId id="303" r:id="rId10"/>
    <p:sldId id="300" r:id="rId11"/>
    <p:sldId id="302" r:id="rId12"/>
    <p:sldId id="278" r:id="rId13"/>
  </p:sldIdLst>
  <p:sldSz cx="9144000" cy="5143500" type="screen16x9"/>
  <p:notesSz cx="6858000" cy="9144000"/>
  <p:embeddedFontLst>
    <p:embeddedFont>
      <p:font typeface="Amatic SC" charset="-79"/>
      <p:regular r:id="rId15"/>
      <p:bold r:id="rId16"/>
    </p:embeddedFont>
    <p:embeddedFont>
      <p:font typeface="Quicksand" charset="0"/>
      <p:regular r:id="rId17"/>
      <p:bold r:id="rId18"/>
    </p:embeddedFont>
    <p:embeddedFont>
      <p:font typeface="Short Stack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B03CB37-95F9-485E-A174-E9CAC466BC3E}">
  <a:tblStyle styleId="{2B03CB37-95F9-485E-A174-E9CAC466BC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FD57D16-7341-47D1-A7A5-6802A93928F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228" y="-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13332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85500" y="-168653"/>
            <a:ext cx="9290344" cy="5426904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243" name="Google Shape;243;p5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3" name="Google Shape;263;p5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66" name="Google Shape;266;p5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8" name="Google Shape;268;p5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269" name="Google Shape;269;p5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71" name="Google Shape;271;p5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1" name="Google Shape;291;p5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292" name="Google Shape;292;p5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4" name="Google Shape;294;p5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6" name="Google Shape;296;p5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297" name="Google Shape;297;p5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00" name="Google Shape;300;p5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02" name="Google Shape;302;p5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307" name="Google Shape;307;p6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27" name="Google Shape;327;p6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28" name="Google Shape;328;p6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32" name="Google Shape;332;p6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33" name="Google Shape;333;p6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5" name="Google Shape;335;p6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55" name="Google Shape;355;p6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356" name="Google Shape;356;p6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58" name="Google Shape;358;p6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60" name="Google Shape;360;p6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64" name="Google Shape;364;p6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66" name="Google Shape;366;p6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"/>
          <p:cNvSpPr txBox="1">
            <a:spLocks noGrp="1"/>
          </p:cNvSpPr>
          <p:nvPr>
            <p:ph type="body" idx="1"/>
          </p:nvPr>
        </p:nvSpPr>
        <p:spPr>
          <a:xfrm>
            <a:off x="1028375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8" name="Google Shape;368;p6"/>
          <p:cNvSpPr txBox="1">
            <a:spLocks noGrp="1"/>
          </p:cNvSpPr>
          <p:nvPr>
            <p:ph type="body" idx="2"/>
          </p:nvPr>
        </p:nvSpPr>
        <p:spPr>
          <a:xfrm>
            <a:off x="4675573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9" name="Google Shape;369;p6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_1_1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3877329" y="86931"/>
            <a:ext cx="499650" cy="704779"/>
          </a:xfrm>
          <a:custGeom>
            <a:avLst/>
            <a:gdLst/>
            <a:ahLst/>
            <a:cxnLst/>
            <a:rect l="l" t="t" r="r" b="b"/>
            <a:pathLst>
              <a:path w="580988" h="819510" extrusionOk="0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-73851" y="4335362"/>
            <a:ext cx="601266" cy="549535"/>
          </a:xfrm>
          <a:custGeom>
            <a:avLst/>
            <a:gdLst/>
            <a:ahLst/>
            <a:cxnLst/>
            <a:rect l="l" t="t" r="r" b="b"/>
            <a:pathLst>
              <a:path w="699146" h="638994" extrusionOk="0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0" name="Google Shape;630;p12"/>
          <p:cNvSpPr/>
          <p:nvPr/>
        </p:nvSpPr>
        <p:spPr>
          <a:xfrm rot="2001982">
            <a:off x="136143" y="2216866"/>
            <a:ext cx="321474" cy="709766"/>
          </a:xfrm>
          <a:custGeom>
            <a:avLst/>
            <a:gdLst/>
            <a:ahLst/>
            <a:cxnLst/>
            <a:rect l="l" t="t" r="r" b="b"/>
            <a:pathLst>
              <a:path w="374196" h="826169" extrusionOk="0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1" name="Google Shape;631;p12"/>
          <p:cNvSpPr/>
          <p:nvPr/>
        </p:nvSpPr>
        <p:spPr>
          <a:xfrm rot="-1974315">
            <a:off x="1073775" y="4082872"/>
            <a:ext cx="252371" cy="554298"/>
          </a:xfrm>
          <a:custGeom>
            <a:avLst/>
            <a:gdLst/>
            <a:ahLst/>
            <a:cxnLst/>
            <a:rect l="l" t="t" r="r" b="b"/>
            <a:pathLst>
              <a:path w="293264" h="644114" extrusionOk="0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101001" y="4649180"/>
            <a:ext cx="376856" cy="254902"/>
          </a:xfrm>
          <a:custGeom>
            <a:avLst/>
            <a:gdLst/>
            <a:ahLst/>
            <a:cxnLst/>
            <a:rect l="l" t="t" r="r" b="b"/>
            <a:pathLst>
              <a:path w="575352" h="389164" extrusionOk="0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8577162" y="951325"/>
            <a:ext cx="485245" cy="329049"/>
          </a:xfrm>
          <a:custGeom>
            <a:avLst/>
            <a:gdLst/>
            <a:ahLst/>
            <a:cxnLst/>
            <a:rect l="l" t="t" r="r" b="b"/>
            <a:pathLst>
              <a:path w="620122" h="420510" extrusionOk="0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4" name="Google Shape;634;p12"/>
          <p:cNvSpPr/>
          <p:nvPr/>
        </p:nvSpPr>
        <p:spPr>
          <a:xfrm rot="3971375">
            <a:off x="3138581" y="4622816"/>
            <a:ext cx="362909" cy="668479"/>
          </a:xfrm>
          <a:custGeom>
            <a:avLst/>
            <a:gdLst/>
            <a:ahLst/>
            <a:cxnLst/>
            <a:rect l="l" t="t" r="r" b="b"/>
            <a:pathLst>
              <a:path w="421613" h="776612" extrusionOk="0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5" name="Google Shape;635;p12"/>
          <p:cNvSpPr/>
          <p:nvPr/>
        </p:nvSpPr>
        <p:spPr>
          <a:xfrm rot="-3375824">
            <a:off x="8529405" y="4231764"/>
            <a:ext cx="623152" cy="166730"/>
          </a:xfrm>
          <a:custGeom>
            <a:avLst/>
            <a:gdLst/>
            <a:ahLst/>
            <a:cxnLst/>
            <a:rect l="l" t="t" r="r" b="b"/>
            <a:pathLst>
              <a:path w="724776" h="193920" extrusionOk="0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6" name="Google Shape;636;p12"/>
          <p:cNvSpPr/>
          <p:nvPr/>
        </p:nvSpPr>
        <p:spPr>
          <a:xfrm rot="3011666">
            <a:off x="3176487" y="433603"/>
            <a:ext cx="199800" cy="513948"/>
          </a:xfrm>
          <a:custGeom>
            <a:avLst/>
            <a:gdLst/>
            <a:ahLst/>
            <a:cxnLst/>
            <a:rect l="l" t="t" r="r" b="b"/>
            <a:pathLst>
              <a:path w="232561" h="598221" extrusionOk="0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7" name="Google Shape;637;p12"/>
          <p:cNvSpPr/>
          <p:nvPr/>
        </p:nvSpPr>
        <p:spPr>
          <a:xfrm rot="2196195">
            <a:off x="6620200" y="37360"/>
            <a:ext cx="248001" cy="649145"/>
          </a:xfrm>
          <a:custGeom>
            <a:avLst/>
            <a:gdLst/>
            <a:ahLst/>
            <a:cxnLst/>
            <a:rect l="l" t="t" r="r" b="b"/>
            <a:pathLst>
              <a:path w="288538" h="755251" extrusionOk="0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8" name="Google Shape;638;p12"/>
          <p:cNvSpPr/>
          <p:nvPr/>
        </p:nvSpPr>
        <p:spPr>
          <a:xfrm rot="9911830">
            <a:off x="5498424" y="4613124"/>
            <a:ext cx="338915" cy="323847"/>
          </a:xfrm>
          <a:custGeom>
            <a:avLst/>
            <a:gdLst/>
            <a:ahLst/>
            <a:cxnLst/>
            <a:rect l="l" t="t" r="r" b="b"/>
            <a:pathLst>
              <a:path w="393594" h="376095" extrusionOk="0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397765" y="122092"/>
            <a:ext cx="557022" cy="619824"/>
          </a:xfrm>
          <a:custGeom>
            <a:avLst/>
            <a:gdLst/>
            <a:ahLst/>
            <a:cxnLst/>
            <a:rect l="l" t="t" r="r" b="b"/>
            <a:pathLst>
              <a:path w="647700" h="720725" extrusionOk="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1635736" y="4515631"/>
            <a:ext cx="556337" cy="631409"/>
          </a:xfrm>
          <a:custGeom>
            <a:avLst/>
            <a:gdLst/>
            <a:ahLst/>
            <a:cxnLst/>
            <a:rect l="l" t="t" r="r" b="b"/>
            <a:pathLst>
              <a:path w="646904" h="734197" extrusionOk="0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1" name="Google Shape;641;p12"/>
          <p:cNvSpPr/>
          <p:nvPr/>
        </p:nvSpPr>
        <p:spPr>
          <a:xfrm rot="-982808">
            <a:off x="7867083" y="4603094"/>
            <a:ext cx="701993" cy="567693"/>
          </a:xfrm>
          <a:custGeom>
            <a:avLst/>
            <a:gdLst/>
            <a:ahLst/>
            <a:cxnLst/>
            <a:rect l="l" t="t" r="r" b="b"/>
            <a:pathLst>
              <a:path w="816364" h="660184" extrusionOk="0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p12"/>
          <p:cNvSpPr/>
          <p:nvPr/>
        </p:nvSpPr>
        <p:spPr>
          <a:xfrm rot="1185294">
            <a:off x="4798350" y="4216901"/>
            <a:ext cx="616477" cy="671778"/>
          </a:xfrm>
          <a:custGeom>
            <a:avLst/>
            <a:gdLst/>
            <a:ahLst/>
            <a:cxnLst/>
            <a:rect l="l" t="t" r="r" b="b"/>
            <a:pathLst>
              <a:path w="718509" h="782962" extrusionOk="0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954787" y="598452"/>
            <a:ext cx="579203" cy="652168"/>
          </a:xfrm>
          <a:custGeom>
            <a:avLst/>
            <a:gdLst/>
            <a:ahLst/>
            <a:cxnLst/>
            <a:rect l="l" t="t" r="r" b="b"/>
            <a:pathLst>
              <a:path w="673492" h="758335" extrusionOk="0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7934146" y="3052342"/>
            <a:ext cx="716315" cy="573888"/>
          </a:xfrm>
          <a:custGeom>
            <a:avLst/>
            <a:gdLst/>
            <a:ahLst/>
            <a:cxnLst/>
            <a:rect l="l" t="t" r="r" b="b"/>
            <a:pathLst>
              <a:path w="832925" h="667312" extrusionOk="0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8750637" y="1716146"/>
            <a:ext cx="454206" cy="406096"/>
          </a:xfrm>
          <a:custGeom>
            <a:avLst/>
            <a:gdLst/>
            <a:ahLst/>
            <a:cxnLst/>
            <a:rect l="l" t="t" r="r" b="b"/>
            <a:pathLst>
              <a:path w="528147" h="472205" extrusionOk="0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6" name="Google Shape;646;p12"/>
          <p:cNvSpPr/>
          <p:nvPr/>
        </p:nvSpPr>
        <p:spPr>
          <a:xfrm rot="-2424156">
            <a:off x="2052510" y="-106317"/>
            <a:ext cx="373867" cy="493313"/>
          </a:xfrm>
          <a:custGeom>
            <a:avLst/>
            <a:gdLst/>
            <a:ahLst/>
            <a:cxnLst/>
            <a:rect l="l" t="t" r="r" b="b"/>
            <a:pathLst>
              <a:path w="434661" h="573530" extrusionOk="0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114462" y="4565394"/>
            <a:ext cx="712864" cy="419317"/>
          </a:xfrm>
          <a:custGeom>
            <a:avLst/>
            <a:gdLst/>
            <a:ahLst/>
            <a:cxnLst/>
            <a:rect l="l" t="t" r="r" b="b"/>
            <a:pathLst>
              <a:path w="828912" h="487578" extrusionOk="0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48" name="Google Shape;648;p12"/>
          <p:cNvGrpSpPr/>
          <p:nvPr/>
        </p:nvGrpSpPr>
        <p:grpSpPr>
          <a:xfrm rot="-2302891">
            <a:off x="692341" y="1703380"/>
            <a:ext cx="657775" cy="386116"/>
            <a:chOff x="1429156" y="1387535"/>
            <a:chExt cx="657769" cy="386112"/>
          </a:xfrm>
        </p:grpSpPr>
        <p:sp>
          <p:nvSpPr>
            <p:cNvPr id="649" name="Google Shape;649;p12"/>
            <p:cNvSpPr/>
            <p:nvPr/>
          </p:nvSpPr>
          <p:spPr>
            <a:xfrm>
              <a:off x="1429156" y="1387535"/>
              <a:ext cx="657769" cy="386112"/>
            </a:xfrm>
            <a:custGeom>
              <a:avLst/>
              <a:gdLst/>
              <a:ahLst/>
              <a:cxnLst/>
              <a:rect l="l" t="t" r="r" b="b"/>
              <a:pathLst>
                <a:path w="764848" h="448968" extrusionOk="0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1703617" y="1534561"/>
              <a:ext cx="308110" cy="146566"/>
            </a:xfrm>
            <a:custGeom>
              <a:avLst/>
              <a:gdLst/>
              <a:ahLst/>
              <a:cxnLst/>
              <a:rect l="l" t="t" r="r" b="b"/>
              <a:pathLst>
                <a:path w="358267" h="170426" extrusionOk="0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1" name="Google Shape;651;p12"/>
          <p:cNvSpPr/>
          <p:nvPr/>
        </p:nvSpPr>
        <p:spPr>
          <a:xfrm rot="-1696692">
            <a:off x="7912035" y="1565241"/>
            <a:ext cx="760522" cy="200454"/>
          </a:xfrm>
          <a:custGeom>
            <a:avLst/>
            <a:gdLst/>
            <a:ahLst/>
            <a:cxnLst/>
            <a:rect l="l" t="t" r="r" b="b"/>
            <a:pathLst>
              <a:path w="884171" h="233045" extrusionOk="0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573535" y="2390406"/>
            <a:ext cx="665135" cy="522113"/>
          </a:xfrm>
          <a:custGeom>
            <a:avLst/>
            <a:gdLst/>
            <a:ahLst/>
            <a:cxnLst/>
            <a:rect l="l" t="t" r="r" b="b"/>
            <a:pathLst>
              <a:path w="773413" h="607108" extrusionOk="0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53" name="Google Shape;653;p12"/>
          <p:cNvGrpSpPr/>
          <p:nvPr/>
        </p:nvGrpSpPr>
        <p:grpSpPr>
          <a:xfrm>
            <a:off x="243202" y="3418115"/>
            <a:ext cx="376916" cy="455685"/>
            <a:chOff x="1010452" y="1144365"/>
            <a:chExt cx="376916" cy="455685"/>
          </a:xfrm>
        </p:grpSpPr>
        <p:sp>
          <p:nvSpPr>
            <p:cNvPr id="654" name="Google Shape;654;p12"/>
            <p:cNvSpPr/>
            <p:nvPr/>
          </p:nvSpPr>
          <p:spPr>
            <a:xfrm>
              <a:off x="1010452" y="1144365"/>
              <a:ext cx="376916" cy="455685"/>
            </a:xfrm>
            <a:custGeom>
              <a:avLst/>
              <a:gdLst/>
              <a:ahLst/>
              <a:cxnLst/>
              <a:rect l="l" t="t" r="r" b="b"/>
              <a:pathLst>
                <a:path w="438274" h="529866" extrusionOk="0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1151008" y="1222803"/>
              <a:ext cx="35003" cy="68520"/>
            </a:xfrm>
            <a:custGeom>
              <a:avLst/>
              <a:gdLst/>
              <a:ahLst/>
              <a:cxnLst/>
              <a:rect l="l" t="t" r="r" b="b"/>
              <a:pathLst>
                <a:path w="40701" h="79674" extrusionOk="0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6" name="Google Shape;656;p12"/>
          <p:cNvSpPr/>
          <p:nvPr/>
        </p:nvSpPr>
        <p:spPr>
          <a:xfrm rot="-1109260">
            <a:off x="7931505" y="3919346"/>
            <a:ext cx="396713" cy="402269"/>
          </a:xfrm>
          <a:custGeom>
            <a:avLst/>
            <a:gdLst/>
            <a:ahLst/>
            <a:cxnLst/>
            <a:rect l="l" t="t" r="r" b="b"/>
            <a:pathLst>
              <a:path w="461644" h="468109" extrusionOk="0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730123" y="371344"/>
            <a:ext cx="453103" cy="511439"/>
          </a:xfrm>
          <a:custGeom>
            <a:avLst/>
            <a:gdLst/>
            <a:ahLst/>
            <a:cxnLst/>
            <a:rect l="l" t="t" r="r" b="b"/>
            <a:pathLst>
              <a:path w="526864" h="594697" extrusionOk="0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8" name="Google Shape;658;p12"/>
          <p:cNvSpPr/>
          <p:nvPr/>
        </p:nvSpPr>
        <p:spPr>
          <a:xfrm rot="1799564">
            <a:off x="7269683" y="4556613"/>
            <a:ext cx="351219" cy="440001"/>
          </a:xfrm>
          <a:custGeom>
            <a:avLst/>
            <a:gdLst/>
            <a:ahLst/>
            <a:cxnLst/>
            <a:rect l="l" t="t" r="r" b="b"/>
            <a:pathLst>
              <a:path w="408305" h="511517" extrusionOk="0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8073205" y="696414"/>
            <a:ext cx="289739" cy="456235"/>
          </a:xfrm>
          <a:custGeom>
            <a:avLst/>
            <a:gdLst/>
            <a:ahLst/>
            <a:cxnLst/>
            <a:rect l="l" t="t" r="r" b="b"/>
            <a:pathLst>
              <a:path w="336906" h="530506" extrusionOk="0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7347687" y="-80809"/>
            <a:ext cx="602898" cy="641121"/>
          </a:xfrm>
          <a:custGeom>
            <a:avLst/>
            <a:gdLst/>
            <a:ahLst/>
            <a:cxnLst/>
            <a:rect l="l" t="t" r="r" b="b"/>
            <a:pathLst>
              <a:path w="701044" h="745490" extrusionOk="0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4940628" y="97286"/>
            <a:ext cx="738779" cy="460515"/>
          </a:xfrm>
          <a:custGeom>
            <a:avLst/>
            <a:gdLst/>
            <a:ahLst/>
            <a:cxnLst/>
            <a:rect l="l" t="t" r="r" b="b"/>
            <a:pathLst>
              <a:path w="859045" h="535482" extrusionOk="0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p12"/>
          <p:cNvSpPr/>
          <p:nvPr/>
        </p:nvSpPr>
        <p:spPr>
          <a:xfrm rot="-1245048">
            <a:off x="8307364" y="2023367"/>
            <a:ext cx="363919" cy="537176"/>
          </a:xfrm>
          <a:custGeom>
            <a:avLst/>
            <a:gdLst/>
            <a:ahLst/>
            <a:cxnLst/>
            <a:rect l="l" t="t" r="r" b="b"/>
            <a:pathLst>
              <a:path w="422747" h="624012" extrusionOk="0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40849" y="1398976"/>
            <a:ext cx="410163" cy="515682"/>
          </a:xfrm>
          <a:custGeom>
            <a:avLst/>
            <a:gdLst/>
            <a:ahLst/>
            <a:cxnLst/>
            <a:rect l="l" t="t" r="r" b="b"/>
            <a:pathLst>
              <a:path w="556153" h="699230" extrusionOk="0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2529725" y="4393751"/>
            <a:ext cx="455682" cy="432729"/>
          </a:xfrm>
          <a:custGeom>
            <a:avLst/>
            <a:gdLst/>
            <a:ahLst/>
            <a:cxnLst/>
            <a:rect l="l" t="t" r="r" b="b"/>
            <a:pathLst>
              <a:path w="529863" h="503173" extrusionOk="0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774575" y="1343138"/>
            <a:ext cx="175646" cy="373020"/>
          </a:xfrm>
          <a:custGeom>
            <a:avLst/>
            <a:gdLst/>
            <a:ahLst/>
            <a:cxnLst/>
            <a:rect l="l" t="t" r="r" b="b"/>
            <a:pathLst>
              <a:path w="342723" h="727844" extrusionOk="0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8496852" y="3855727"/>
            <a:ext cx="240787" cy="203050"/>
          </a:xfrm>
          <a:custGeom>
            <a:avLst/>
            <a:gdLst/>
            <a:ahLst/>
            <a:cxnLst/>
            <a:rect l="l" t="t" r="r" b="b"/>
            <a:pathLst>
              <a:path w="279985" h="236105" extrusionOk="0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8204357" y="240186"/>
            <a:ext cx="175884" cy="174728"/>
          </a:xfrm>
          <a:custGeom>
            <a:avLst/>
            <a:gdLst/>
            <a:ahLst/>
            <a:cxnLst/>
            <a:rect l="l" t="t" r="r" b="b"/>
            <a:pathLst>
              <a:path w="204516" h="203172" extrusionOk="0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8748502" y="3358539"/>
            <a:ext cx="236138" cy="229907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9" name="Google Shape;669;p12"/>
          <p:cNvSpPr/>
          <p:nvPr/>
        </p:nvSpPr>
        <p:spPr>
          <a:xfrm rot="9304419">
            <a:off x="3675875" y="4374275"/>
            <a:ext cx="219185" cy="471718"/>
          </a:xfrm>
          <a:custGeom>
            <a:avLst/>
            <a:gdLst/>
            <a:ahLst/>
            <a:cxnLst/>
            <a:rect l="l" t="t" r="r" b="b"/>
            <a:pathLst>
              <a:path w="254831" h="548433" extrusionOk="0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3033704" y="205770"/>
            <a:ext cx="238646" cy="243555"/>
          </a:xfrm>
          <a:custGeom>
            <a:avLst/>
            <a:gdLst/>
            <a:ahLst/>
            <a:cxnLst/>
            <a:rect l="l" t="t" r="r" b="b"/>
            <a:pathLst>
              <a:path w="277495" h="283204" extrusionOk="0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8737650" y="439219"/>
            <a:ext cx="257856" cy="284838"/>
          </a:xfrm>
          <a:custGeom>
            <a:avLst/>
            <a:gdLst/>
            <a:ahLst/>
            <a:cxnLst/>
            <a:rect l="l" t="t" r="r" b="b"/>
            <a:pathLst>
              <a:path w="299833" h="331207" extrusionOk="0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1334256" y="146271"/>
            <a:ext cx="223503" cy="240600"/>
          </a:xfrm>
          <a:custGeom>
            <a:avLst/>
            <a:gdLst/>
            <a:ahLst/>
            <a:cxnLst/>
            <a:rect l="l" t="t" r="r" b="b"/>
            <a:pathLst>
              <a:path w="259887" h="279767" extrusionOk="0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7558457" y="3981014"/>
            <a:ext cx="204383" cy="278916"/>
          </a:xfrm>
          <a:custGeom>
            <a:avLst/>
            <a:gdLst/>
            <a:ahLst/>
            <a:cxnLst/>
            <a:rect l="l" t="t" r="r" b="b"/>
            <a:pathLst>
              <a:path w="237655" h="324321" extrusionOk="0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527433" y="3050947"/>
            <a:ext cx="154433" cy="272786"/>
          </a:xfrm>
          <a:custGeom>
            <a:avLst/>
            <a:gdLst/>
            <a:ahLst/>
            <a:cxnLst/>
            <a:rect l="l" t="t" r="r" b="b"/>
            <a:pathLst>
              <a:path w="179573" h="317193" extrusionOk="0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8754662" y="2772177"/>
            <a:ext cx="223822" cy="307981"/>
          </a:xfrm>
          <a:custGeom>
            <a:avLst/>
            <a:gdLst/>
            <a:ahLst/>
            <a:cxnLst/>
            <a:rect l="l" t="t" r="r" b="b"/>
            <a:pathLst>
              <a:path w="283319" h="389850" extrusionOk="0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40852" y="836409"/>
            <a:ext cx="224053" cy="290283"/>
          </a:xfrm>
          <a:custGeom>
            <a:avLst/>
            <a:gdLst/>
            <a:ahLst/>
            <a:cxnLst/>
            <a:rect l="l" t="t" r="r" b="b"/>
            <a:pathLst>
              <a:path w="260527" h="337538" extrusionOk="0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77" name="Google Shape;677;p12"/>
          <p:cNvGrpSpPr/>
          <p:nvPr/>
        </p:nvGrpSpPr>
        <p:grpSpPr>
          <a:xfrm>
            <a:off x="6967170" y="4176956"/>
            <a:ext cx="216066" cy="276377"/>
            <a:chOff x="6422295" y="3351500"/>
            <a:chExt cx="252856" cy="323399"/>
          </a:xfrm>
        </p:grpSpPr>
        <p:sp>
          <p:nvSpPr>
            <p:cNvPr id="678" name="Google Shape;678;p12"/>
            <p:cNvSpPr/>
            <p:nvPr/>
          </p:nvSpPr>
          <p:spPr>
            <a:xfrm>
              <a:off x="6422295" y="3351500"/>
              <a:ext cx="252856" cy="323399"/>
            </a:xfrm>
            <a:custGeom>
              <a:avLst/>
              <a:gdLst/>
              <a:ahLst/>
              <a:cxnLst/>
              <a:rect l="l" t="t" r="r" b="b"/>
              <a:pathLst>
                <a:path w="294019" h="376045" extrusionOk="0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6523827" y="3405472"/>
              <a:ext cx="67661" cy="140626"/>
            </a:xfrm>
            <a:custGeom>
              <a:avLst/>
              <a:gdLst/>
              <a:ahLst/>
              <a:cxnLst/>
              <a:rect l="l" t="t" r="r" b="b"/>
              <a:pathLst>
                <a:path w="78676" h="163519" extrusionOk="0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0" name="Google Shape;680;p12"/>
          <p:cNvSpPr/>
          <p:nvPr/>
        </p:nvSpPr>
        <p:spPr>
          <a:xfrm>
            <a:off x="2318449" y="613815"/>
            <a:ext cx="332332" cy="336908"/>
          </a:xfrm>
          <a:custGeom>
            <a:avLst/>
            <a:gdLst/>
            <a:ahLst/>
            <a:cxnLst/>
            <a:rect l="l" t="t" r="r" b="b"/>
            <a:pathLst>
              <a:path w="386433" h="391754" extrusionOk="0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6021196" y="137179"/>
            <a:ext cx="265484" cy="205157"/>
          </a:xfrm>
          <a:custGeom>
            <a:avLst/>
            <a:gdLst/>
            <a:ahLst/>
            <a:cxnLst/>
            <a:rect l="l" t="t" r="r" b="b"/>
            <a:pathLst>
              <a:path w="308702" h="238555" extrusionOk="0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82" name="Google Shape;682;p12"/>
          <p:cNvGrpSpPr/>
          <p:nvPr/>
        </p:nvGrpSpPr>
        <p:grpSpPr>
          <a:xfrm>
            <a:off x="791252" y="4630083"/>
            <a:ext cx="229693" cy="293080"/>
            <a:chOff x="6793660" y="3322411"/>
            <a:chExt cx="268804" cy="342944"/>
          </a:xfrm>
        </p:grpSpPr>
        <p:sp>
          <p:nvSpPr>
            <p:cNvPr id="683" name="Google Shape;683;p12"/>
            <p:cNvSpPr/>
            <p:nvPr/>
          </p:nvSpPr>
          <p:spPr>
            <a:xfrm>
              <a:off x="6793660" y="3322411"/>
              <a:ext cx="268804" cy="342944"/>
            </a:xfrm>
            <a:custGeom>
              <a:avLst/>
              <a:gdLst/>
              <a:ahLst/>
              <a:cxnLst/>
              <a:rect l="l" t="t" r="r" b="b"/>
              <a:pathLst>
                <a:path w="312563" h="398772" extrusionOk="0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4" name="Google Shape;684;p12"/>
            <p:cNvSpPr/>
            <p:nvPr/>
          </p:nvSpPr>
          <p:spPr>
            <a:xfrm>
              <a:off x="6856211" y="3513113"/>
              <a:ext cx="129046" cy="89953"/>
            </a:xfrm>
            <a:custGeom>
              <a:avLst/>
              <a:gdLst/>
              <a:ahLst/>
              <a:cxnLst/>
              <a:rect l="l" t="t" r="r" b="b"/>
              <a:pathLst>
                <a:path w="150053" h="104597" extrusionOk="0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5" name="Google Shape;685;p12"/>
            <p:cNvSpPr/>
            <p:nvPr/>
          </p:nvSpPr>
          <p:spPr>
            <a:xfrm>
              <a:off x="6843642" y="3359143"/>
              <a:ext cx="112645" cy="75760"/>
            </a:xfrm>
            <a:custGeom>
              <a:avLst/>
              <a:gdLst/>
              <a:ahLst/>
              <a:cxnLst/>
              <a:rect l="l" t="t" r="r" b="b"/>
              <a:pathLst>
                <a:path w="130983" h="88093" extrusionOk="0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6" name="Google Shape;686;p12"/>
          <p:cNvSpPr/>
          <p:nvPr/>
        </p:nvSpPr>
        <p:spPr>
          <a:xfrm>
            <a:off x="4708237" y="588128"/>
            <a:ext cx="377232" cy="204888"/>
          </a:xfrm>
          <a:custGeom>
            <a:avLst/>
            <a:gdLst/>
            <a:ahLst/>
            <a:cxnLst/>
            <a:rect l="l" t="t" r="r" b="b"/>
            <a:pathLst>
              <a:path w="550703" h="299106" extrusionOk="0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7" name="Google Shape;687;p12"/>
          <p:cNvSpPr/>
          <p:nvPr/>
        </p:nvSpPr>
        <p:spPr>
          <a:xfrm rot="-2218186">
            <a:off x="-38492" y="151543"/>
            <a:ext cx="236276" cy="230041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8" name="Google Shape;688;p12"/>
          <p:cNvSpPr/>
          <p:nvPr/>
        </p:nvSpPr>
        <p:spPr>
          <a:xfrm rot="1464154">
            <a:off x="4569091" y="-94554"/>
            <a:ext cx="235935" cy="229710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9" name="Google Shape;689;p12"/>
          <p:cNvSpPr/>
          <p:nvPr/>
        </p:nvSpPr>
        <p:spPr>
          <a:xfrm rot="-2221343">
            <a:off x="830946" y="3628653"/>
            <a:ext cx="206347" cy="200902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8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3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Професии в </a:t>
            </a:r>
            <a:r>
              <a:rPr lang="bg-BG" dirty="0" smtClean="0"/>
              <a:t>бъдещето</a:t>
            </a:r>
            <a:endParaRPr dirty="0"/>
          </a:p>
        </p:txBody>
      </p:sp>
      <p:pic>
        <p:nvPicPr>
          <p:cNvPr id="2" name="Background Music for Presentation Videos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fade in="500"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8338" y="2863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755039BC-1E41-428E-B34D-F8E78B88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473" y="116750"/>
            <a:ext cx="7087200" cy="550200"/>
          </a:xfrm>
        </p:spPr>
        <p:txBody>
          <a:bodyPr/>
          <a:lstStyle/>
          <a:p>
            <a:r>
              <a:rPr lang="ru-RU" dirty="0" err="1"/>
              <a:t>Създател</a:t>
            </a:r>
            <a:r>
              <a:rPr lang="ru-RU" dirty="0"/>
              <a:t> на </a:t>
            </a:r>
            <a:r>
              <a:rPr lang="ru-RU" dirty="0" err="1"/>
              <a:t>органи</a:t>
            </a:r>
            <a:r>
              <a:rPr lang="ru-RU" dirty="0"/>
              <a:t> и части на </a:t>
            </a:r>
            <a:r>
              <a:rPr lang="ru-RU" dirty="0" err="1"/>
              <a:t>тялото</a:t>
            </a:r>
            <a:endParaRPr lang="en-GB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xmlns="" id="{A8FB9B66-3C58-4076-8743-2DE09F521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139" y="754220"/>
            <a:ext cx="3440100" cy="3635060"/>
          </a:xfrm>
        </p:spPr>
        <p:txBody>
          <a:bodyPr/>
          <a:lstStyle/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Недостигът на органи за трансплантация в бъдеще вероятно ще принуди учените да започнат да ги създават сами.Създателят на органи и части на тялото ще е отговорен за 3D принтирането на необходимия конкретен орган или част на тялото, използвайки стволови клетки или други подходящи материали.</a:t>
            </a:r>
          </a:p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Необходимо образование или опит: Молекулярна биология, Биомедицина</a:t>
            </a:r>
            <a:endParaRPr lang="en-GB" sz="1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xmlns="" id="{7E2B5CA7-659B-47F2-A029-E19C1850BE4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35113" y="4736501"/>
            <a:ext cx="548700" cy="2769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 smtClean="0">
                <a:solidFill>
                  <a:schemeClr val="tx2">
                    <a:lumMod val="10000"/>
                  </a:schemeClr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0316E920-7381-4734-9D7E-BCEFA6688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397" y="666951"/>
            <a:ext cx="2631416" cy="222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8D6511C5-0C34-409F-9C05-B70F65C53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530" y="2983967"/>
            <a:ext cx="2739577" cy="166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xmlns="" id="{76A64B40-7F0C-4B1E-8C2E-F62A1E0A5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248" y="3506932"/>
            <a:ext cx="578425" cy="549504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xmlns="" id="{AC645BF4-34BE-453E-A066-C8086CCB4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189" y="177313"/>
            <a:ext cx="400468" cy="42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998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EA5BFA6D-C162-4B79-87B0-1E2C9648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770" y="89036"/>
            <a:ext cx="7087200" cy="550200"/>
          </a:xfrm>
        </p:spPr>
        <p:txBody>
          <a:bodyPr/>
          <a:lstStyle/>
          <a:p>
            <a:r>
              <a:rPr lang="bg-BG" dirty="0"/>
              <a:t>Консултант по алтернативна енергия</a:t>
            </a:r>
            <a:endParaRPr lang="en-GB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xmlns="" id="{11984F60-6F2B-4851-965D-E1F1E9809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767" y="795785"/>
            <a:ext cx="3440100" cy="3708479"/>
          </a:xfrm>
        </p:spPr>
        <p:txBody>
          <a:bodyPr/>
          <a:lstStyle/>
          <a:p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Всеизвестен факт е, че изкопаеми горива на планетата са на привършване, така че проучванията за най-подходящите алтернативните източници на енергия вече са факт.</a:t>
            </a:r>
            <a:r>
              <a:rPr lang="en-US" sz="1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Консултантът по алтернативна енергия би бил универсалния експерт по всички алтернативни източници на енергия - слънчева, вятърна, хидро, ядрена енергия, и др.</a:t>
            </a:r>
            <a:r>
              <a:rPr lang="en-US" sz="1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Неговата задача ще е да помага на правителствата и компаниите да намерят и използват най-подходящия за тях източник на алтернативна енергия. </a:t>
            </a:r>
          </a:p>
          <a:p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Необходимо образование или опит: Екология, Енергетика</a:t>
            </a:r>
            <a:endParaRPr lang="en-GB" sz="1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xmlns="" id="{4B59D40D-EA4D-480C-BCDD-4C6B5581138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74533" y="4753487"/>
            <a:ext cx="548700" cy="2769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 smtClean="0">
                <a:solidFill>
                  <a:schemeClr val="tx2">
                    <a:lumMod val="10000"/>
                  </a:schemeClr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0F8721C8-E045-4273-BB83-F3385FE13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575" y="1101285"/>
            <a:ext cx="2128905" cy="319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xmlns="" id="{374DCD6F-4BA7-46A9-8CA2-288353EAC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88" y="650317"/>
            <a:ext cx="257175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xmlns="" id="{4DDD58CF-6E1B-49D2-ACEB-3499604EB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324" y="90317"/>
            <a:ext cx="500808" cy="509942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xmlns="" id="{D49AFA5E-1164-4F3F-BE24-D2836A16C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946" y="3746333"/>
            <a:ext cx="565070" cy="5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4552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5"/>
          <p:cNvSpPr txBox="1">
            <a:spLocks noGrp="1"/>
          </p:cNvSpPr>
          <p:nvPr>
            <p:ph type="ctrTitle" idx="4294967295"/>
          </p:nvPr>
        </p:nvSpPr>
        <p:spPr>
          <a:xfrm>
            <a:off x="1862147" y="1728682"/>
            <a:ext cx="5646587" cy="135491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8800" dirty="0">
                <a:solidFill>
                  <a:schemeClr val="accent2"/>
                </a:solidFill>
              </a:rPr>
              <a:t>Благодарим</a:t>
            </a:r>
            <a:r>
              <a:rPr lang="en" sz="8800" dirty="0">
                <a:solidFill>
                  <a:schemeClr val="accent2"/>
                </a:solidFill>
              </a:rPr>
              <a:t>!</a:t>
            </a:r>
            <a:endParaRPr sz="8800" dirty="0">
              <a:solidFill>
                <a:schemeClr val="accent2"/>
              </a:solidFill>
            </a:endParaRPr>
          </a:p>
        </p:txBody>
      </p:sp>
      <p:sp>
        <p:nvSpPr>
          <p:cNvPr id="924" name="Google Shape;924;p35"/>
          <p:cNvSpPr txBox="1">
            <a:spLocks noGrp="1"/>
          </p:cNvSpPr>
          <p:nvPr>
            <p:ph type="subTitle" idx="4294967295"/>
          </p:nvPr>
        </p:nvSpPr>
        <p:spPr>
          <a:xfrm>
            <a:off x="4224929" y="4577878"/>
            <a:ext cx="4775888" cy="3439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/>
              <a:t>Изготвено от: Виктор В., Виктория Я.,</a:t>
            </a:r>
            <a:endParaRPr sz="1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8"/>
          <p:cNvSpPr txBox="1">
            <a:spLocks noGrp="1"/>
          </p:cNvSpPr>
          <p:nvPr>
            <p:ph type="title"/>
          </p:nvPr>
        </p:nvSpPr>
        <p:spPr>
          <a:xfrm>
            <a:off x="1028375" y="116750"/>
            <a:ext cx="7087200" cy="48070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Архитект-,,Виртуална реалност‘‘</a:t>
            </a:r>
            <a:endParaRPr dirty="0"/>
          </a:p>
        </p:txBody>
      </p:sp>
      <p:sp>
        <p:nvSpPr>
          <p:cNvPr id="729" name="Google Shape;729;p18"/>
          <p:cNvSpPr txBox="1">
            <a:spLocks noGrp="1"/>
          </p:cNvSpPr>
          <p:nvPr>
            <p:ph type="body" idx="1"/>
          </p:nvPr>
        </p:nvSpPr>
        <p:spPr>
          <a:xfrm>
            <a:off x="4723077" y="728098"/>
            <a:ext cx="3570136" cy="389110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✘"/>
            </a:pP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Спокойно можем да предположим, че с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развитието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на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тази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технология,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тя ще започне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да се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използва във всички обществено значими системи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. Да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вземем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за пример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транспорта.Чрез моделирането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на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транспортните системи във виртуална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среда,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ще може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да се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прогнозира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с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точност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графика им,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оптималната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им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експлоатация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, дори коя от частите на дадено превозно средство се нуждае от ремонт.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✘"/>
            </a:pP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 Необходимо образование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или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опит: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Графичен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дизайн, ИТ,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Машинно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инженерство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✘"/>
            </a:pPr>
            <a:endParaRPr sz="1400" dirty="0"/>
          </a:p>
        </p:txBody>
      </p:sp>
      <p:sp>
        <p:nvSpPr>
          <p:cNvPr id="730" name="Google Shape;730;p18"/>
          <p:cNvSpPr txBox="1">
            <a:spLocks noGrp="1"/>
          </p:cNvSpPr>
          <p:nvPr>
            <p:ph type="sldNum" idx="12"/>
          </p:nvPr>
        </p:nvSpPr>
        <p:spPr>
          <a:xfrm>
            <a:off x="8469158" y="4786319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tx2">
                    <a:lumMod val="10000"/>
                  </a:schemeClr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xmlns="" id="{8A86BB3F-F675-4014-B8C2-98F48B126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2" y="597456"/>
            <a:ext cx="4526354" cy="1843652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xmlns="" id="{E7CC499C-F6C2-4B75-B26E-2E495C39A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05" y="2441108"/>
            <a:ext cx="3095308" cy="232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FAA2831B-D09A-4786-9788-BD4687C8A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4638">
            <a:off x="6502255" y="165350"/>
            <a:ext cx="365363" cy="46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4"/>
          <p:cNvSpPr txBox="1">
            <a:spLocks noGrp="1"/>
          </p:cNvSpPr>
          <p:nvPr>
            <p:ph type="title"/>
          </p:nvPr>
        </p:nvSpPr>
        <p:spPr>
          <a:xfrm>
            <a:off x="662615" y="10417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Психолог ,,Изкуствен интелект</a:t>
            </a:r>
            <a:r>
              <a:rPr lang="en-US" dirty="0"/>
              <a:t>’’</a:t>
            </a:r>
            <a:endParaRPr dirty="0"/>
          </a:p>
        </p:txBody>
      </p:sp>
      <p:sp>
        <p:nvSpPr>
          <p:cNvPr id="703" name="Google Shape;703;p14"/>
          <p:cNvSpPr txBox="1">
            <a:spLocks noGrp="1"/>
          </p:cNvSpPr>
          <p:nvPr>
            <p:ph type="sldNum" idx="12"/>
          </p:nvPr>
        </p:nvSpPr>
        <p:spPr>
          <a:xfrm>
            <a:off x="8474020" y="4774045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tx1">
                    <a:lumMod val="50000"/>
                  </a:schemeClr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xmlns="" id="{74879A19-3722-4406-9A2B-3488D6DC464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32737" y="654376"/>
            <a:ext cx="3315487" cy="3977178"/>
          </a:xfrm>
        </p:spPr>
        <p:txBody>
          <a:bodyPr/>
          <a:lstStyle/>
          <a:p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Благодарение на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огромните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количества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данни,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които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компютрите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вече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събират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за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човешкото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поведение,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разработките, свързани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с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прилагането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на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изкуствен интелект, нарастват .Тъй като машините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с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изкуствен интелект ще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се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доближават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все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повече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до нас -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хората,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можем да предположим, че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ще имат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нужда от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същата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психологична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подкрепа.</a:t>
            </a:r>
            <a:endParaRPr lang="ru-RU" sz="1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Необходимо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образование или </a:t>
            </a:r>
            <a:r>
              <a:rPr lang="ru-RU" sz="1400" dirty="0">
                <a:solidFill>
                  <a:schemeClr val="tx2">
                    <a:lumMod val="25000"/>
                  </a:schemeClr>
                </a:solidFill>
              </a:rPr>
              <a:t>опит: Психология, ИТ, </a:t>
            </a:r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Програмиране</a:t>
            </a:r>
            <a:endParaRPr lang="ru-RU" sz="1400" dirty="0">
              <a:solidFill>
                <a:schemeClr val="tx2">
                  <a:lumMod val="25000"/>
                </a:schemeClr>
              </a:solidFill>
            </a:endParaRPr>
          </a:p>
          <a:p>
            <a:endParaRPr lang="en-GB" sz="1600" dirty="0"/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5F474FB3-E6C0-4BB5-9055-C6C72D00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224" y="721883"/>
            <a:ext cx="4484743" cy="1980230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xmlns="" id="{704F2FC1-90B1-4FBD-ABF1-1CA2D077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884" y="2886393"/>
            <a:ext cx="3075664" cy="184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xmlns="" id="{DCE8A198-72E4-4791-890D-575306AB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030" y="56987"/>
            <a:ext cx="450948" cy="480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8395E255-8DDD-47A1-B8BC-334AE599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88" y="167946"/>
            <a:ext cx="7087200" cy="472754"/>
          </a:xfrm>
        </p:spPr>
        <p:txBody>
          <a:bodyPr/>
          <a:lstStyle/>
          <a:p>
            <a:r>
              <a:rPr lang="bg-BG" sz="3600" dirty="0"/>
              <a:t>Роботика</a:t>
            </a:r>
            <a:endParaRPr lang="en-GB" sz="3600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xmlns="" id="{11541578-7EAE-4F76-8A08-BC8AEF0D4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781" y="739471"/>
            <a:ext cx="3368696" cy="4404029"/>
          </a:xfrm>
        </p:spPr>
        <p:txBody>
          <a:bodyPr/>
          <a:lstStyle/>
          <a:p>
            <a:r>
              <a:rPr lang="ru-RU" sz="1400" dirty="0" smtClean="0"/>
              <a:t>Роботите </a:t>
            </a:r>
            <a:r>
              <a:rPr lang="ru-RU" sz="1400" dirty="0"/>
              <a:t>са </a:t>
            </a:r>
            <a:r>
              <a:rPr lang="ru-RU" sz="1400" dirty="0" smtClean="0"/>
              <a:t>програмирани </a:t>
            </a:r>
            <a:r>
              <a:rPr lang="ru-RU" sz="1400" dirty="0"/>
              <a:t>от </a:t>
            </a:r>
            <a:r>
              <a:rPr lang="ru-RU" sz="1400" dirty="0" smtClean="0"/>
              <a:t>човека машини </a:t>
            </a:r>
            <a:r>
              <a:rPr lang="ru-RU" sz="1400" dirty="0"/>
              <a:t>и </a:t>
            </a:r>
            <a:r>
              <a:rPr lang="ru-RU" sz="1400" dirty="0" smtClean="0"/>
              <a:t>като такива </a:t>
            </a:r>
            <a:r>
              <a:rPr lang="ru-RU" sz="1400" dirty="0"/>
              <a:t>не с</a:t>
            </a:r>
            <a:r>
              <a:rPr lang="ru-RU" sz="1400" dirty="0" smtClean="0"/>
              <a:t>а </a:t>
            </a:r>
            <a:r>
              <a:rPr lang="ru-RU" sz="1400" dirty="0"/>
              <a:t>без </a:t>
            </a:r>
            <a:r>
              <a:rPr lang="ru-RU" sz="1400" dirty="0" smtClean="0"/>
              <a:t>недостатъци. Затова </a:t>
            </a:r>
            <a:r>
              <a:rPr lang="ru-RU" sz="1400" dirty="0"/>
              <a:t>и </a:t>
            </a:r>
            <a:r>
              <a:rPr lang="ru-RU" sz="1400" dirty="0" smtClean="0"/>
              <a:t>ролята </a:t>
            </a:r>
            <a:r>
              <a:rPr lang="ru-RU" sz="1400" dirty="0"/>
              <a:t>на хора, </a:t>
            </a:r>
            <a:r>
              <a:rPr lang="ru-RU" sz="1400" dirty="0" smtClean="0"/>
              <a:t>мониториращи поведението </a:t>
            </a:r>
            <a:r>
              <a:rPr lang="ru-RU" sz="1400" dirty="0"/>
              <a:t>им, </a:t>
            </a:r>
            <a:r>
              <a:rPr lang="ru-RU" sz="1400" dirty="0" smtClean="0"/>
              <a:t>ще </a:t>
            </a:r>
            <a:r>
              <a:rPr lang="ru-RU" sz="1400" dirty="0"/>
              <a:t>е много важна в </a:t>
            </a:r>
            <a:r>
              <a:rPr lang="ru-RU" sz="1400" dirty="0" smtClean="0"/>
              <a:t>бъдеще. Специалистът </a:t>
            </a:r>
            <a:r>
              <a:rPr lang="ru-RU" sz="1400" dirty="0"/>
              <a:t>по мониторинг на </a:t>
            </a:r>
            <a:r>
              <a:rPr lang="ru-RU" sz="1400" dirty="0" smtClean="0"/>
              <a:t>роботи </a:t>
            </a:r>
            <a:r>
              <a:rPr lang="ru-RU" sz="1400" dirty="0"/>
              <a:t>щ</a:t>
            </a:r>
            <a:r>
              <a:rPr lang="ru-RU" sz="1400" dirty="0" smtClean="0"/>
              <a:t>е наблюдава </a:t>
            </a:r>
            <a:r>
              <a:rPr lang="ru-RU" sz="1400" dirty="0"/>
              <a:t>за отклонения и </a:t>
            </a:r>
            <a:r>
              <a:rPr lang="ru-RU" sz="1400" dirty="0" smtClean="0"/>
              <a:t>ще актуализира алгоритмите им. Основната </a:t>
            </a:r>
            <a:r>
              <a:rPr lang="ru-RU" sz="1400" dirty="0"/>
              <a:t>му задача ще е да ги направи автономни и ефективни, така, че да могат да живеят хармонично с хората.</a:t>
            </a:r>
          </a:p>
          <a:p>
            <a:r>
              <a:rPr lang="ru-RU" sz="1400" dirty="0"/>
              <a:t>Необходимо образование </a:t>
            </a:r>
            <a:r>
              <a:rPr lang="ru-RU" sz="1400" dirty="0" smtClean="0"/>
              <a:t>или </a:t>
            </a:r>
            <a:r>
              <a:rPr lang="ru-RU" sz="1400" dirty="0"/>
              <a:t>опит: </a:t>
            </a:r>
            <a:r>
              <a:rPr lang="ru-RU" sz="1400" dirty="0" smtClean="0"/>
              <a:t>Създаване </a:t>
            </a:r>
            <a:r>
              <a:rPr lang="ru-RU" sz="1400" dirty="0"/>
              <a:t>на </a:t>
            </a:r>
            <a:r>
              <a:rPr lang="ru-RU" sz="1400" dirty="0" smtClean="0"/>
              <a:t>алгоритми</a:t>
            </a:r>
            <a:r>
              <a:rPr lang="ru-RU" sz="1400" dirty="0"/>
              <a:t>, </a:t>
            </a:r>
            <a:r>
              <a:rPr lang="ru-RU" sz="1400" dirty="0" smtClean="0"/>
              <a:t>Програмиране</a:t>
            </a:r>
            <a:endParaRPr lang="en-GB" sz="1400" dirty="0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xmlns="" id="{C30E68CF-5977-46C1-A005-C86811607D7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02530" y="4835588"/>
            <a:ext cx="548700" cy="307912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 smtClean="0">
                <a:solidFill>
                  <a:schemeClr val="tx2">
                    <a:lumMod val="10000"/>
                  </a:schemeClr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xmlns="" id="{682A3309-E701-4E51-9CD7-DFDD83A8F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614" y="2336964"/>
            <a:ext cx="2441605" cy="244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4C36595E-B0AF-4E00-A39E-F590E438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388" y="539639"/>
            <a:ext cx="4488566" cy="1768815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24F22561-9718-49A9-98D9-D5B95CA37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308" y="2336965"/>
            <a:ext cx="2776475" cy="244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xmlns="" id="{A540BCAB-24F7-4FF3-8AA9-750F11378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323" y="167946"/>
            <a:ext cx="377985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13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68425F4A-149C-4C25-89F8-91A051AE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88" y="116750"/>
            <a:ext cx="7087200" cy="550200"/>
          </a:xfrm>
        </p:spPr>
        <p:txBody>
          <a:bodyPr/>
          <a:lstStyle/>
          <a:p>
            <a:r>
              <a:rPr lang="bg-BG" sz="4000" dirty="0"/>
              <a:t>Етичен хакер</a:t>
            </a:r>
            <a:endParaRPr lang="en-GB" sz="4000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xmlns="" id="{883AFA66-2659-4EEE-B490-264F973A5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0116" y="559115"/>
            <a:ext cx="3379304" cy="3965177"/>
          </a:xfrm>
        </p:spPr>
        <p:txBody>
          <a:bodyPr/>
          <a:lstStyle/>
          <a:p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С напредващата дигитализация на бизнеса, използването на лични данни онлайн ще продължава да расте. За да избегнат кибератаки и големи загуби, компаниите следва да имат специалисти, посветени на превенцията на този риск. Етичният хакер може да е именно този, който да е натоварен със задачата да се справи със злонамерените хакери.Той ще трябва да е една крачка пред киберпрестъпниците.</a:t>
            </a:r>
          </a:p>
          <a:p>
            <a:r>
              <a:rPr lang="ru-RU" sz="1400" dirty="0" smtClean="0">
                <a:solidFill>
                  <a:schemeClr val="tx2">
                    <a:lumMod val="25000"/>
                  </a:schemeClr>
                </a:solidFill>
              </a:rPr>
              <a:t>Необходимо образование или опит: Програмиране, ИТ</a:t>
            </a:r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xmlns="" id="{B4266553-3DF1-4010-86DE-D37A96B38E5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49134" y="4769874"/>
            <a:ext cx="548700" cy="2769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 smtClean="0">
                <a:solidFill>
                  <a:schemeClr val="tx2">
                    <a:lumMod val="10000"/>
                  </a:schemeClr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xmlns="" id="{7349C379-B8F2-4087-8951-5431CAAA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6" y="559115"/>
            <a:ext cx="2215863" cy="3739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2B00EECA-A7B6-4038-A1BF-36AF2F30E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108" y="1308943"/>
            <a:ext cx="2391355" cy="298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C1638664-AA56-4331-9AAF-EF37473AD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51" y="79915"/>
            <a:ext cx="350460" cy="4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41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E7D3DE77-A244-4BEB-9F48-0624E31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032" y="62380"/>
            <a:ext cx="7087200" cy="550200"/>
          </a:xfrm>
        </p:spPr>
        <p:txBody>
          <a:bodyPr/>
          <a:lstStyle/>
          <a:p>
            <a:r>
              <a:rPr lang="bg-BG" dirty="0"/>
              <a:t>Медицински консултант</a:t>
            </a:r>
            <a:endParaRPr lang="en-GB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xmlns="" id="{ED82BAB1-4B2C-4C2B-ACE3-22CACD3D8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9715" y="1017837"/>
            <a:ext cx="3440100" cy="3494895"/>
          </a:xfrm>
        </p:spPr>
        <p:txBody>
          <a:bodyPr/>
          <a:lstStyle/>
          <a:p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С бързия напредък в генетичната медицина доставчиците на здравни услуги вероятно ще започнат да предлагат все по-персонализирани лечения на пациентите си. Здравеопазването „по поръчка“ вероятно ще бъде широко разпространено в бъдеще. Личният медицински консултант ще е в състояние да напасне правилните медицински решения с конкретното ДНК на пациента.Така ще се избегнат ненужните и вредящи опити за лечение на принципа "проба-грешка". </a:t>
            </a:r>
          </a:p>
          <a:p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Необходимо образование или опит: Генетика, Медицина</a:t>
            </a:r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xmlns="" id="{BD4F7140-473A-44F6-9B85-E75B7437D95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4651" y="4690084"/>
            <a:ext cx="548700" cy="34707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 smtClean="0">
                <a:solidFill>
                  <a:schemeClr val="tx2">
                    <a:lumMod val="10000"/>
                  </a:schemeClr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xmlns="" id="{4F0BABC1-9922-4A88-B5BE-A3E143D85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85" y="590665"/>
            <a:ext cx="4790282" cy="213085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41A6BF37-9DFF-4385-8296-1ABAA01E9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12" y="2875261"/>
            <a:ext cx="3324213" cy="1930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xmlns="" id="{800DB73A-A6AF-4EC5-9508-4ABA24DC3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374" y="142352"/>
            <a:ext cx="356611" cy="3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9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BA251E9D-F316-4C8B-B8C1-67EED5FFB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726" y="26698"/>
            <a:ext cx="7087200" cy="550200"/>
          </a:xfrm>
        </p:spPr>
        <p:txBody>
          <a:bodyPr/>
          <a:lstStyle/>
          <a:p>
            <a:r>
              <a:rPr lang="bg-BG" dirty="0"/>
              <a:t>Директор по производителността</a:t>
            </a:r>
            <a:endParaRPr lang="en-GB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xmlns="" id="{B0EFC6E3-D1CD-4797-84C7-7B0B7F3F5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575615"/>
            <a:ext cx="3440100" cy="3462430"/>
          </a:xfrm>
        </p:spPr>
        <p:txBody>
          <a:bodyPr/>
          <a:lstStyle/>
          <a:p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Тъй като технологиите напредват по-бързо, отколкото работодателите имат възможност да обучат своя персонал, повечето компании вече изостават технологично</a:t>
            </a:r>
            <a:r>
              <a:rPr lang="en-US" sz="12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И тук идва ролята на директора по производителността.</a:t>
            </a:r>
            <a:r>
              <a:rPr lang="en-US" sz="12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Неговата задача ще е да повиши производителността на работното място чрез контрол на всички технологични процеси, за да гарантира, че компанията ще постигне своите бизнес цели.</a:t>
            </a:r>
            <a:r>
              <a:rPr lang="en-US" sz="1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Той ще управлява технологичните услуги на компанията, софтуера, стоящ зад тях, и обучението на персонала.</a:t>
            </a:r>
          </a:p>
          <a:p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Необходимо образование или опит: Проджект мениджмънт, Анализ на данни, ИТ, Лидерски умения</a:t>
            </a:r>
            <a:endParaRPr lang="en-GB" sz="1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xmlns="" id="{9EF813D1-9E1D-4C90-9DE3-25312B29D37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5832" y="4745535"/>
            <a:ext cx="548700" cy="334609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 smtClean="0">
                <a:solidFill>
                  <a:schemeClr val="tx2">
                    <a:lumMod val="10000"/>
                  </a:schemeClr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2156D47F-1A36-44E9-9C61-D329A6B87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231" y="575615"/>
            <a:ext cx="4762889" cy="1959394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14B4E60E-4BF3-491F-985F-898A9109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186" y="2498707"/>
            <a:ext cx="3353495" cy="206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xmlns="" id="{84531629-C738-4336-9C40-D84EBB8E4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153" y="184691"/>
            <a:ext cx="461776" cy="34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97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2F520FA9-537F-4660-906D-0E42F22B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473" y="54651"/>
            <a:ext cx="7087200" cy="550200"/>
          </a:xfrm>
        </p:spPr>
        <p:txBody>
          <a:bodyPr/>
          <a:lstStyle/>
          <a:p>
            <a:r>
              <a:rPr lang="bg-BG" dirty="0"/>
              <a:t>Мениджър на човешки състояния</a:t>
            </a:r>
            <a:endParaRPr lang="en-GB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xmlns="" id="{87C2AC65-2738-4277-B854-C123CFDE1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8627" y="688478"/>
            <a:ext cx="3440100" cy="3617559"/>
          </a:xfrm>
        </p:spPr>
        <p:txBody>
          <a:bodyPr/>
          <a:lstStyle/>
          <a:p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Мениджърът на човешки състояния ще използва преносими електронни устройства, за да измерва и анализира данните за когнитивното ни натоварване и благосъстоянието ни на работното място.Той вероятно ще е и първият, който ще установява, че даден служител се разболява, и ще му предложи да посети лекаря си.Отделно, при установено голямо психическо натоварване, той ще предлага конкретна професионална подкрепа за справяне със стресови ситуации на работното място.</a:t>
            </a:r>
          </a:p>
          <a:p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Необходимо образование или опит: Психология, Медицина</a:t>
            </a:r>
            <a:endParaRPr lang="en-GB" sz="1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xmlns="" id="{5E65792C-DF9C-4DED-8AD1-C7D79CE62A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xmlns="" id="{515E1A39-84BD-4BEB-9030-78727E75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42" y="877526"/>
            <a:ext cx="2054212" cy="361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0FBFE868-8E5C-4D7B-8B5B-147454A3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13" y="737938"/>
            <a:ext cx="2725262" cy="272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AB8CD720-2786-4D80-A393-4EDF37FD1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523" y="3939339"/>
            <a:ext cx="375847" cy="450325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xmlns="" id="{70233411-1975-458B-AFC5-F674C3049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144" y="0"/>
            <a:ext cx="251566" cy="60485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xmlns="" id="{DBAEA491-290B-49F9-BC3C-D60F2DE45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444" y="3836393"/>
            <a:ext cx="265487" cy="658692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xmlns="" id="{7E6FDB99-EC69-4A4E-BDC9-427236C0E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840" y="4023110"/>
            <a:ext cx="198727" cy="4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00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65754170-7416-4E59-9D45-063C4400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73" y="54651"/>
            <a:ext cx="7087200" cy="550200"/>
          </a:xfrm>
        </p:spPr>
        <p:txBody>
          <a:bodyPr/>
          <a:lstStyle/>
          <a:p>
            <a:r>
              <a:rPr lang="bg-BG" dirty="0"/>
              <a:t>Уеб дизайнер</a:t>
            </a:r>
            <a:endParaRPr lang="en-GB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xmlns="" id="{2D120698-F971-411C-BB02-3C744C2D2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558" y="750057"/>
            <a:ext cx="3440100" cy="3541616"/>
          </a:xfrm>
        </p:spPr>
        <p:txBody>
          <a:bodyPr/>
          <a:lstStyle/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Докато сме на вълна технологии и вече споменахме тази професия, искаме да подчертаем дебело нейното значение и приноса на специалистите, заети в създаването на уебсайтове. Повечето бизнеси, които нямат уебсайт в наши дни, изпитват доста затруднения. В бъдеще това значение ще се засилва все повече, затова уеб дизайнерите ще продължават да бъдат сред най-търсените професионалисти през следващите години.</a:t>
            </a:r>
            <a:endParaRPr lang="en-GB" sz="1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xmlns="" id="{A0F4A0BF-7A24-4A84-AEFF-95C12E2E8C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xmlns="" id="{08CCD6C4-6D3E-4009-9716-22425D9B2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909" y="245384"/>
            <a:ext cx="1918440" cy="379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xmlns="" id="{617CCFA5-BF77-4546-B740-378550D81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23" y="1035480"/>
            <a:ext cx="2179751" cy="326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xmlns="" id="{6857F1F7-EB6E-4C9F-B32D-B1610F5FB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109" y="129322"/>
            <a:ext cx="371888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129321"/>
      </p:ext>
    </p:extLst>
  </p:cSld>
  <p:clrMapOvr>
    <a:masterClrMapping/>
  </p:clrMapOvr>
</p:sld>
</file>

<file path=ppt/theme/theme1.xml><?xml version="1.0" encoding="utf-8"?>
<a:theme xmlns:a="http://schemas.openxmlformats.org/drawingml/2006/main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806</Words>
  <Application>Microsoft Office PowerPoint</Application>
  <PresentationFormat>Презентация на цял екран (16:9)</PresentationFormat>
  <Paragraphs>42</Paragraphs>
  <Slides>12</Slides>
  <Notes>4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7" baseType="lpstr">
      <vt:lpstr>Arial</vt:lpstr>
      <vt:lpstr>Amatic SC</vt:lpstr>
      <vt:lpstr>Quicksand</vt:lpstr>
      <vt:lpstr>Short Stack</vt:lpstr>
      <vt:lpstr>Knight template</vt:lpstr>
      <vt:lpstr>Професии в бъдещето</vt:lpstr>
      <vt:lpstr>Архитект-,,Виртуална реалност‘‘</vt:lpstr>
      <vt:lpstr>Психолог ,,Изкуствен интелект’’</vt:lpstr>
      <vt:lpstr>Роботика</vt:lpstr>
      <vt:lpstr>Етичен хакер</vt:lpstr>
      <vt:lpstr>Медицински консултант</vt:lpstr>
      <vt:lpstr>Директор по производителността</vt:lpstr>
      <vt:lpstr>Мениджър на човешки състояния</vt:lpstr>
      <vt:lpstr>Уеб дизайнер</vt:lpstr>
      <vt:lpstr>Създател на органи и части на тялото</vt:lpstr>
      <vt:lpstr>Консултант по алтернативна енергия</vt:lpstr>
      <vt:lpstr>Благодарим!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Професии в бъдещето</dc:title>
  <dc:creator>Viki</dc:creator>
  <cp:lastModifiedBy>User</cp:lastModifiedBy>
  <cp:revision>19</cp:revision>
  <dcterms:modified xsi:type="dcterms:W3CDTF">2021-04-16T05:12:05Z</dcterms:modified>
</cp:coreProperties>
</file>