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5" r:id="rId1"/>
    <p:sldMasterId id="2147483755" r:id="rId2"/>
    <p:sldMasterId id="2147483757" r:id="rId3"/>
    <p:sldMasterId id="2147483648" r:id="rId4"/>
    <p:sldMasterId id="2147483777" r:id="rId5"/>
  </p:sldMasterIdLst>
  <p:notesMasterIdLst>
    <p:notesMasterId r:id="rId29"/>
  </p:notesMasterIdLst>
  <p:sldIdLst>
    <p:sldId id="256" r:id="rId6"/>
    <p:sldId id="257" r:id="rId7"/>
    <p:sldId id="258" r:id="rId8"/>
    <p:sldId id="259" r:id="rId9"/>
    <p:sldId id="260" r:id="rId10"/>
    <p:sldId id="262" r:id="rId11"/>
    <p:sldId id="263" r:id="rId12"/>
    <p:sldId id="265" r:id="rId13"/>
    <p:sldId id="267" r:id="rId14"/>
    <p:sldId id="270" r:id="rId15"/>
    <p:sldId id="268" r:id="rId16"/>
    <p:sldId id="269" r:id="rId17"/>
    <p:sldId id="275" r:id="rId18"/>
    <p:sldId id="272" r:id="rId19"/>
    <p:sldId id="273" r:id="rId20"/>
    <p:sldId id="274" r:id="rId21"/>
    <p:sldId id="271" r:id="rId22"/>
    <p:sldId id="276" r:id="rId23"/>
    <p:sldId id="277" r:id="rId24"/>
    <p:sldId id="278" r:id="rId25"/>
    <p:sldId id="279" r:id="rId26"/>
    <p:sldId id="264" r:id="rId27"/>
    <p:sldId id="26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26" autoAdjust="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hyperlink" Target="https://www.google.com/url?sa=t&amp;rct=j&amp;q=&amp;esrc=s&amp;source=web&amp;cd=&amp;ved=2ahUKEwiG4uDRiM7vAhVPtIsKHQG_AGgQFjABegQIAhAD&amp;url=https%3A%2F%2Fwww.az-deteto.bg%2Fpravila-za-sigurnost-i-bezopasnost-v-internet-%2Fview.html&amp;usg=AOvVaw1LclVDG9X_rwLVF-VlapE0" TargetMode="Externa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ved=2ahUKEwiG4uDRiM7vAhVPtIsKHQG_AGgQFjABegQIAhAD&amp;url=https%3A%2F%2Fwww.az-deteto.bg%2Fpravila-za-sigurnost-i-bezopasnost-v-internet-%2Fview.html&amp;usg=AOvVaw1LclVDG9X_rwLVF-VlapE0" TargetMode="External"/><Relationship Id="rId7" Type="http://schemas.openxmlformats.org/officeDocument/2006/relationships/image" Target="../media/image37.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501B40-977C-40E6-BEB9-809B460A1D9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72440E-C827-4740-A3C7-16B50FA822E7}">
      <dgm:prSet/>
      <dgm:spPr/>
      <dgm:t>
        <a:bodyPr/>
        <a:lstStyle/>
        <a:p>
          <a:pPr>
            <a:lnSpc>
              <a:spcPct val="100000"/>
            </a:lnSpc>
          </a:pPr>
          <a:r>
            <a:rPr lang="en-US">
              <a:hlinkClick xmlns:r="http://schemas.openxmlformats.org/officeDocument/2006/relationships" r:id="rId1"/>
            </a:rPr>
            <a:t>www.az-deteto.bg › view</a:t>
          </a:r>
          <a:endParaRPr lang="en-US"/>
        </a:p>
      </dgm:t>
    </dgm:pt>
    <dgm:pt modelId="{D585AA45-0852-49E8-9896-E45E4DF6ACD9}" type="parTrans" cxnId="{22570034-9733-4BDD-80A4-CAA3EAA686A7}">
      <dgm:prSet/>
      <dgm:spPr/>
      <dgm:t>
        <a:bodyPr/>
        <a:lstStyle/>
        <a:p>
          <a:endParaRPr lang="en-US"/>
        </a:p>
      </dgm:t>
    </dgm:pt>
    <dgm:pt modelId="{8C48BA9C-3618-460E-B2B7-2AE8E2F5588B}" type="sibTrans" cxnId="{22570034-9733-4BDD-80A4-CAA3EAA686A7}">
      <dgm:prSet/>
      <dgm:spPr/>
      <dgm:t>
        <a:bodyPr/>
        <a:lstStyle/>
        <a:p>
          <a:endParaRPr lang="en-US"/>
        </a:p>
      </dgm:t>
    </dgm:pt>
    <dgm:pt modelId="{78EE8500-5964-43FA-901D-0A50F4A17652}">
      <dgm:prSet/>
      <dgm:spPr/>
      <dgm:t>
        <a:bodyPr/>
        <a:lstStyle/>
        <a:p>
          <a:pPr>
            <a:lnSpc>
              <a:spcPct val="100000"/>
            </a:lnSpc>
          </a:pPr>
          <a:r>
            <a:rPr lang="en-US" dirty="0"/>
            <a:t>softuni.bg › blog › internet-facts-2020</a:t>
          </a:r>
        </a:p>
      </dgm:t>
    </dgm:pt>
    <dgm:pt modelId="{7A25C98C-5248-4CE2-A177-DEFE123090E6}" type="parTrans" cxnId="{C2BE9E6D-81A3-4914-A75D-18704AB50F32}">
      <dgm:prSet/>
      <dgm:spPr/>
      <dgm:t>
        <a:bodyPr/>
        <a:lstStyle/>
        <a:p>
          <a:endParaRPr lang="en-US"/>
        </a:p>
      </dgm:t>
    </dgm:pt>
    <dgm:pt modelId="{836AC273-F973-4536-9840-E19AB6A2DCF3}" type="sibTrans" cxnId="{C2BE9E6D-81A3-4914-A75D-18704AB50F32}">
      <dgm:prSet/>
      <dgm:spPr/>
      <dgm:t>
        <a:bodyPr/>
        <a:lstStyle/>
        <a:p>
          <a:endParaRPr lang="en-US"/>
        </a:p>
      </dgm:t>
    </dgm:pt>
    <dgm:pt modelId="{C6D4265A-578C-4541-B1D4-448A68C4DF49}">
      <dgm:prSet/>
      <dgm:spPr/>
      <dgm:t>
        <a:bodyPr/>
        <a:lstStyle/>
        <a:p>
          <a:pPr>
            <a:lnSpc>
              <a:spcPct val="100000"/>
            </a:lnSpc>
          </a:pPr>
          <a:r>
            <a:rPr lang="en-US"/>
            <a:t>softuni.bg › blog </a:t>
          </a:r>
        </a:p>
      </dgm:t>
    </dgm:pt>
    <dgm:pt modelId="{325DDE83-F48F-483F-971F-EFCE8A2877BF}" type="parTrans" cxnId="{2DE5FE26-B945-4345-853F-93024A53214C}">
      <dgm:prSet/>
      <dgm:spPr/>
      <dgm:t>
        <a:bodyPr/>
        <a:lstStyle/>
        <a:p>
          <a:endParaRPr lang="en-US"/>
        </a:p>
      </dgm:t>
    </dgm:pt>
    <dgm:pt modelId="{B00B76F1-C252-4208-A19D-3F4A92D31C9E}" type="sibTrans" cxnId="{2DE5FE26-B945-4345-853F-93024A53214C}">
      <dgm:prSet/>
      <dgm:spPr/>
      <dgm:t>
        <a:bodyPr/>
        <a:lstStyle/>
        <a:p>
          <a:endParaRPr lang="en-US"/>
        </a:p>
      </dgm:t>
    </dgm:pt>
    <dgm:pt modelId="{4A3CBFD1-51B5-4776-862B-AE4341D1B29E}" type="pres">
      <dgm:prSet presAssocID="{94501B40-977C-40E6-BEB9-809B460A1D9A}" presName="root" presStyleCnt="0">
        <dgm:presLayoutVars>
          <dgm:dir/>
          <dgm:resizeHandles val="exact"/>
        </dgm:presLayoutVars>
      </dgm:prSet>
      <dgm:spPr/>
    </dgm:pt>
    <dgm:pt modelId="{1A29A294-4884-4AF8-B88A-6D5DBCB185BB}" type="pres">
      <dgm:prSet presAssocID="{6672440E-C827-4740-A3C7-16B50FA822E7}" presName="compNode" presStyleCnt="0"/>
      <dgm:spPr/>
    </dgm:pt>
    <dgm:pt modelId="{56A669B2-9670-4149-B6D6-62A5352BC633}" type="pres">
      <dgm:prSet presAssocID="{6672440E-C827-4740-A3C7-16B50FA822E7}" presName="bgRect" presStyleLbl="bgShp" presStyleIdx="0" presStyleCnt="3"/>
      <dgm:spPr/>
    </dgm:pt>
    <dgm:pt modelId="{362F0435-F0C5-4C2F-A06C-0C808EC99D2A}" type="pres">
      <dgm:prSet presAssocID="{6672440E-C827-4740-A3C7-16B50FA822E7}"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rker"/>
        </a:ext>
      </dgm:extLst>
    </dgm:pt>
    <dgm:pt modelId="{085925F4-0D75-40AB-B110-8F8DF8B93C8F}" type="pres">
      <dgm:prSet presAssocID="{6672440E-C827-4740-A3C7-16B50FA822E7}" presName="spaceRect" presStyleCnt="0"/>
      <dgm:spPr/>
    </dgm:pt>
    <dgm:pt modelId="{8F558D33-35A7-4D31-ACC6-563FB317E723}" type="pres">
      <dgm:prSet presAssocID="{6672440E-C827-4740-A3C7-16B50FA822E7}" presName="parTx" presStyleLbl="revTx" presStyleIdx="0" presStyleCnt="3">
        <dgm:presLayoutVars>
          <dgm:chMax val="0"/>
          <dgm:chPref val="0"/>
        </dgm:presLayoutVars>
      </dgm:prSet>
      <dgm:spPr/>
    </dgm:pt>
    <dgm:pt modelId="{B87D8051-2158-4827-B1F7-C514C272D1AA}" type="pres">
      <dgm:prSet presAssocID="{8C48BA9C-3618-460E-B2B7-2AE8E2F5588B}" presName="sibTrans" presStyleCnt="0"/>
      <dgm:spPr/>
    </dgm:pt>
    <dgm:pt modelId="{01A38CE9-CC4F-4C34-8856-5F8D88CB3A48}" type="pres">
      <dgm:prSet presAssocID="{78EE8500-5964-43FA-901D-0A50F4A17652}" presName="compNode" presStyleCnt="0"/>
      <dgm:spPr/>
    </dgm:pt>
    <dgm:pt modelId="{335AB580-180D-4DC2-A851-9FF1B533E181}" type="pres">
      <dgm:prSet presAssocID="{78EE8500-5964-43FA-901D-0A50F4A17652}" presName="bgRect" presStyleLbl="bgShp" presStyleIdx="1" presStyleCnt="3"/>
      <dgm:spPr/>
    </dgm:pt>
    <dgm:pt modelId="{EE9FADC4-A43B-4FDF-811A-55DCB5DC09D7}" type="pres">
      <dgm:prSet presAssocID="{78EE8500-5964-43FA-901D-0A50F4A17652}"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odcast"/>
        </a:ext>
      </dgm:extLst>
    </dgm:pt>
    <dgm:pt modelId="{7F1B2A39-F65D-4D53-8DF8-8AB672267EEB}" type="pres">
      <dgm:prSet presAssocID="{78EE8500-5964-43FA-901D-0A50F4A17652}" presName="spaceRect" presStyleCnt="0"/>
      <dgm:spPr/>
    </dgm:pt>
    <dgm:pt modelId="{07BA138B-EFC8-4A27-8C6B-ABB46BD0C305}" type="pres">
      <dgm:prSet presAssocID="{78EE8500-5964-43FA-901D-0A50F4A17652}" presName="parTx" presStyleLbl="revTx" presStyleIdx="1" presStyleCnt="3">
        <dgm:presLayoutVars>
          <dgm:chMax val="0"/>
          <dgm:chPref val="0"/>
        </dgm:presLayoutVars>
      </dgm:prSet>
      <dgm:spPr/>
    </dgm:pt>
    <dgm:pt modelId="{C41F289C-47B6-4625-8C1A-ECE7410E3A40}" type="pres">
      <dgm:prSet presAssocID="{836AC273-F973-4536-9840-E19AB6A2DCF3}" presName="sibTrans" presStyleCnt="0"/>
      <dgm:spPr/>
    </dgm:pt>
    <dgm:pt modelId="{29BA992D-5925-4FBC-A07E-DC0A1FDDF343}" type="pres">
      <dgm:prSet presAssocID="{C6D4265A-578C-4541-B1D4-448A68C4DF49}" presName="compNode" presStyleCnt="0"/>
      <dgm:spPr/>
    </dgm:pt>
    <dgm:pt modelId="{3A635960-243A-4068-A06F-27141BAF130B}" type="pres">
      <dgm:prSet presAssocID="{C6D4265A-578C-4541-B1D4-448A68C4DF49}" presName="bgRect" presStyleLbl="bgShp" presStyleIdx="2" presStyleCnt="3"/>
      <dgm:spPr/>
    </dgm:pt>
    <dgm:pt modelId="{25CA16C0-0A6F-4E8A-9A07-F788353BBAD5}" type="pres">
      <dgm:prSet presAssocID="{C6D4265A-578C-4541-B1D4-448A68C4DF49}"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Newspaper"/>
        </a:ext>
      </dgm:extLst>
    </dgm:pt>
    <dgm:pt modelId="{B9745A92-FB6B-4BFC-ADE1-0F6F70E5006E}" type="pres">
      <dgm:prSet presAssocID="{C6D4265A-578C-4541-B1D4-448A68C4DF49}" presName="spaceRect" presStyleCnt="0"/>
      <dgm:spPr/>
    </dgm:pt>
    <dgm:pt modelId="{50DF947F-E5D3-4927-B86E-503708BBC2CB}" type="pres">
      <dgm:prSet presAssocID="{C6D4265A-578C-4541-B1D4-448A68C4DF49}" presName="parTx" presStyleLbl="revTx" presStyleIdx="2" presStyleCnt="3">
        <dgm:presLayoutVars>
          <dgm:chMax val="0"/>
          <dgm:chPref val="0"/>
        </dgm:presLayoutVars>
      </dgm:prSet>
      <dgm:spPr/>
    </dgm:pt>
  </dgm:ptLst>
  <dgm:cxnLst>
    <dgm:cxn modelId="{07CF7224-99EE-4D9B-86B8-CF1D25562A95}" type="presOf" srcId="{C6D4265A-578C-4541-B1D4-448A68C4DF49}" destId="{50DF947F-E5D3-4927-B86E-503708BBC2CB}" srcOrd="0" destOrd="0" presId="urn:microsoft.com/office/officeart/2018/2/layout/IconVerticalSolidList"/>
    <dgm:cxn modelId="{2DE5FE26-B945-4345-853F-93024A53214C}" srcId="{94501B40-977C-40E6-BEB9-809B460A1D9A}" destId="{C6D4265A-578C-4541-B1D4-448A68C4DF49}" srcOrd="2" destOrd="0" parTransId="{325DDE83-F48F-483F-971F-EFCE8A2877BF}" sibTransId="{B00B76F1-C252-4208-A19D-3F4A92D31C9E}"/>
    <dgm:cxn modelId="{22570034-9733-4BDD-80A4-CAA3EAA686A7}" srcId="{94501B40-977C-40E6-BEB9-809B460A1D9A}" destId="{6672440E-C827-4740-A3C7-16B50FA822E7}" srcOrd="0" destOrd="0" parTransId="{D585AA45-0852-49E8-9896-E45E4DF6ACD9}" sibTransId="{8C48BA9C-3618-460E-B2B7-2AE8E2F5588B}"/>
    <dgm:cxn modelId="{C2BE9E6D-81A3-4914-A75D-18704AB50F32}" srcId="{94501B40-977C-40E6-BEB9-809B460A1D9A}" destId="{78EE8500-5964-43FA-901D-0A50F4A17652}" srcOrd="1" destOrd="0" parTransId="{7A25C98C-5248-4CE2-A177-DEFE123090E6}" sibTransId="{836AC273-F973-4536-9840-E19AB6A2DCF3}"/>
    <dgm:cxn modelId="{6FD2E788-CCCB-40BA-91D4-40FFA2E33516}" type="presOf" srcId="{78EE8500-5964-43FA-901D-0A50F4A17652}" destId="{07BA138B-EFC8-4A27-8C6B-ABB46BD0C305}" srcOrd="0" destOrd="0" presId="urn:microsoft.com/office/officeart/2018/2/layout/IconVerticalSolidList"/>
    <dgm:cxn modelId="{2CBEA7E6-846B-4D67-968E-7B2FF9AA221C}" type="presOf" srcId="{94501B40-977C-40E6-BEB9-809B460A1D9A}" destId="{4A3CBFD1-51B5-4776-862B-AE4341D1B29E}" srcOrd="0" destOrd="0" presId="urn:microsoft.com/office/officeart/2018/2/layout/IconVerticalSolidList"/>
    <dgm:cxn modelId="{65FB14F2-4677-407D-83D4-4505A0FCC07D}" type="presOf" srcId="{6672440E-C827-4740-A3C7-16B50FA822E7}" destId="{8F558D33-35A7-4D31-ACC6-563FB317E723}" srcOrd="0" destOrd="0" presId="urn:microsoft.com/office/officeart/2018/2/layout/IconVerticalSolidList"/>
    <dgm:cxn modelId="{28D3941F-41A3-4731-B7C1-EF6929748B53}" type="presParOf" srcId="{4A3CBFD1-51B5-4776-862B-AE4341D1B29E}" destId="{1A29A294-4884-4AF8-B88A-6D5DBCB185BB}" srcOrd="0" destOrd="0" presId="urn:microsoft.com/office/officeart/2018/2/layout/IconVerticalSolidList"/>
    <dgm:cxn modelId="{DA62E096-8EFB-4FD8-A3B3-F8175C38F7DF}" type="presParOf" srcId="{1A29A294-4884-4AF8-B88A-6D5DBCB185BB}" destId="{56A669B2-9670-4149-B6D6-62A5352BC633}" srcOrd="0" destOrd="0" presId="urn:microsoft.com/office/officeart/2018/2/layout/IconVerticalSolidList"/>
    <dgm:cxn modelId="{C42C57A8-D1E0-411E-B3EA-D856AFEA6DAD}" type="presParOf" srcId="{1A29A294-4884-4AF8-B88A-6D5DBCB185BB}" destId="{362F0435-F0C5-4C2F-A06C-0C808EC99D2A}" srcOrd="1" destOrd="0" presId="urn:microsoft.com/office/officeart/2018/2/layout/IconVerticalSolidList"/>
    <dgm:cxn modelId="{0888600F-BD47-41CB-B373-F34AD7E0E536}" type="presParOf" srcId="{1A29A294-4884-4AF8-B88A-6D5DBCB185BB}" destId="{085925F4-0D75-40AB-B110-8F8DF8B93C8F}" srcOrd="2" destOrd="0" presId="urn:microsoft.com/office/officeart/2018/2/layout/IconVerticalSolidList"/>
    <dgm:cxn modelId="{EE0C7BE3-A953-4042-A69D-59E7FBC1384B}" type="presParOf" srcId="{1A29A294-4884-4AF8-B88A-6D5DBCB185BB}" destId="{8F558D33-35A7-4D31-ACC6-563FB317E723}" srcOrd="3" destOrd="0" presId="urn:microsoft.com/office/officeart/2018/2/layout/IconVerticalSolidList"/>
    <dgm:cxn modelId="{EBDC1BF7-02B6-4689-BAAA-AA728664E306}" type="presParOf" srcId="{4A3CBFD1-51B5-4776-862B-AE4341D1B29E}" destId="{B87D8051-2158-4827-B1F7-C514C272D1AA}" srcOrd="1" destOrd="0" presId="urn:microsoft.com/office/officeart/2018/2/layout/IconVerticalSolidList"/>
    <dgm:cxn modelId="{FC744348-CE50-426B-963E-52C6BC55A727}" type="presParOf" srcId="{4A3CBFD1-51B5-4776-862B-AE4341D1B29E}" destId="{01A38CE9-CC4F-4C34-8856-5F8D88CB3A48}" srcOrd="2" destOrd="0" presId="urn:microsoft.com/office/officeart/2018/2/layout/IconVerticalSolidList"/>
    <dgm:cxn modelId="{7EE702EB-110F-4EA0-9FC7-EF4928E2E3B4}" type="presParOf" srcId="{01A38CE9-CC4F-4C34-8856-5F8D88CB3A48}" destId="{335AB580-180D-4DC2-A851-9FF1B533E181}" srcOrd="0" destOrd="0" presId="urn:microsoft.com/office/officeart/2018/2/layout/IconVerticalSolidList"/>
    <dgm:cxn modelId="{921B0682-CDD4-4491-868F-5A6FAB7916B4}" type="presParOf" srcId="{01A38CE9-CC4F-4C34-8856-5F8D88CB3A48}" destId="{EE9FADC4-A43B-4FDF-811A-55DCB5DC09D7}" srcOrd="1" destOrd="0" presId="urn:microsoft.com/office/officeart/2018/2/layout/IconVerticalSolidList"/>
    <dgm:cxn modelId="{1A626EE0-E3DC-4D2B-8826-AC64CB52AE44}" type="presParOf" srcId="{01A38CE9-CC4F-4C34-8856-5F8D88CB3A48}" destId="{7F1B2A39-F65D-4D53-8DF8-8AB672267EEB}" srcOrd="2" destOrd="0" presId="urn:microsoft.com/office/officeart/2018/2/layout/IconVerticalSolidList"/>
    <dgm:cxn modelId="{7269C952-E8B5-4607-8743-229279895F5B}" type="presParOf" srcId="{01A38CE9-CC4F-4C34-8856-5F8D88CB3A48}" destId="{07BA138B-EFC8-4A27-8C6B-ABB46BD0C305}" srcOrd="3" destOrd="0" presId="urn:microsoft.com/office/officeart/2018/2/layout/IconVerticalSolidList"/>
    <dgm:cxn modelId="{BF56B49F-EFF7-47EB-A3EF-06662E06E416}" type="presParOf" srcId="{4A3CBFD1-51B5-4776-862B-AE4341D1B29E}" destId="{C41F289C-47B6-4625-8C1A-ECE7410E3A40}" srcOrd="3" destOrd="0" presId="urn:microsoft.com/office/officeart/2018/2/layout/IconVerticalSolidList"/>
    <dgm:cxn modelId="{9A1802A9-70D3-4E6F-9B90-605F0188A0B0}" type="presParOf" srcId="{4A3CBFD1-51B5-4776-862B-AE4341D1B29E}" destId="{29BA992D-5925-4FBC-A07E-DC0A1FDDF343}" srcOrd="4" destOrd="0" presId="urn:microsoft.com/office/officeart/2018/2/layout/IconVerticalSolidList"/>
    <dgm:cxn modelId="{E90666A9-FB3A-44FF-BC8C-D55272E77CCB}" type="presParOf" srcId="{29BA992D-5925-4FBC-A07E-DC0A1FDDF343}" destId="{3A635960-243A-4068-A06F-27141BAF130B}" srcOrd="0" destOrd="0" presId="urn:microsoft.com/office/officeart/2018/2/layout/IconVerticalSolidList"/>
    <dgm:cxn modelId="{242949F9-8510-49A5-AEC0-62F78ADFCABC}" type="presParOf" srcId="{29BA992D-5925-4FBC-A07E-DC0A1FDDF343}" destId="{25CA16C0-0A6F-4E8A-9A07-F788353BBAD5}" srcOrd="1" destOrd="0" presId="urn:microsoft.com/office/officeart/2018/2/layout/IconVerticalSolidList"/>
    <dgm:cxn modelId="{66C09DC3-65FE-4330-80FA-7D708E478570}" type="presParOf" srcId="{29BA992D-5925-4FBC-A07E-DC0A1FDDF343}" destId="{B9745A92-FB6B-4BFC-ADE1-0F6F70E5006E}" srcOrd="2" destOrd="0" presId="urn:microsoft.com/office/officeart/2018/2/layout/IconVerticalSolidList"/>
    <dgm:cxn modelId="{2E358E1B-B694-4942-8BD2-0739CA39C2D4}" type="presParOf" srcId="{29BA992D-5925-4FBC-A07E-DC0A1FDDF343}" destId="{50DF947F-E5D3-4927-B86E-503708BBC2C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669B2-9670-4149-B6D6-62A5352BC633}">
      <dsp:nvSpPr>
        <dsp:cNvPr id="0" name=""/>
        <dsp:cNvSpPr/>
      </dsp:nvSpPr>
      <dsp:spPr>
        <a:xfrm>
          <a:off x="0" y="519"/>
          <a:ext cx="6692748" cy="12154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2F0435-F0C5-4C2F-A06C-0C808EC99D2A}">
      <dsp:nvSpPr>
        <dsp:cNvPr id="0" name=""/>
        <dsp:cNvSpPr/>
      </dsp:nvSpPr>
      <dsp:spPr>
        <a:xfrm>
          <a:off x="367665" y="273989"/>
          <a:ext cx="668483" cy="6684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558D33-35A7-4D31-ACC6-563FB317E723}">
      <dsp:nvSpPr>
        <dsp:cNvPr id="0" name=""/>
        <dsp:cNvSpPr/>
      </dsp:nvSpPr>
      <dsp:spPr>
        <a:xfrm>
          <a:off x="1403815" y="519"/>
          <a:ext cx="5288932" cy="121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32" tIns="128632" rIns="128632" bIns="128632"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3"/>
            </a:rPr>
            <a:t>www.az-deteto.bg › view</a:t>
          </a:r>
          <a:endParaRPr lang="en-US" sz="2500" kern="1200"/>
        </a:p>
      </dsp:txBody>
      <dsp:txXfrm>
        <a:off x="1403815" y="519"/>
        <a:ext cx="5288932" cy="1215424"/>
      </dsp:txXfrm>
    </dsp:sp>
    <dsp:sp modelId="{335AB580-180D-4DC2-A851-9FF1B533E181}">
      <dsp:nvSpPr>
        <dsp:cNvPr id="0" name=""/>
        <dsp:cNvSpPr/>
      </dsp:nvSpPr>
      <dsp:spPr>
        <a:xfrm>
          <a:off x="0" y="1519799"/>
          <a:ext cx="6692748" cy="12154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9FADC4-A43B-4FDF-811A-55DCB5DC09D7}">
      <dsp:nvSpPr>
        <dsp:cNvPr id="0" name=""/>
        <dsp:cNvSpPr/>
      </dsp:nvSpPr>
      <dsp:spPr>
        <a:xfrm>
          <a:off x="367665" y="1793270"/>
          <a:ext cx="668483" cy="66848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BA138B-EFC8-4A27-8C6B-ABB46BD0C305}">
      <dsp:nvSpPr>
        <dsp:cNvPr id="0" name=""/>
        <dsp:cNvSpPr/>
      </dsp:nvSpPr>
      <dsp:spPr>
        <a:xfrm>
          <a:off x="1403815" y="1519799"/>
          <a:ext cx="5288932" cy="121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32" tIns="128632" rIns="128632" bIns="128632" numCol="1" spcCol="1270" anchor="ctr" anchorCtr="0">
          <a:noAutofit/>
        </a:bodyPr>
        <a:lstStyle/>
        <a:p>
          <a:pPr marL="0" lvl="0" indent="0" algn="l" defTabSz="1111250">
            <a:lnSpc>
              <a:spcPct val="100000"/>
            </a:lnSpc>
            <a:spcBef>
              <a:spcPct val="0"/>
            </a:spcBef>
            <a:spcAft>
              <a:spcPct val="35000"/>
            </a:spcAft>
            <a:buNone/>
          </a:pPr>
          <a:r>
            <a:rPr lang="en-US" sz="2500" kern="1200" dirty="0"/>
            <a:t>softuni.bg › blog › internet-facts-2020</a:t>
          </a:r>
        </a:p>
      </dsp:txBody>
      <dsp:txXfrm>
        <a:off x="1403815" y="1519799"/>
        <a:ext cx="5288932" cy="1215424"/>
      </dsp:txXfrm>
    </dsp:sp>
    <dsp:sp modelId="{3A635960-243A-4068-A06F-27141BAF130B}">
      <dsp:nvSpPr>
        <dsp:cNvPr id="0" name=""/>
        <dsp:cNvSpPr/>
      </dsp:nvSpPr>
      <dsp:spPr>
        <a:xfrm>
          <a:off x="0" y="3039080"/>
          <a:ext cx="6692748" cy="12154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CA16C0-0A6F-4E8A-9A07-F788353BBAD5}">
      <dsp:nvSpPr>
        <dsp:cNvPr id="0" name=""/>
        <dsp:cNvSpPr/>
      </dsp:nvSpPr>
      <dsp:spPr>
        <a:xfrm>
          <a:off x="367665" y="3312550"/>
          <a:ext cx="668483" cy="668483"/>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DF947F-E5D3-4927-B86E-503708BBC2CB}">
      <dsp:nvSpPr>
        <dsp:cNvPr id="0" name=""/>
        <dsp:cNvSpPr/>
      </dsp:nvSpPr>
      <dsp:spPr>
        <a:xfrm>
          <a:off x="1403815" y="3039080"/>
          <a:ext cx="5288932" cy="121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32" tIns="128632" rIns="128632" bIns="128632" numCol="1" spcCol="1270" anchor="ctr" anchorCtr="0">
          <a:noAutofit/>
        </a:bodyPr>
        <a:lstStyle/>
        <a:p>
          <a:pPr marL="0" lvl="0" indent="0" algn="l" defTabSz="1111250">
            <a:lnSpc>
              <a:spcPct val="100000"/>
            </a:lnSpc>
            <a:spcBef>
              <a:spcPct val="0"/>
            </a:spcBef>
            <a:spcAft>
              <a:spcPct val="35000"/>
            </a:spcAft>
            <a:buNone/>
          </a:pPr>
          <a:r>
            <a:rPr lang="en-US" sz="2500" kern="1200"/>
            <a:t>softuni.bg › blog </a:t>
          </a:r>
        </a:p>
      </dsp:txBody>
      <dsp:txXfrm>
        <a:off x="1403815" y="3039080"/>
        <a:ext cx="5288932" cy="12154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F9095-17F0-44F4-98CB-EC946968D76D}" type="datetimeFigureOut">
              <a:rPr lang="en-US" smtClean="0"/>
              <a:t>3/31/2021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064F1-F0CF-45B7-BE33-8A02426291DC}" type="slidenum">
              <a:rPr lang="en-US" smtClean="0"/>
              <a:t>‹#›</a:t>
            </a:fld>
            <a:endParaRPr lang="en-US"/>
          </a:p>
        </p:txBody>
      </p:sp>
    </p:spTree>
    <p:extLst>
      <p:ext uri="{BB962C8B-B14F-4D97-AF65-F5344CB8AC3E}">
        <p14:creationId xmlns:p14="http://schemas.microsoft.com/office/powerpoint/2010/main" val="3575402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g.wikipedia.org/wiki/%D0%98%D0%BD%D1%82%D0%B5%D1%80%D0%BD%D0%B5%D1%82"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bg.wikipedia.org/wiki/%D0%A7%D0%B0%D1%82"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g.wikipedia.org/wiki/%D0%98%D0%BD%D1%82%D0%B5%D1%80%D0%BD%D0%B5%D1%82"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bg.wikipedia.org/wiki/%D0%A7%D0%B0%D1%8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Създаването на Интернет датира от 1960-те години, когато Съединените щати финансират изследователни проекти на различни военни институции, целящи изграждането на устойчиви разпределени компютърни мрежи. Тази дейност поставя началото на международни усилия за развитието на нови мрежови технологии, което довело до комерсиализирането на международна мрежа в средата на 1990-те години и популяризирането на множество нейни приложения в практически всяка област на съвременния живот.</a:t>
            </a:r>
          </a:p>
          <a:p>
            <a:endParaRPr lang="en-US" dirty="0"/>
          </a:p>
        </p:txBody>
      </p:sp>
      <p:sp>
        <p:nvSpPr>
          <p:cNvPr id="4" name="Slide Number Placeholder 3"/>
          <p:cNvSpPr>
            <a:spLocks noGrp="1"/>
          </p:cNvSpPr>
          <p:nvPr>
            <p:ph type="sldNum" sz="quarter" idx="5"/>
          </p:nvPr>
        </p:nvSpPr>
        <p:spPr/>
        <p:txBody>
          <a:bodyPr/>
          <a:lstStyle/>
          <a:p>
            <a:fld id="{C1F064F1-F0CF-45B7-BE33-8A02426291DC}" type="slidenum">
              <a:rPr lang="en-US" smtClean="0"/>
              <a:t>10</a:t>
            </a:fld>
            <a:endParaRPr lang="en-US"/>
          </a:p>
        </p:txBody>
      </p:sp>
    </p:spTree>
    <p:extLst>
      <p:ext uri="{BB962C8B-B14F-4D97-AF65-F5344CB8AC3E}">
        <p14:creationId xmlns:p14="http://schemas.microsoft.com/office/powerpoint/2010/main" val="393245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ru-RU" sz="1200" dirty="0"/>
              <a:t>Не давай каквато и да е лична информация в Интернет</a:t>
            </a:r>
          </a:p>
          <a:p>
            <a:pPr marL="457200" indent="-457200">
              <a:buFont typeface="+mj-lt"/>
              <a:buAutoNum type="arabicPeriod"/>
            </a:pPr>
            <a:r>
              <a:rPr lang="bg-BG" sz="1200" dirty="0"/>
              <a:t>Не контактувай с непознати</a:t>
            </a:r>
          </a:p>
          <a:p>
            <a:pPr marL="457200" indent="-457200">
              <a:buFont typeface="+mj-lt"/>
              <a:buAutoNum type="arabicPeriod"/>
            </a:pPr>
            <a:r>
              <a:rPr lang="bg-BG" sz="1200" dirty="0"/>
              <a:t>Не тегли безразборно</a:t>
            </a:r>
          </a:p>
          <a:p>
            <a:pPr marL="457200" indent="-457200">
              <a:buFont typeface="+mj-lt"/>
              <a:buAutoNum type="arabicPeriod"/>
            </a:pPr>
            <a:r>
              <a:rPr lang="ru-RU" sz="1200" dirty="0"/>
              <a:t>Ако някой те тормози или заплашва онлайн - реагирай!</a:t>
            </a:r>
          </a:p>
          <a:p>
            <a:pPr marL="457200" indent="-457200">
              <a:buFont typeface="+mj-lt"/>
              <a:buAutoNum type="arabicPeriod"/>
            </a:pPr>
            <a:r>
              <a:rPr lang="bg-BG" sz="1200" dirty="0"/>
              <a:t>Без сайтове за възрастни.</a:t>
            </a:r>
          </a:p>
          <a:p>
            <a:pPr marL="457200" indent="-457200">
              <a:buFont typeface="+mj-lt"/>
              <a:buAutoNum type="arabicPeriod"/>
            </a:pPr>
            <a:r>
              <a:rPr lang="ru-RU" sz="1200" dirty="0"/>
              <a:t> </a:t>
            </a:r>
            <a:r>
              <a:rPr lang="bg-BG" sz="1200" dirty="0"/>
              <a:t>Заключени профили.</a:t>
            </a:r>
            <a:endParaRPr lang="ru-RU" sz="1200" dirty="0"/>
          </a:p>
          <a:p>
            <a:endParaRPr lang="en-US" dirty="0"/>
          </a:p>
        </p:txBody>
      </p:sp>
      <p:sp>
        <p:nvSpPr>
          <p:cNvPr id="4" name="Slide Number Placeholder 3"/>
          <p:cNvSpPr>
            <a:spLocks noGrp="1"/>
          </p:cNvSpPr>
          <p:nvPr>
            <p:ph type="sldNum" sz="quarter" idx="5"/>
          </p:nvPr>
        </p:nvSpPr>
        <p:spPr/>
        <p:txBody>
          <a:bodyPr/>
          <a:lstStyle/>
          <a:p>
            <a:fld id="{DE526A4A-345C-4B48-AF4A-0B2698353344}" type="slidenum">
              <a:rPr lang="en-US" smtClean="0"/>
              <a:t>13</a:t>
            </a:fld>
            <a:endParaRPr lang="en-US" dirty="0"/>
          </a:p>
        </p:txBody>
      </p:sp>
    </p:spTree>
    <p:extLst>
      <p:ext uri="{BB962C8B-B14F-4D97-AF65-F5344CB8AC3E}">
        <p14:creationId xmlns:p14="http://schemas.microsoft.com/office/powerpoint/2010/main" val="390443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526A4A-345C-4B48-AF4A-0B2698353344}" type="slidenum">
              <a:rPr lang="en-US" smtClean="0"/>
              <a:t>14</a:t>
            </a:fld>
            <a:endParaRPr lang="en-US" dirty="0"/>
          </a:p>
        </p:txBody>
      </p:sp>
    </p:spTree>
    <p:extLst>
      <p:ext uri="{BB962C8B-B14F-4D97-AF65-F5344CB8AC3E}">
        <p14:creationId xmlns:p14="http://schemas.microsoft.com/office/powerpoint/2010/main" val="170537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mn-lt"/>
                <a:ea typeface="+mn-ea"/>
                <a:cs typeface="+mn-cs"/>
              </a:rPr>
              <a:t>e услуга в </a:t>
            </a:r>
            <a:r>
              <a:rPr lang="ru-RU" sz="1200" b="0" i="0" u="none" strike="noStrike" kern="1200" dirty="0">
                <a:solidFill>
                  <a:schemeClr val="tx1"/>
                </a:solidFill>
                <a:effectLst/>
                <a:latin typeface="+mn-lt"/>
                <a:ea typeface="+mn-ea"/>
                <a:cs typeface="+mn-cs"/>
                <a:hlinkClick r:id="rId3" tooltip="Интернет"/>
              </a:rPr>
              <a:t>Интернет</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която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предлага</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възможността</a:t>
            </a:r>
            <a:r>
              <a:rPr lang="ru-RU" sz="1200" b="0" i="0" kern="1200" dirty="0">
                <a:solidFill>
                  <a:schemeClr val="tx1"/>
                </a:solidFill>
                <a:effectLst/>
                <a:latin typeface="+mn-lt"/>
                <a:ea typeface="+mn-ea"/>
                <a:cs typeface="+mn-cs"/>
              </a:rPr>
              <a:t> за </a:t>
            </a:r>
            <a:r>
              <a:rPr lang="ru-RU" sz="1200" b="0" i="0" kern="1200" dirty="0" err="1">
                <a:solidFill>
                  <a:schemeClr val="tx1"/>
                </a:solidFill>
                <a:effectLst/>
                <a:latin typeface="+mn-lt"/>
                <a:ea typeface="+mn-ea"/>
                <a:cs typeface="+mn-cs"/>
              </a:rPr>
              <a:t>общуване</a:t>
            </a:r>
            <a:r>
              <a:rPr lang="ru-RU" sz="1200" b="0" i="0" kern="1200" dirty="0">
                <a:solidFill>
                  <a:schemeClr val="tx1"/>
                </a:solidFill>
                <a:effectLst/>
                <a:latin typeface="+mn-lt"/>
                <a:ea typeface="+mn-ea"/>
                <a:cs typeface="+mn-cs"/>
              </a:rPr>
              <a:t> в </a:t>
            </a:r>
            <a:r>
              <a:rPr lang="ru-RU" sz="1200" b="0" i="0" kern="1200" dirty="0" err="1">
                <a:solidFill>
                  <a:schemeClr val="tx1"/>
                </a:solidFill>
                <a:effectLst/>
                <a:latin typeface="+mn-lt"/>
                <a:ea typeface="+mn-ea"/>
                <a:cs typeface="+mn-cs"/>
              </a:rPr>
              <a:t>реално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време</a:t>
            </a:r>
            <a:r>
              <a:rPr lang="ru-RU" sz="1200" b="0" i="0" kern="1200" dirty="0">
                <a:solidFill>
                  <a:schemeClr val="tx1"/>
                </a:solidFill>
                <a:effectLst/>
                <a:latin typeface="+mn-lt"/>
                <a:ea typeface="+mn-ea"/>
                <a:cs typeface="+mn-cs"/>
              </a:rPr>
              <a:t> с хора от </a:t>
            </a:r>
            <a:r>
              <a:rPr lang="ru-RU" sz="1200" b="0" i="0" kern="1200" dirty="0" err="1">
                <a:solidFill>
                  <a:schemeClr val="tx1"/>
                </a:solidFill>
                <a:effectLst/>
                <a:latin typeface="+mn-lt"/>
                <a:ea typeface="+mn-ea"/>
                <a:cs typeface="+mn-cs"/>
              </a:rPr>
              <a:t>цял</a:t>
            </a:r>
            <a:r>
              <a:rPr lang="ru-RU" sz="1200" b="0" i="0" kern="1200" dirty="0">
                <a:solidFill>
                  <a:schemeClr val="tx1"/>
                </a:solidFill>
                <a:effectLst/>
                <a:latin typeface="+mn-lt"/>
                <a:ea typeface="+mn-ea"/>
                <a:cs typeface="+mn-cs"/>
              </a:rPr>
              <a:t> свят. IRC е </a:t>
            </a:r>
            <a:r>
              <a:rPr lang="ru-RU" sz="1200" b="0" i="0" kern="1200" dirty="0" err="1">
                <a:solidFill>
                  <a:schemeClr val="tx1"/>
                </a:solidFill>
                <a:effectLst/>
                <a:latin typeface="+mn-lt"/>
                <a:ea typeface="+mn-ea"/>
                <a:cs typeface="+mn-cs"/>
              </a:rPr>
              <a:t>една</a:t>
            </a:r>
            <a:r>
              <a:rPr lang="ru-RU" sz="1200" b="0" i="0" kern="1200" dirty="0">
                <a:solidFill>
                  <a:schemeClr val="tx1"/>
                </a:solidFill>
                <a:effectLst/>
                <a:latin typeface="+mn-lt"/>
                <a:ea typeface="+mn-ea"/>
                <a:cs typeface="+mn-cs"/>
              </a:rPr>
              <a:t> от </a:t>
            </a:r>
            <a:r>
              <a:rPr lang="ru-RU" sz="1200" b="0" i="0" kern="1200" dirty="0" err="1">
                <a:solidFill>
                  <a:schemeClr val="tx1"/>
                </a:solidFill>
                <a:effectLst/>
                <a:latin typeface="+mn-lt"/>
                <a:ea typeface="+mn-ea"/>
                <a:cs typeface="+mn-cs"/>
              </a:rPr>
              <a:t>услугите</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които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често</a:t>
            </a:r>
            <a:r>
              <a:rPr lang="ru-RU" sz="1200" b="0" i="0" kern="1200" dirty="0">
                <a:solidFill>
                  <a:schemeClr val="tx1"/>
                </a:solidFill>
                <a:effectLst/>
                <a:latin typeface="+mn-lt"/>
                <a:ea typeface="+mn-ea"/>
                <a:cs typeface="+mn-cs"/>
              </a:rPr>
              <a:t> се </a:t>
            </a:r>
            <a:r>
              <a:rPr lang="ru-RU" sz="1200" b="0" i="0" kern="1200" dirty="0" err="1">
                <a:solidFill>
                  <a:schemeClr val="tx1"/>
                </a:solidFill>
                <a:effectLst/>
                <a:latin typeface="+mn-lt"/>
                <a:ea typeface="+mn-ea"/>
                <a:cs typeface="+mn-cs"/>
              </a:rPr>
              <a:t>обобщават</a:t>
            </a:r>
            <a:r>
              <a:rPr lang="ru-RU" sz="1200" b="0" i="0" kern="1200" dirty="0">
                <a:solidFill>
                  <a:schemeClr val="tx1"/>
                </a:solidFill>
                <a:effectLst/>
                <a:latin typeface="+mn-lt"/>
                <a:ea typeface="+mn-ea"/>
                <a:cs typeface="+mn-cs"/>
              </a:rPr>
              <a:t> под </a:t>
            </a:r>
            <a:r>
              <a:rPr lang="ru-RU" sz="1200" b="0" i="0" kern="1200" dirty="0" err="1">
                <a:solidFill>
                  <a:schemeClr val="tx1"/>
                </a:solidFill>
                <a:effectLst/>
                <a:latin typeface="+mn-lt"/>
                <a:ea typeface="+mn-ea"/>
                <a:cs typeface="+mn-cs"/>
              </a:rPr>
              <a:t>названието</a:t>
            </a:r>
            <a:r>
              <a:rPr lang="ru-RU" sz="1200" b="0" i="0" kern="1200" dirty="0">
                <a:solidFill>
                  <a:schemeClr val="tx1"/>
                </a:solidFill>
                <a:effectLst/>
                <a:latin typeface="+mn-lt"/>
                <a:ea typeface="+mn-ea"/>
                <a:cs typeface="+mn-cs"/>
              </a:rPr>
              <a:t> „</a:t>
            </a:r>
            <a:r>
              <a:rPr lang="ru-RU" sz="1200" b="0" i="0" u="none" strike="noStrike" kern="1200" dirty="0">
                <a:solidFill>
                  <a:schemeClr val="tx1"/>
                </a:solidFill>
                <a:effectLst/>
                <a:latin typeface="+mn-lt"/>
                <a:ea typeface="+mn-ea"/>
                <a:cs typeface="+mn-cs"/>
                <a:hlinkClick r:id="rId4" tooltip="Чат"/>
              </a:rPr>
              <a:t>чат</a:t>
            </a:r>
            <a:r>
              <a:rPr lang="ru-RU" sz="1200" b="0" i="0" kern="1200" dirty="0">
                <a:solidFill>
                  <a:schemeClr val="tx1"/>
                </a:solidFill>
                <a:effectLst/>
                <a:latin typeface="+mn-lt"/>
                <a:ea typeface="+mn-ea"/>
                <a:cs typeface="+mn-cs"/>
              </a:rPr>
              <a:t>“, и е </a:t>
            </a:r>
            <a:r>
              <a:rPr lang="ru-RU" sz="1200" b="0" i="0" kern="1200" dirty="0" err="1">
                <a:solidFill>
                  <a:schemeClr val="tx1"/>
                </a:solidFill>
                <a:effectLst/>
                <a:latin typeface="+mn-lt"/>
                <a:ea typeface="+mn-ea"/>
                <a:cs typeface="+mn-cs"/>
              </a:rPr>
              <a:t>може</a:t>
            </a:r>
            <a:r>
              <a:rPr lang="ru-RU" sz="1200" b="0" i="0" kern="1200" dirty="0">
                <a:solidFill>
                  <a:schemeClr val="tx1"/>
                </a:solidFill>
                <a:effectLst/>
                <a:latin typeface="+mn-lt"/>
                <a:ea typeface="+mn-ea"/>
                <a:cs typeface="+mn-cs"/>
              </a:rPr>
              <a:t> би </a:t>
            </a:r>
            <a:r>
              <a:rPr lang="ru-RU" sz="1200" b="0" i="0" kern="1200" dirty="0" err="1">
                <a:solidFill>
                  <a:schemeClr val="tx1"/>
                </a:solidFill>
                <a:effectLst/>
                <a:latin typeface="+mn-lt"/>
                <a:ea typeface="+mn-ea"/>
                <a:cs typeface="+mn-cs"/>
              </a:rPr>
              <a:t>една</a:t>
            </a:r>
            <a:r>
              <a:rPr lang="ru-RU" sz="1200" b="0" i="0" kern="1200" dirty="0">
                <a:solidFill>
                  <a:schemeClr val="tx1"/>
                </a:solidFill>
                <a:effectLst/>
                <a:latin typeface="+mn-lt"/>
                <a:ea typeface="+mn-ea"/>
                <a:cs typeface="+mn-cs"/>
              </a:rPr>
              <a:t> от </a:t>
            </a:r>
            <a:r>
              <a:rPr lang="ru-RU" sz="1200" b="0" i="0" kern="1200" dirty="0" err="1">
                <a:solidFill>
                  <a:schemeClr val="tx1"/>
                </a:solidFill>
                <a:effectLst/>
                <a:latin typeface="+mn-lt"/>
                <a:ea typeface="+mn-ea"/>
                <a:cs typeface="+mn-cs"/>
              </a:rPr>
              <a:t>първите</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системи</a:t>
            </a:r>
            <a:r>
              <a:rPr lang="ru-RU" sz="1200" b="0" i="0" kern="1200" dirty="0">
                <a:solidFill>
                  <a:schemeClr val="tx1"/>
                </a:solidFill>
                <a:effectLst/>
                <a:latin typeface="+mn-lt"/>
                <a:ea typeface="+mn-ea"/>
                <a:cs typeface="+mn-cs"/>
              </a:rPr>
              <a:t> за чат в </a:t>
            </a:r>
            <a:r>
              <a:rPr lang="ru-RU" sz="1200" b="0" i="0" kern="1200" dirty="0" err="1">
                <a:solidFill>
                  <a:schemeClr val="tx1"/>
                </a:solidFill>
                <a:effectLst/>
                <a:latin typeface="+mn-lt"/>
                <a:ea typeface="+mn-ea"/>
                <a:cs typeface="+mn-cs"/>
              </a:rPr>
              <a:t>реално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време</a:t>
            </a:r>
            <a:r>
              <a:rPr lang="ru-RU" sz="1200" b="0" i="0" kern="1200" dirty="0">
                <a:solidFill>
                  <a:schemeClr val="tx1"/>
                </a:solidFill>
                <a:effectLst/>
                <a:latin typeface="+mn-lt"/>
                <a:ea typeface="+mn-ea"/>
                <a:cs typeface="+mn-cs"/>
              </a:rPr>
              <a:t>. За </a:t>
            </a:r>
            <a:r>
              <a:rPr lang="ru-RU" sz="1200" b="0" i="0" kern="1200" dirty="0" err="1">
                <a:solidFill>
                  <a:schemeClr val="tx1"/>
                </a:solidFill>
                <a:effectLst/>
                <a:latin typeface="+mn-lt"/>
                <a:ea typeface="+mn-ea"/>
                <a:cs typeface="+mn-cs"/>
              </a:rPr>
              <a:t>услугата</a:t>
            </a:r>
            <a:r>
              <a:rPr lang="ru-RU" sz="1200" b="0" i="0" kern="1200" dirty="0">
                <a:solidFill>
                  <a:schemeClr val="tx1"/>
                </a:solidFill>
                <a:effectLst/>
                <a:latin typeface="+mn-lt"/>
                <a:ea typeface="+mn-ea"/>
                <a:cs typeface="+mn-cs"/>
              </a:rPr>
              <a:t> е характерно, че от </a:t>
            </a:r>
            <a:r>
              <a:rPr lang="ru-RU" sz="1200" b="0" i="0" kern="1200" dirty="0" err="1">
                <a:solidFill>
                  <a:schemeClr val="tx1"/>
                </a:solidFill>
                <a:effectLst/>
                <a:latin typeface="+mn-lt"/>
                <a:ea typeface="+mn-ea"/>
                <a:cs typeface="+mn-cs"/>
              </a:rPr>
              <a:t>самото</a:t>
            </a:r>
            <a:r>
              <a:rPr lang="ru-RU" sz="1200" b="0" i="0" kern="1200" dirty="0">
                <a:solidFill>
                  <a:schemeClr val="tx1"/>
                </a:solidFill>
                <a:effectLst/>
                <a:latin typeface="+mn-lt"/>
                <a:ea typeface="+mn-ea"/>
                <a:cs typeface="+mn-cs"/>
              </a:rPr>
              <a:t> начало е </a:t>
            </a:r>
            <a:r>
              <a:rPr lang="ru-RU" sz="1200" b="0" i="0" kern="1200" dirty="0" err="1">
                <a:solidFill>
                  <a:schemeClr val="tx1"/>
                </a:solidFill>
                <a:effectLst/>
                <a:latin typeface="+mn-lt"/>
                <a:ea typeface="+mn-ea"/>
                <a:cs typeface="+mn-cs"/>
              </a:rPr>
              <a:t>създадена</a:t>
            </a:r>
            <a:r>
              <a:rPr lang="ru-RU" sz="1200" b="0" i="0" kern="1200" dirty="0">
                <a:solidFill>
                  <a:schemeClr val="tx1"/>
                </a:solidFill>
                <a:effectLst/>
                <a:latin typeface="+mn-lt"/>
                <a:ea typeface="+mn-ea"/>
                <a:cs typeface="+mn-cs"/>
              </a:rPr>
              <a:t> за </a:t>
            </a:r>
            <a:r>
              <a:rPr lang="ru-RU" sz="1200" b="0" i="0" kern="1200" dirty="0" err="1">
                <a:solidFill>
                  <a:schemeClr val="tx1"/>
                </a:solidFill>
                <a:effectLst/>
                <a:latin typeface="+mn-lt"/>
                <a:ea typeface="+mn-ea"/>
                <a:cs typeface="+mn-cs"/>
              </a:rPr>
              <a:t>комуникация</a:t>
            </a:r>
            <a:r>
              <a:rPr lang="ru-RU" sz="1200" b="0" i="0" kern="1200" dirty="0">
                <a:solidFill>
                  <a:schemeClr val="tx1"/>
                </a:solidFill>
                <a:effectLst/>
                <a:latin typeface="+mn-lt"/>
                <a:ea typeface="+mn-ea"/>
                <a:cs typeface="+mn-cs"/>
              </a:rPr>
              <a:t> на много хора </a:t>
            </a:r>
            <a:r>
              <a:rPr lang="ru-RU" sz="1200" b="0" i="0" kern="1200" dirty="0" err="1">
                <a:solidFill>
                  <a:schemeClr val="tx1"/>
                </a:solidFill>
                <a:effectLst/>
                <a:latin typeface="+mn-lt"/>
                <a:ea typeface="+mn-ea"/>
                <a:cs typeface="+mn-cs"/>
              </a:rPr>
              <a:t>едновременно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помежду</a:t>
            </a:r>
            <a:r>
              <a:rPr lang="ru-RU" sz="1200" b="0" i="0" kern="1200" dirty="0">
                <a:solidFill>
                  <a:schemeClr val="tx1"/>
                </a:solidFill>
                <a:effectLst/>
                <a:latin typeface="+mn-lt"/>
                <a:ea typeface="+mn-ea"/>
                <a:cs typeface="+mn-cs"/>
              </a:rPr>
              <a:t> си </a:t>
            </a:r>
            <a:endParaRPr lang="bg-BG" dirty="0"/>
          </a:p>
        </p:txBody>
      </p:sp>
      <p:sp>
        <p:nvSpPr>
          <p:cNvPr id="4" name="Slide Number Placeholder 3"/>
          <p:cNvSpPr>
            <a:spLocks noGrp="1"/>
          </p:cNvSpPr>
          <p:nvPr>
            <p:ph type="sldNum" sz="quarter" idx="10"/>
          </p:nvPr>
        </p:nvSpPr>
        <p:spPr/>
        <p:txBody>
          <a:bodyPr/>
          <a:lstStyle/>
          <a:p>
            <a:fld id="{DE526A4A-345C-4B48-AF4A-0B2698353344}" type="slidenum">
              <a:rPr lang="en-US" smtClean="0"/>
              <a:t>19</a:t>
            </a:fld>
            <a:endParaRPr lang="en-US" dirty="0"/>
          </a:p>
        </p:txBody>
      </p:sp>
    </p:spTree>
    <p:extLst>
      <p:ext uri="{BB962C8B-B14F-4D97-AF65-F5344CB8AC3E}">
        <p14:creationId xmlns:p14="http://schemas.microsoft.com/office/powerpoint/2010/main" val="32286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mn-lt"/>
                <a:ea typeface="+mn-ea"/>
                <a:cs typeface="+mn-cs"/>
              </a:rPr>
              <a:t>e услуга в </a:t>
            </a:r>
            <a:r>
              <a:rPr lang="ru-RU" sz="1200" b="0" i="0" u="none" strike="noStrike" kern="1200" dirty="0">
                <a:solidFill>
                  <a:schemeClr val="tx1"/>
                </a:solidFill>
                <a:effectLst/>
                <a:latin typeface="+mn-lt"/>
                <a:ea typeface="+mn-ea"/>
                <a:cs typeface="+mn-cs"/>
                <a:hlinkClick r:id="rId3" tooltip="Интернет"/>
              </a:rPr>
              <a:t>Интернет</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която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предлага</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възможността</a:t>
            </a:r>
            <a:r>
              <a:rPr lang="ru-RU" sz="1200" b="0" i="0" kern="1200" dirty="0">
                <a:solidFill>
                  <a:schemeClr val="tx1"/>
                </a:solidFill>
                <a:effectLst/>
                <a:latin typeface="+mn-lt"/>
                <a:ea typeface="+mn-ea"/>
                <a:cs typeface="+mn-cs"/>
              </a:rPr>
              <a:t> за </a:t>
            </a:r>
            <a:r>
              <a:rPr lang="ru-RU" sz="1200" b="0" i="0" kern="1200" dirty="0" err="1">
                <a:solidFill>
                  <a:schemeClr val="tx1"/>
                </a:solidFill>
                <a:effectLst/>
                <a:latin typeface="+mn-lt"/>
                <a:ea typeface="+mn-ea"/>
                <a:cs typeface="+mn-cs"/>
              </a:rPr>
              <a:t>общуване</a:t>
            </a:r>
            <a:r>
              <a:rPr lang="ru-RU" sz="1200" b="0" i="0" kern="1200" dirty="0">
                <a:solidFill>
                  <a:schemeClr val="tx1"/>
                </a:solidFill>
                <a:effectLst/>
                <a:latin typeface="+mn-lt"/>
                <a:ea typeface="+mn-ea"/>
                <a:cs typeface="+mn-cs"/>
              </a:rPr>
              <a:t> в </a:t>
            </a:r>
            <a:r>
              <a:rPr lang="ru-RU" sz="1200" b="0" i="0" kern="1200" dirty="0" err="1">
                <a:solidFill>
                  <a:schemeClr val="tx1"/>
                </a:solidFill>
                <a:effectLst/>
                <a:latin typeface="+mn-lt"/>
                <a:ea typeface="+mn-ea"/>
                <a:cs typeface="+mn-cs"/>
              </a:rPr>
              <a:t>реално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време</a:t>
            </a:r>
            <a:r>
              <a:rPr lang="ru-RU" sz="1200" b="0" i="0" kern="1200" dirty="0">
                <a:solidFill>
                  <a:schemeClr val="tx1"/>
                </a:solidFill>
                <a:effectLst/>
                <a:latin typeface="+mn-lt"/>
                <a:ea typeface="+mn-ea"/>
                <a:cs typeface="+mn-cs"/>
              </a:rPr>
              <a:t> с хора от </a:t>
            </a:r>
            <a:r>
              <a:rPr lang="ru-RU" sz="1200" b="0" i="0" kern="1200" dirty="0" err="1">
                <a:solidFill>
                  <a:schemeClr val="tx1"/>
                </a:solidFill>
                <a:effectLst/>
                <a:latin typeface="+mn-lt"/>
                <a:ea typeface="+mn-ea"/>
                <a:cs typeface="+mn-cs"/>
              </a:rPr>
              <a:t>цял</a:t>
            </a:r>
            <a:r>
              <a:rPr lang="ru-RU" sz="1200" b="0" i="0" kern="1200" dirty="0">
                <a:solidFill>
                  <a:schemeClr val="tx1"/>
                </a:solidFill>
                <a:effectLst/>
                <a:latin typeface="+mn-lt"/>
                <a:ea typeface="+mn-ea"/>
                <a:cs typeface="+mn-cs"/>
              </a:rPr>
              <a:t> свят. IRC е </a:t>
            </a:r>
            <a:r>
              <a:rPr lang="ru-RU" sz="1200" b="0" i="0" kern="1200" dirty="0" err="1">
                <a:solidFill>
                  <a:schemeClr val="tx1"/>
                </a:solidFill>
                <a:effectLst/>
                <a:latin typeface="+mn-lt"/>
                <a:ea typeface="+mn-ea"/>
                <a:cs typeface="+mn-cs"/>
              </a:rPr>
              <a:t>една</a:t>
            </a:r>
            <a:r>
              <a:rPr lang="ru-RU" sz="1200" b="0" i="0" kern="1200" dirty="0">
                <a:solidFill>
                  <a:schemeClr val="tx1"/>
                </a:solidFill>
                <a:effectLst/>
                <a:latin typeface="+mn-lt"/>
                <a:ea typeface="+mn-ea"/>
                <a:cs typeface="+mn-cs"/>
              </a:rPr>
              <a:t> от </a:t>
            </a:r>
            <a:r>
              <a:rPr lang="ru-RU" sz="1200" b="0" i="0" kern="1200" dirty="0" err="1">
                <a:solidFill>
                  <a:schemeClr val="tx1"/>
                </a:solidFill>
                <a:effectLst/>
                <a:latin typeface="+mn-lt"/>
                <a:ea typeface="+mn-ea"/>
                <a:cs typeface="+mn-cs"/>
              </a:rPr>
              <a:t>услугите</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които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често</a:t>
            </a:r>
            <a:r>
              <a:rPr lang="ru-RU" sz="1200" b="0" i="0" kern="1200" dirty="0">
                <a:solidFill>
                  <a:schemeClr val="tx1"/>
                </a:solidFill>
                <a:effectLst/>
                <a:latin typeface="+mn-lt"/>
                <a:ea typeface="+mn-ea"/>
                <a:cs typeface="+mn-cs"/>
              </a:rPr>
              <a:t> се </a:t>
            </a:r>
            <a:r>
              <a:rPr lang="ru-RU" sz="1200" b="0" i="0" kern="1200" dirty="0" err="1">
                <a:solidFill>
                  <a:schemeClr val="tx1"/>
                </a:solidFill>
                <a:effectLst/>
                <a:latin typeface="+mn-lt"/>
                <a:ea typeface="+mn-ea"/>
                <a:cs typeface="+mn-cs"/>
              </a:rPr>
              <a:t>обобщават</a:t>
            </a:r>
            <a:r>
              <a:rPr lang="ru-RU" sz="1200" b="0" i="0" kern="1200" dirty="0">
                <a:solidFill>
                  <a:schemeClr val="tx1"/>
                </a:solidFill>
                <a:effectLst/>
                <a:latin typeface="+mn-lt"/>
                <a:ea typeface="+mn-ea"/>
                <a:cs typeface="+mn-cs"/>
              </a:rPr>
              <a:t> под </a:t>
            </a:r>
            <a:r>
              <a:rPr lang="ru-RU" sz="1200" b="0" i="0" kern="1200" dirty="0" err="1">
                <a:solidFill>
                  <a:schemeClr val="tx1"/>
                </a:solidFill>
                <a:effectLst/>
                <a:latin typeface="+mn-lt"/>
                <a:ea typeface="+mn-ea"/>
                <a:cs typeface="+mn-cs"/>
              </a:rPr>
              <a:t>названието</a:t>
            </a:r>
            <a:r>
              <a:rPr lang="ru-RU" sz="1200" b="0" i="0" kern="1200" dirty="0">
                <a:solidFill>
                  <a:schemeClr val="tx1"/>
                </a:solidFill>
                <a:effectLst/>
                <a:latin typeface="+mn-lt"/>
                <a:ea typeface="+mn-ea"/>
                <a:cs typeface="+mn-cs"/>
              </a:rPr>
              <a:t> „</a:t>
            </a:r>
            <a:r>
              <a:rPr lang="ru-RU" sz="1200" b="0" i="0" u="none" strike="noStrike" kern="1200" dirty="0">
                <a:solidFill>
                  <a:schemeClr val="tx1"/>
                </a:solidFill>
                <a:effectLst/>
                <a:latin typeface="+mn-lt"/>
                <a:ea typeface="+mn-ea"/>
                <a:cs typeface="+mn-cs"/>
                <a:hlinkClick r:id="rId4" tooltip="Чат"/>
              </a:rPr>
              <a:t>чат</a:t>
            </a:r>
            <a:r>
              <a:rPr lang="ru-RU" sz="1200" b="0" i="0" kern="1200" dirty="0">
                <a:solidFill>
                  <a:schemeClr val="tx1"/>
                </a:solidFill>
                <a:effectLst/>
                <a:latin typeface="+mn-lt"/>
                <a:ea typeface="+mn-ea"/>
                <a:cs typeface="+mn-cs"/>
              </a:rPr>
              <a:t>“, и е </a:t>
            </a:r>
            <a:r>
              <a:rPr lang="ru-RU" sz="1200" b="0" i="0" kern="1200" dirty="0" err="1">
                <a:solidFill>
                  <a:schemeClr val="tx1"/>
                </a:solidFill>
                <a:effectLst/>
                <a:latin typeface="+mn-lt"/>
                <a:ea typeface="+mn-ea"/>
                <a:cs typeface="+mn-cs"/>
              </a:rPr>
              <a:t>може</a:t>
            </a:r>
            <a:r>
              <a:rPr lang="ru-RU" sz="1200" b="0" i="0" kern="1200" dirty="0">
                <a:solidFill>
                  <a:schemeClr val="tx1"/>
                </a:solidFill>
                <a:effectLst/>
                <a:latin typeface="+mn-lt"/>
                <a:ea typeface="+mn-ea"/>
                <a:cs typeface="+mn-cs"/>
              </a:rPr>
              <a:t> би </a:t>
            </a:r>
            <a:r>
              <a:rPr lang="ru-RU" sz="1200" b="0" i="0" kern="1200" dirty="0" err="1">
                <a:solidFill>
                  <a:schemeClr val="tx1"/>
                </a:solidFill>
                <a:effectLst/>
                <a:latin typeface="+mn-lt"/>
                <a:ea typeface="+mn-ea"/>
                <a:cs typeface="+mn-cs"/>
              </a:rPr>
              <a:t>една</a:t>
            </a:r>
            <a:r>
              <a:rPr lang="ru-RU" sz="1200" b="0" i="0" kern="1200" dirty="0">
                <a:solidFill>
                  <a:schemeClr val="tx1"/>
                </a:solidFill>
                <a:effectLst/>
                <a:latin typeface="+mn-lt"/>
                <a:ea typeface="+mn-ea"/>
                <a:cs typeface="+mn-cs"/>
              </a:rPr>
              <a:t> от </a:t>
            </a:r>
            <a:r>
              <a:rPr lang="ru-RU" sz="1200" b="0" i="0" kern="1200" dirty="0" err="1">
                <a:solidFill>
                  <a:schemeClr val="tx1"/>
                </a:solidFill>
                <a:effectLst/>
                <a:latin typeface="+mn-lt"/>
                <a:ea typeface="+mn-ea"/>
                <a:cs typeface="+mn-cs"/>
              </a:rPr>
              <a:t>първите</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системи</a:t>
            </a:r>
            <a:r>
              <a:rPr lang="ru-RU" sz="1200" b="0" i="0" kern="1200" dirty="0">
                <a:solidFill>
                  <a:schemeClr val="tx1"/>
                </a:solidFill>
                <a:effectLst/>
                <a:latin typeface="+mn-lt"/>
                <a:ea typeface="+mn-ea"/>
                <a:cs typeface="+mn-cs"/>
              </a:rPr>
              <a:t> за чат в </a:t>
            </a:r>
            <a:r>
              <a:rPr lang="ru-RU" sz="1200" b="0" i="0" kern="1200" dirty="0" err="1">
                <a:solidFill>
                  <a:schemeClr val="tx1"/>
                </a:solidFill>
                <a:effectLst/>
                <a:latin typeface="+mn-lt"/>
                <a:ea typeface="+mn-ea"/>
                <a:cs typeface="+mn-cs"/>
              </a:rPr>
              <a:t>реално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време</a:t>
            </a:r>
            <a:r>
              <a:rPr lang="ru-RU" sz="1200" b="0" i="0" kern="1200" dirty="0">
                <a:solidFill>
                  <a:schemeClr val="tx1"/>
                </a:solidFill>
                <a:effectLst/>
                <a:latin typeface="+mn-lt"/>
                <a:ea typeface="+mn-ea"/>
                <a:cs typeface="+mn-cs"/>
              </a:rPr>
              <a:t>. За </a:t>
            </a:r>
            <a:r>
              <a:rPr lang="ru-RU" sz="1200" b="0" i="0" kern="1200" dirty="0" err="1">
                <a:solidFill>
                  <a:schemeClr val="tx1"/>
                </a:solidFill>
                <a:effectLst/>
                <a:latin typeface="+mn-lt"/>
                <a:ea typeface="+mn-ea"/>
                <a:cs typeface="+mn-cs"/>
              </a:rPr>
              <a:t>услугата</a:t>
            </a:r>
            <a:r>
              <a:rPr lang="ru-RU" sz="1200" b="0" i="0" kern="1200" dirty="0">
                <a:solidFill>
                  <a:schemeClr val="tx1"/>
                </a:solidFill>
                <a:effectLst/>
                <a:latin typeface="+mn-lt"/>
                <a:ea typeface="+mn-ea"/>
                <a:cs typeface="+mn-cs"/>
              </a:rPr>
              <a:t> е характерно, че от </a:t>
            </a:r>
            <a:r>
              <a:rPr lang="ru-RU" sz="1200" b="0" i="0" kern="1200" dirty="0" err="1">
                <a:solidFill>
                  <a:schemeClr val="tx1"/>
                </a:solidFill>
                <a:effectLst/>
                <a:latin typeface="+mn-lt"/>
                <a:ea typeface="+mn-ea"/>
                <a:cs typeface="+mn-cs"/>
              </a:rPr>
              <a:t>самото</a:t>
            </a:r>
            <a:r>
              <a:rPr lang="ru-RU" sz="1200" b="0" i="0" kern="1200" dirty="0">
                <a:solidFill>
                  <a:schemeClr val="tx1"/>
                </a:solidFill>
                <a:effectLst/>
                <a:latin typeface="+mn-lt"/>
                <a:ea typeface="+mn-ea"/>
                <a:cs typeface="+mn-cs"/>
              </a:rPr>
              <a:t> начало е </a:t>
            </a:r>
            <a:r>
              <a:rPr lang="ru-RU" sz="1200" b="0" i="0" kern="1200" dirty="0" err="1">
                <a:solidFill>
                  <a:schemeClr val="tx1"/>
                </a:solidFill>
                <a:effectLst/>
                <a:latin typeface="+mn-lt"/>
                <a:ea typeface="+mn-ea"/>
                <a:cs typeface="+mn-cs"/>
              </a:rPr>
              <a:t>създадена</a:t>
            </a:r>
            <a:r>
              <a:rPr lang="ru-RU" sz="1200" b="0" i="0" kern="1200" dirty="0">
                <a:solidFill>
                  <a:schemeClr val="tx1"/>
                </a:solidFill>
                <a:effectLst/>
                <a:latin typeface="+mn-lt"/>
                <a:ea typeface="+mn-ea"/>
                <a:cs typeface="+mn-cs"/>
              </a:rPr>
              <a:t> за </a:t>
            </a:r>
            <a:r>
              <a:rPr lang="ru-RU" sz="1200" b="0" i="0" kern="1200" dirty="0" err="1">
                <a:solidFill>
                  <a:schemeClr val="tx1"/>
                </a:solidFill>
                <a:effectLst/>
                <a:latin typeface="+mn-lt"/>
                <a:ea typeface="+mn-ea"/>
                <a:cs typeface="+mn-cs"/>
              </a:rPr>
              <a:t>комуникация</a:t>
            </a:r>
            <a:r>
              <a:rPr lang="ru-RU" sz="1200" b="0" i="0" kern="1200" dirty="0">
                <a:solidFill>
                  <a:schemeClr val="tx1"/>
                </a:solidFill>
                <a:effectLst/>
                <a:latin typeface="+mn-lt"/>
                <a:ea typeface="+mn-ea"/>
                <a:cs typeface="+mn-cs"/>
              </a:rPr>
              <a:t> на много хора </a:t>
            </a:r>
            <a:r>
              <a:rPr lang="ru-RU" sz="1200" b="0" i="0" kern="1200" dirty="0" err="1">
                <a:solidFill>
                  <a:schemeClr val="tx1"/>
                </a:solidFill>
                <a:effectLst/>
                <a:latin typeface="+mn-lt"/>
                <a:ea typeface="+mn-ea"/>
                <a:cs typeface="+mn-cs"/>
              </a:rPr>
              <a:t>едновременно</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помежду</a:t>
            </a:r>
            <a:r>
              <a:rPr lang="ru-RU" sz="1200" b="0" i="0" kern="1200" dirty="0">
                <a:solidFill>
                  <a:schemeClr val="tx1"/>
                </a:solidFill>
                <a:effectLst/>
                <a:latin typeface="+mn-lt"/>
                <a:ea typeface="+mn-ea"/>
                <a:cs typeface="+mn-cs"/>
              </a:rPr>
              <a:t> си </a:t>
            </a:r>
            <a:endParaRPr lang="bg-BG" dirty="0"/>
          </a:p>
        </p:txBody>
      </p:sp>
      <p:sp>
        <p:nvSpPr>
          <p:cNvPr id="4" name="Slide Number Placeholder 3"/>
          <p:cNvSpPr>
            <a:spLocks noGrp="1"/>
          </p:cNvSpPr>
          <p:nvPr>
            <p:ph type="sldNum" sz="quarter" idx="10"/>
          </p:nvPr>
        </p:nvSpPr>
        <p:spPr/>
        <p:txBody>
          <a:bodyPr/>
          <a:lstStyle/>
          <a:p>
            <a:fld id="{DE526A4A-345C-4B48-AF4A-0B2698353344}" type="slidenum">
              <a:rPr lang="en-US" smtClean="0"/>
              <a:t>20</a:t>
            </a:fld>
            <a:endParaRPr lang="en-US" dirty="0"/>
          </a:p>
        </p:txBody>
      </p:sp>
    </p:spTree>
    <p:extLst>
      <p:ext uri="{BB962C8B-B14F-4D97-AF65-F5344CB8AC3E}">
        <p14:creationId xmlns:p14="http://schemas.microsoft.com/office/powerpoint/2010/main" val="3491411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3/31/2021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166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230109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2297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229637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637871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693452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912614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584332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998625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74357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58039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77638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841192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19454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936729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180561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908678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622938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597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a:p>
        </p:txBody>
      </p:sp>
      <p:sp>
        <p:nvSpPr>
          <p:cNvPr id="3" name="Content Placeholder 2"/>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4" name="Date Placeholder 3"/>
          <p:cNvSpPr>
            <a:spLocks noGrp="1"/>
          </p:cNvSpPr>
          <p:nvPr>
            <p:ph type="dt" sz="half" idx="10"/>
          </p:nvPr>
        </p:nvSpPr>
        <p:spPr/>
        <p:txBody>
          <a:bodyPr/>
          <a:lstStyle/>
          <a:p>
            <a:fld id="{F957DBF8-185C-433D-AE4C-D6EB3883F51F}" type="datetimeFigureOut">
              <a:rPr lang="bg-BG" smtClean="0"/>
              <a:t>31.3.2021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D157FF1-9C9D-4A23-9424-B6AC041D7B70}" type="slidenum">
              <a:rPr lang="bg-BG" smtClean="0"/>
              <a:t>‹#›</a:t>
            </a:fld>
            <a:endParaRPr lang="bg-B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38.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3/31/2021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76"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3/31/2021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56" r:id="rId1"/>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8A87A34-81AB-432B-8DAE-1953F412C126}" type="datetimeFigureOut">
              <a:rPr lang="en-US" smtClean="0"/>
              <a:pPr/>
              <a:t>3/31/2021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89435878"/>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82806"/>
      </p:ext>
    </p:extLst>
  </p:cSld>
  <p:clrMap bg1="lt1" tx1="dk1" bg2="lt2" tx2="dk2" accent1="accent1" accent2="accent2" accent3="accent3" accent4="accent4" accent5="accent5" accent6="accent6" hlink="hlink" folHlink="folHlink"/>
  <p:sldLayoutIdLst>
    <p:sldLayoutId id="2147483676"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975360" y="576072"/>
            <a:ext cx="10261600" cy="5715000"/>
          </a:xfrm>
          <a:prstGeom prst="rect">
            <a:avLst/>
          </a:prstGeom>
          <a:blipFill dpi="0" rotWithShape="1">
            <a:blip r:embed="rId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4" cstate="print"/>
          <a:srcRect/>
          <a:stretch>
            <a:fillRect/>
          </a:stretch>
        </p:blipFill>
        <p:spPr bwMode="auto">
          <a:xfrm rot="1435684">
            <a:off x="724989"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1" y="817583"/>
            <a:ext cx="9286993" cy="1202485"/>
          </a:xfrm>
          <a:prstGeom prst="rect">
            <a:avLst/>
          </a:prstGeom>
        </p:spPr>
        <p:txBody>
          <a:bodyPr vert="horz" lIns="91440" tIns="45720" rIns="91440" bIns="45720" rtlCol="0" anchor="ctr">
            <a:normAutofit/>
          </a:bodyPr>
          <a:lstStyle/>
          <a:p>
            <a:r>
              <a:rPr lang="bg-BG"/>
              <a:t>Редакт. стил загл. образец</a:t>
            </a:r>
            <a:endParaRPr lang="en-US" dirty="0"/>
          </a:p>
        </p:txBody>
      </p:sp>
      <p:sp>
        <p:nvSpPr>
          <p:cNvPr id="3" name="Text Placeholder 2"/>
          <p:cNvSpPr>
            <a:spLocks noGrp="1"/>
          </p:cNvSpPr>
          <p:nvPr>
            <p:ph type="body" idx="1"/>
          </p:nvPr>
        </p:nvSpPr>
        <p:spPr>
          <a:xfrm>
            <a:off x="1950721" y="2119257"/>
            <a:ext cx="8261873" cy="3603812"/>
          </a:xfrm>
          <a:prstGeom prst="rect">
            <a:avLst/>
          </a:prstGeom>
        </p:spPr>
        <p:txBody>
          <a:bodyPr vert="horz" lIns="91440" tIns="45720" rIns="91440" bIns="45720" rtlCol="0" anchor="t">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2"/>
          </p:nvPr>
        </p:nvSpPr>
        <p:spPr>
          <a:xfrm>
            <a:off x="8606118" y="5809153"/>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F957DBF8-185C-433D-AE4C-D6EB3883F51F}" type="datetimeFigureOut">
              <a:rPr lang="bg-BG" smtClean="0"/>
              <a:t>31.3.2021 г.</a:t>
            </a:fld>
            <a:endParaRPr lang="bg-BG"/>
          </a:p>
        </p:txBody>
      </p:sp>
      <p:sp>
        <p:nvSpPr>
          <p:cNvPr id="5" name="Footer Placeholder 4"/>
          <p:cNvSpPr>
            <a:spLocks noGrp="1"/>
          </p:cNvSpPr>
          <p:nvPr>
            <p:ph type="ftr" sz="quarter" idx="3"/>
          </p:nvPr>
        </p:nvSpPr>
        <p:spPr>
          <a:xfrm>
            <a:off x="1219202" y="5809153"/>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bg-BG"/>
          </a:p>
        </p:txBody>
      </p:sp>
      <p:sp>
        <p:nvSpPr>
          <p:cNvPr id="6" name="Slide Number Placeholder 5"/>
          <p:cNvSpPr>
            <a:spLocks noGrp="1"/>
          </p:cNvSpPr>
          <p:nvPr>
            <p:ph type="sldNum" sz="quarter" idx="4"/>
          </p:nvPr>
        </p:nvSpPr>
        <p:spPr>
          <a:xfrm>
            <a:off x="10226937" y="5809153"/>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D157FF1-9C9D-4A23-9424-B6AC041D7B70}" type="slidenum">
              <a:rPr lang="bg-BG" smtClean="0"/>
              <a:t>‹#›</a:t>
            </a:fld>
            <a:endParaRPr lang="bg-BG"/>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http://knews.kg/2016/09/medlennyj-internet-za-te-zhe-dengi-ili-kak-vyzhit-otechestvennym-internet-provajdera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afenet.bg/" TargetMode="External"/><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p:cNvSpPr>
            <a:spLocks noGrp="1"/>
          </p:cNvSpPr>
          <p:nvPr>
            <p:ph type="ctrTitle"/>
          </p:nvPr>
        </p:nvSpPr>
        <p:spPr>
          <a:xfrm>
            <a:off x="7914894" y="1122363"/>
            <a:ext cx="3156229" cy="2387600"/>
          </a:xfrm>
        </p:spPr>
        <p:txBody>
          <a:bodyPr>
            <a:normAutofit/>
          </a:bodyPr>
          <a:lstStyle/>
          <a:p>
            <a:r>
              <a:rPr lang="bg-BG" b="1"/>
              <a:t>Интернет</a:t>
            </a:r>
            <a:endParaRPr lang="en-US" b="1"/>
          </a:p>
        </p:txBody>
      </p:sp>
      <p:pic>
        <p:nvPicPr>
          <p:cNvPr id="5" name="Picture 4" descr="Фон с сетевыми технологиями">
            <a:extLst>
              <a:ext uri="{FF2B5EF4-FFF2-40B4-BE49-F238E27FC236}">
                <a16:creationId xmlns:a16="http://schemas.microsoft.com/office/drawing/2014/main" id="{249C860C-8D95-4573-9674-5079DE324944}"/>
              </a:ext>
            </a:extLst>
          </p:cNvPr>
          <p:cNvPicPr>
            <a:picLocks noChangeAspect="1"/>
          </p:cNvPicPr>
          <p:nvPr/>
        </p:nvPicPr>
        <p:blipFill rotWithShape="1">
          <a:blip r:embed="rId4"/>
          <a:srcRect l="35060" r="739" b="-1"/>
          <a:stretch/>
        </p:blipFill>
        <p:spPr>
          <a:xfrm>
            <a:off x="-5597" y="10"/>
            <a:ext cx="7558541" cy="6857990"/>
          </a:xfrm>
          <a:prstGeom prst="rect">
            <a:avLst/>
          </a:prstGeom>
        </p:spPr>
      </p:pic>
      <p:grpSp>
        <p:nvGrpSpPr>
          <p:cNvPr id="13" name="Group 12">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5"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69" name="Group 68">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0"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32482202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Контейнер за съдържание 5">
            <a:extLst>
              <a:ext uri="{FF2B5EF4-FFF2-40B4-BE49-F238E27FC236}">
                <a16:creationId xmlns:a16="http://schemas.microsoft.com/office/drawing/2014/main" id="{579BA276-9BAF-4400-886A-E21895721744}"/>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0" y="0"/>
            <a:ext cx="12192000" cy="6943060"/>
          </a:xfrm>
        </p:spPr>
      </p:pic>
    </p:spTree>
    <p:extLst>
      <p:ext uri="{BB962C8B-B14F-4D97-AF65-F5344CB8AC3E}">
        <p14:creationId xmlns:p14="http://schemas.microsoft.com/office/powerpoint/2010/main" val="3143482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5"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6" name="Rectangle 16">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Контейнер за съдържание 4">
            <a:extLst>
              <a:ext uri="{FF2B5EF4-FFF2-40B4-BE49-F238E27FC236}">
                <a16:creationId xmlns:a16="http://schemas.microsoft.com/office/drawing/2014/main" id="{FD98B075-5840-4EDE-82F8-6EA82FF8FB54}"/>
              </a:ext>
            </a:extLst>
          </p:cNvPr>
          <p:cNvPicPr>
            <a:picLocks noGrp="1" noChangeAspect="1"/>
          </p:cNvPicPr>
          <p:nvPr>
            <p:ph sz="half" idx="2"/>
          </p:nvPr>
        </p:nvPicPr>
        <p:blipFill rotWithShape="1">
          <a:blip r:embed="rId2">
            <a:alphaModFix amt="25000"/>
          </a:blip>
          <a:srcRect t="8889" b="12714"/>
          <a:stretch/>
        </p:blipFill>
        <p:spPr>
          <a:xfrm>
            <a:off x="20" y="10"/>
            <a:ext cx="12191980" cy="6857990"/>
          </a:xfrm>
          <a:prstGeom prst="rect">
            <a:avLst/>
          </a:prstGeom>
        </p:spPr>
      </p:pic>
      <p:sp>
        <p:nvSpPr>
          <p:cNvPr id="2" name="Заглавие 1">
            <a:extLst>
              <a:ext uri="{FF2B5EF4-FFF2-40B4-BE49-F238E27FC236}">
                <a16:creationId xmlns:a16="http://schemas.microsoft.com/office/drawing/2014/main" id="{AB59C860-AB0E-4243-A682-4A10DFD51446}"/>
              </a:ext>
            </a:extLst>
          </p:cNvPr>
          <p:cNvSpPr>
            <a:spLocks noGrp="1"/>
          </p:cNvSpPr>
          <p:nvPr>
            <p:ph type="title"/>
          </p:nvPr>
        </p:nvSpPr>
        <p:spPr>
          <a:xfrm>
            <a:off x="684212" y="4487332"/>
            <a:ext cx="8534400" cy="1507067"/>
          </a:xfrm>
        </p:spPr>
        <p:txBody>
          <a:bodyPr vert="horz" lIns="91440" tIns="45720" rIns="91440" bIns="45720" rtlCol="0" anchor="ctr">
            <a:normAutofit/>
          </a:bodyPr>
          <a:lstStyle/>
          <a:p>
            <a:r>
              <a:rPr lang="en-US"/>
              <a:t>           Разпространение</a:t>
            </a:r>
          </a:p>
        </p:txBody>
      </p:sp>
      <p:sp>
        <p:nvSpPr>
          <p:cNvPr id="3" name="Контейнер за съдържание 2">
            <a:extLst>
              <a:ext uri="{FF2B5EF4-FFF2-40B4-BE49-F238E27FC236}">
                <a16:creationId xmlns:a16="http://schemas.microsoft.com/office/drawing/2014/main" id="{AFF3AF63-8F51-4548-A065-588A8EE2CD2E}"/>
              </a:ext>
            </a:extLst>
          </p:cNvPr>
          <p:cNvSpPr>
            <a:spLocks noGrp="1"/>
          </p:cNvSpPr>
          <p:nvPr>
            <p:ph sz="half" idx="1"/>
          </p:nvPr>
        </p:nvSpPr>
        <p:spPr>
          <a:xfrm>
            <a:off x="684212" y="685800"/>
            <a:ext cx="8534400" cy="3615267"/>
          </a:xfrm>
        </p:spPr>
        <p:txBody>
          <a:bodyPr vert="horz" lIns="91440" tIns="45720" rIns="91440" bIns="45720" rtlCol="0" anchor="ctr">
            <a:normAutofit/>
          </a:bodyPr>
          <a:lstStyle/>
          <a:p>
            <a:r>
              <a:rPr lang="en-US">
                <a:solidFill>
                  <a:schemeClr val="tx1"/>
                </a:solidFill>
              </a:rPr>
              <a:t> Броят на потребителите на Интернет в началото на 2011 г. е бил 2,1 млрд. души, от които 922,2 млн. в Азия, 476,2 млн. в Европа и 271,1 млн. в САЩ. В Китай броят на потребителите е бил 485 млн. души.</a:t>
            </a:r>
          </a:p>
          <a:p>
            <a:r>
              <a:rPr lang="en-US">
                <a:solidFill>
                  <a:schemeClr val="tx1"/>
                </a:solidFill>
              </a:rPr>
              <a:t> 45% от потребителите са на възраст под 25 години. </a:t>
            </a:r>
          </a:p>
        </p:txBody>
      </p:sp>
      <p:grpSp>
        <p:nvGrpSpPr>
          <p:cNvPr id="19" name="Group 18">
            <a:extLst>
              <a:ext uri="{FF2B5EF4-FFF2-40B4-BE49-F238E27FC236}">
                <a16:creationId xmlns:a16="http://schemas.microsoft.com/office/drawing/2014/main" id="{24B32265-D526-44B2-B82E-8977DFEFB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9A453D36-EF7F-403B-A9E0-553E1F0B3A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E7E8D9E-8474-4515-9EEB-0B46BE8EF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86A1812-CCD3-429E-AAAE-CC335A33F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CB9509C-1B73-4063-8E69-E9024ACED1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4BEF3D9-6561-4BA4-AD81-AC90EF33F6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72789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Контейнер за съдържание 4">
            <a:extLst>
              <a:ext uri="{FF2B5EF4-FFF2-40B4-BE49-F238E27FC236}">
                <a16:creationId xmlns:a16="http://schemas.microsoft.com/office/drawing/2014/main" id="{DBC33DB9-BB36-4A88-9A21-09B9E4CB8DBF}"/>
              </a:ext>
            </a:extLst>
          </p:cNvPr>
          <p:cNvPicPr>
            <a:picLocks noGrp="1" noChangeAspect="1"/>
          </p:cNvPicPr>
          <p:nvPr>
            <p:ph sz="half" idx="2"/>
          </p:nvPr>
        </p:nvPicPr>
        <p:blipFill rotWithShape="1">
          <a:blip r:embed="rId2">
            <a:grayscl/>
          </a:blip>
          <a:srcRect/>
          <a:stretch/>
        </p:blipFill>
        <p:spPr>
          <a:xfrm>
            <a:off x="-12700" y="10"/>
            <a:ext cx="12192000" cy="6857990"/>
          </a:xfrm>
          <a:prstGeom prst="rect">
            <a:avLst/>
          </a:prstGeom>
        </p:spPr>
      </p:pic>
      <p:sp>
        <p:nvSpPr>
          <p:cNvPr id="17" name="Rectangle 16">
            <a:extLst>
              <a:ext uri="{FF2B5EF4-FFF2-40B4-BE49-F238E27FC236}">
                <a16:creationId xmlns:a16="http://schemas.microsoft.com/office/drawing/2014/main" id="{8735A508-2662-409F-B5A3-AEA22CE92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Single Corner Rectangle 17">
            <a:extLst>
              <a:ext uri="{FF2B5EF4-FFF2-40B4-BE49-F238E27FC236}">
                <a16:creationId xmlns:a16="http://schemas.microsoft.com/office/drawing/2014/main" id="{CB8B592B-E5AA-4055-8CB3-6AEDB35AD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38352"/>
            </a:avLst>
          </a:prstGeom>
          <a:gradFill>
            <a:gsLst>
              <a:gs pos="10000">
                <a:schemeClr val="dk2">
                  <a:tint val="97000"/>
                  <a:hueMod val="92000"/>
                  <a:satMod val="169000"/>
                  <a:lumMod val="164000"/>
                  <a:alpha val="70000"/>
                </a:schemeClr>
              </a:gs>
              <a:gs pos="100000">
                <a:schemeClr val="dk2">
                  <a:shade val="96000"/>
                  <a:satMod val="120000"/>
                  <a:lumMod val="90000"/>
                  <a:alpha val="80000"/>
                </a:schemeClr>
              </a:gs>
            </a:gsLst>
          </a:gradFill>
          <a:ln>
            <a:noFill/>
          </a:ln>
          <a:effectLst/>
        </p:spPr>
        <p:style>
          <a:lnRef idx="2">
            <a:schemeClr val="accent1">
              <a:shade val="50000"/>
            </a:schemeClr>
          </a:lnRef>
          <a:fillRef idx="1002">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Заглавие 1">
            <a:extLst>
              <a:ext uri="{FF2B5EF4-FFF2-40B4-BE49-F238E27FC236}">
                <a16:creationId xmlns:a16="http://schemas.microsoft.com/office/drawing/2014/main" id="{012F0D32-AA9D-44E2-BAC5-453222BBF986}"/>
              </a:ext>
            </a:extLst>
          </p:cNvPr>
          <p:cNvSpPr>
            <a:spLocks noGrp="1"/>
          </p:cNvSpPr>
          <p:nvPr>
            <p:ph type="title"/>
          </p:nvPr>
        </p:nvSpPr>
        <p:spPr>
          <a:xfrm>
            <a:off x="684212" y="4487332"/>
            <a:ext cx="8534400" cy="1507067"/>
          </a:xfrm>
        </p:spPr>
        <p:txBody>
          <a:bodyPr vert="horz" lIns="91440" tIns="45720" rIns="91440" bIns="45720" rtlCol="0" anchor="ctr">
            <a:normAutofit/>
          </a:bodyPr>
          <a:lstStyle/>
          <a:p>
            <a:r>
              <a:rPr lang="en-US"/>
              <a:t>             Интернет в България </a:t>
            </a:r>
          </a:p>
        </p:txBody>
      </p:sp>
      <p:sp>
        <p:nvSpPr>
          <p:cNvPr id="3" name="Контейнер за съдържание 2">
            <a:extLst>
              <a:ext uri="{FF2B5EF4-FFF2-40B4-BE49-F238E27FC236}">
                <a16:creationId xmlns:a16="http://schemas.microsoft.com/office/drawing/2014/main" id="{D997DEA4-92FB-403E-8B90-182D018C45FC}"/>
              </a:ext>
            </a:extLst>
          </p:cNvPr>
          <p:cNvSpPr>
            <a:spLocks noGrp="1"/>
          </p:cNvSpPr>
          <p:nvPr>
            <p:ph sz="half" idx="1"/>
          </p:nvPr>
        </p:nvSpPr>
        <p:spPr>
          <a:xfrm>
            <a:off x="684212" y="685800"/>
            <a:ext cx="8534400" cy="3615267"/>
          </a:xfrm>
        </p:spPr>
        <p:txBody>
          <a:bodyPr vert="horz" lIns="91440" tIns="45720" rIns="91440" bIns="45720" rtlCol="0" anchor="ctr">
            <a:normAutofit/>
          </a:bodyPr>
          <a:lstStyle/>
          <a:p>
            <a:r>
              <a:rPr lang="en-US">
                <a:solidFill>
                  <a:schemeClr val="tx1"/>
                </a:solidFill>
              </a:rPr>
              <a:t> Първи интернет доставчик в България е компанията Цифрови системи от Варна, която предлага услуги като електронна поща и мрежови новини.</a:t>
            </a:r>
          </a:p>
          <a:p>
            <a:r>
              <a:rPr lang="en-US">
                <a:solidFill>
                  <a:schemeClr val="tx1"/>
                </a:solidFill>
              </a:rPr>
              <a:t> През 90-те години на 20 век присъствието на България в Интернет е предимно дело на ентусиазирани българи, живеещи в чужбина. </a:t>
            </a:r>
          </a:p>
        </p:txBody>
      </p:sp>
      <p:grpSp>
        <p:nvGrpSpPr>
          <p:cNvPr id="21" name="Group 20">
            <a:extLst>
              <a:ext uri="{FF2B5EF4-FFF2-40B4-BE49-F238E27FC236}">
                <a16:creationId xmlns:a16="http://schemas.microsoft.com/office/drawing/2014/main" id="{6E8443E6-406A-4E9D-BBDF-18D82C7E57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97444" y="2963333"/>
            <a:ext cx="2981858" cy="3208867"/>
            <a:chOff x="9206969" y="2963333"/>
            <a:chExt cx="2981858" cy="3208867"/>
          </a:xfrm>
        </p:grpSpPr>
        <p:cxnSp>
          <p:nvCxnSpPr>
            <p:cNvPr id="22" name="Straight Connector 21">
              <a:extLst>
                <a:ext uri="{FF2B5EF4-FFF2-40B4-BE49-F238E27FC236}">
                  <a16:creationId xmlns:a16="http://schemas.microsoft.com/office/drawing/2014/main" id="{31BA182A-2104-4C55-A000-6A17CB398C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7FCCA59-6939-4760-9F82-2FC2E686F5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FB56C56-4387-44BD-B03A-5191625A5E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2F6CE9C-E697-4BCF-9715-53021444C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5D51363-57A9-46E1-8441-64EAF401C3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832098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FD0E8E8-C530-4B2D-A01A-CCD47590B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E5D6855-F7F1-40AB-A644-826C03264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2448" y="3131936"/>
            <a:ext cx="1240640" cy="1240638"/>
          </a:xfrm>
          <a:prstGeom prst="ellipse">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C65388C-2EC9-49CB-94AE-C126FD4C5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4763" y="0"/>
            <a:ext cx="6067239" cy="6858000"/>
          </a:xfrm>
          <a:custGeom>
            <a:avLst/>
            <a:gdLst>
              <a:gd name="connsiteX0" fmla="*/ 1619628 w 6067239"/>
              <a:gd name="connsiteY0" fmla="*/ 0 h 6858000"/>
              <a:gd name="connsiteX1" fmla="*/ 6067239 w 6067239"/>
              <a:gd name="connsiteY1" fmla="*/ 0 h 6858000"/>
              <a:gd name="connsiteX2" fmla="*/ 6067239 w 6067239"/>
              <a:gd name="connsiteY2" fmla="*/ 6858000 h 6858000"/>
              <a:gd name="connsiteX3" fmla="*/ 1619627 w 6067239"/>
              <a:gd name="connsiteY3" fmla="*/ 6858000 h 6858000"/>
              <a:gd name="connsiteX4" fmla="*/ 1615622 w 6067239"/>
              <a:gd name="connsiteY4" fmla="*/ 6854853 h 6858000"/>
              <a:gd name="connsiteX5" fmla="*/ 0 w 6067239"/>
              <a:gd name="connsiteY5" fmla="*/ 3429000 h 6858000"/>
              <a:gd name="connsiteX6" fmla="*/ 1615622 w 6067239"/>
              <a:gd name="connsiteY6"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7239" h="6858000">
                <a:moveTo>
                  <a:pt x="1619628" y="0"/>
                </a:moveTo>
                <a:lnTo>
                  <a:pt x="6067239" y="0"/>
                </a:lnTo>
                <a:lnTo>
                  <a:pt x="6067239"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62B7C1D-B627-4FCA-9295-7D7187655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7837" y="4546924"/>
            <a:ext cx="2369988" cy="2311077"/>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F96A47D8-F9AD-408F-A70B-23E327363C44}"/>
              </a:ext>
            </a:extLst>
          </p:cNvPr>
          <p:cNvSpPr>
            <a:spLocks noGrp="1"/>
          </p:cNvSpPr>
          <p:nvPr>
            <p:ph type="title"/>
          </p:nvPr>
        </p:nvSpPr>
        <p:spPr>
          <a:xfrm>
            <a:off x="1463040" y="1091821"/>
            <a:ext cx="3781109" cy="4674358"/>
          </a:xfrm>
        </p:spPr>
        <p:txBody>
          <a:bodyPr vert="horz" lIns="91440" tIns="45720" rIns="91440" bIns="45720" rtlCol="0" anchor="ctr">
            <a:normAutofit/>
          </a:bodyPr>
          <a:lstStyle/>
          <a:p>
            <a:r>
              <a:rPr lang="en-US" sz="4600" kern="1200">
                <a:solidFill>
                  <a:schemeClr val="tx1">
                    <a:lumMod val="85000"/>
                    <a:lumOff val="15000"/>
                  </a:schemeClr>
                </a:solidFill>
                <a:latin typeface="+mj-lt"/>
                <a:ea typeface="+mj-ea"/>
                <a:cs typeface="+mj-cs"/>
              </a:rPr>
              <a:t>Правила за безопасност и етичност</a:t>
            </a:r>
          </a:p>
        </p:txBody>
      </p:sp>
      <p:sp>
        <p:nvSpPr>
          <p:cNvPr id="8" name="Rectangle 7"/>
          <p:cNvSpPr/>
          <p:nvPr/>
        </p:nvSpPr>
        <p:spPr>
          <a:xfrm>
            <a:off x="7329412" y="1091821"/>
            <a:ext cx="4363895" cy="467435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solidFill>
                  <a:schemeClr val="bg1"/>
                </a:solidFill>
              </a:rPr>
              <a:t>Правила за сигурност</a:t>
            </a:r>
          </a:p>
          <a:p>
            <a:pPr marL="342900" indent="-228600" defTabSz="914400">
              <a:lnSpc>
                <a:spcPct val="90000"/>
              </a:lnSpc>
              <a:spcAft>
                <a:spcPts val="600"/>
              </a:spcAft>
              <a:buFont typeface="Arial" panose="020B0604020202020204" pitchFamily="34" charset="0"/>
              <a:buChar char="•"/>
            </a:pPr>
            <a:r>
              <a:rPr lang="en-US">
                <a:solidFill>
                  <a:schemeClr val="bg1"/>
                </a:solidFill>
              </a:rPr>
              <a:t> не се срещайте с непознати ,с които сте се запознали онлайн </a:t>
            </a:r>
          </a:p>
          <a:p>
            <a:pPr marL="342900" indent="-228600" defTabSz="914400">
              <a:lnSpc>
                <a:spcPct val="90000"/>
              </a:lnSpc>
              <a:spcAft>
                <a:spcPts val="600"/>
              </a:spcAft>
              <a:buFont typeface="Arial" panose="020B0604020202020204" pitchFamily="34" charset="0"/>
              <a:buChar char="•"/>
            </a:pPr>
            <a:r>
              <a:rPr lang="en-US">
                <a:solidFill>
                  <a:schemeClr val="bg1"/>
                </a:solidFill>
              </a:rPr>
              <a:t>не споделяйте лични снимки и лични истории с непознат  човек Използвайте настройки за поверителност на приложението, за да се управлявате кой може да се свързва с вас </a:t>
            </a:r>
          </a:p>
          <a:p>
            <a:pPr marL="342900" indent="-228600" defTabSz="914400">
              <a:lnSpc>
                <a:spcPct val="90000"/>
              </a:lnSpc>
              <a:spcAft>
                <a:spcPts val="600"/>
              </a:spcAft>
              <a:buFont typeface="Arial" panose="020B0604020202020204" pitchFamily="34" charset="0"/>
              <a:buChar char="•"/>
            </a:pPr>
            <a:r>
              <a:rPr lang="en-US">
                <a:solidFill>
                  <a:schemeClr val="bg1"/>
                </a:solidFill>
              </a:rPr>
              <a:t>при опасност незабавно потърсете възрастен или подайте сигнал на адрес: </a:t>
            </a:r>
            <a:r>
              <a:rPr lang="en-US">
                <a:solidFill>
                  <a:schemeClr val="bg1"/>
                </a:solidFill>
                <a:hlinkClick r:id="rId3"/>
              </a:rPr>
              <a:t>https://www.safenet.bg/</a:t>
            </a:r>
            <a:endParaRPr lang="en-US">
              <a:solidFill>
                <a:schemeClr val="bg1"/>
              </a:solidFill>
            </a:endParaRPr>
          </a:p>
        </p:txBody>
      </p:sp>
      <p:sp>
        <p:nvSpPr>
          <p:cNvPr id="6" name="TextBox 5"/>
          <p:cNvSpPr txBox="1"/>
          <p:nvPr/>
        </p:nvSpPr>
        <p:spPr>
          <a:xfrm>
            <a:off x="1289538" y="1690688"/>
            <a:ext cx="10316308" cy="4592881"/>
          </a:xfrm>
          <a:prstGeom prst="rect">
            <a:avLst/>
          </a:prstGeom>
          <a:noFill/>
        </p:spPr>
        <p:txBody>
          <a:bodyPr wrap="square" rtlCol="0">
            <a:spAutoFit/>
          </a:bodyPr>
          <a:lstStyle/>
          <a:p>
            <a:endParaRPr lang="bg-BG" dirty="0"/>
          </a:p>
        </p:txBody>
      </p:sp>
      <p:sp>
        <p:nvSpPr>
          <p:cNvPr id="7" name="AutoShape 4" descr="Messenger – Text and Video Chat for Free – Приложения в Google Pl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bg-BG"/>
          </a:p>
        </p:txBody>
      </p:sp>
    </p:spTree>
    <p:extLst>
      <p:ext uri="{BB962C8B-B14F-4D97-AF65-F5344CB8AC3E}">
        <p14:creationId xmlns:p14="http://schemas.microsoft.com/office/powerpoint/2010/main" val="917409932"/>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619024" y="817583"/>
            <a:ext cx="6965245" cy="883226"/>
          </a:xfrm>
        </p:spPr>
        <p:txBody>
          <a:bodyPr>
            <a:normAutofit/>
          </a:bodyPr>
          <a:lstStyle/>
          <a:p>
            <a:r>
              <a:rPr lang="bg-BG" sz="3200" dirty="0"/>
              <a:t>Онлайн предизвикателства</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162" y="1700809"/>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651" y="3933057"/>
            <a:ext cx="2638425" cy="20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Право съединение 4"/>
          <p:cNvCxnSpPr/>
          <p:nvPr/>
        </p:nvCxnSpPr>
        <p:spPr>
          <a:xfrm>
            <a:off x="2389113" y="3660157"/>
            <a:ext cx="2747963" cy="0"/>
          </a:xfrm>
          <a:prstGeom prst="line">
            <a:avLst/>
          </a:prstGeom>
          <a:ln>
            <a:solidFill>
              <a:schemeClr val="bg1">
                <a:lumMod val="50000"/>
              </a:schemeClr>
            </a:solidFill>
          </a:ln>
        </p:spPr>
        <p:style>
          <a:lnRef idx="3">
            <a:schemeClr val="dk1"/>
          </a:lnRef>
          <a:fillRef idx="0">
            <a:schemeClr val="dk1"/>
          </a:fillRef>
          <a:effectRef idx="2">
            <a:schemeClr val="dk1"/>
          </a:effectRef>
          <a:fontRef idx="minor">
            <a:schemeClr val="tx1"/>
          </a:fontRef>
        </p:style>
      </p:cxnSp>
      <p:sp>
        <p:nvSpPr>
          <p:cNvPr id="4" name="Rectangle 3">
            <a:extLst>
              <a:ext uri="{FF2B5EF4-FFF2-40B4-BE49-F238E27FC236}">
                <a16:creationId xmlns:a16="http://schemas.microsoft.com/office/drawing/2014/main" id="{E63DD4E0-A63E-4A46-9C10-7EEF896FEB7F}"/>
              </a:ext>
            </a:extLst>
          </p:cNvPr>
          <p:cNvSpPr/>
          <p:nvPr/>
        </p:nvSpPr>
        <p:spPr>
          <a:xfrm>
            <a:off x="6096000" y="3956862"/>
            <a:ext cx="4695825" cy="1200329"/>
          </a:xfrm>
          <a:prstGeom prst="rect">
            <a:avLst/>
          </a:prstGeom>
        </p:spPr>
        <p:txBody>
          <a:bodyPr wrap="square">
            <a:spAutoFit/>
          </a:bodyPr>
          <a:lstStyle/>
          <a:p>
            <a:pPr algn="just"/>
            <a:r>
              <a:rPr lang="ru-RU" dirty="0"/>
              <a:t>Периодично в интернет се появява поредната сензация за нова мода сред децата и тийнейджърите, свързана с някакво „предизвикателство“. </a:t>
            </a:r>
            <a:endParaRPr lang="bg-BG" dirty="0"/>
          </a:p>
        </p:txBody>
      </p:sp>
    </p:spTree>
    <p:extLst>
      <p:ext uri="{BB962C8B-B14F-4D97-AF65-F5344CB8AC3E}">
        <p14:creationId xmlns:p14="http://schemas.microsoft.com/office/powerpoint/2010/main" val="177218848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378672" y="684121"/>
            <a:ext cx="7416823" cy="883225"/>
          </a:xfrm>
        </p:spPr>
        <p:txBody>
          <a:bodyPr>
            <a:normAutofit/>
          </a:bodyPr>
          <a:lstStyle/>
          <a:p>
            <a:r>
              <a:rPr lang="bg-BG" sz="3200" dirty="0"/>
              <a:t>Онлайн тормоз</a:t>
            </a:r>
          </a:p>
        </p:txBody>
      </p:sp>
      <p:sp>
        <p:nvSpPr>
          <p:cNvPr id="3" name="Контейнер за съдържание 2"/>
          <p:cNvSpPr>
            <a:spLocks noGrp="1"/>
          </p:cNvSpPr>
          <p:nvPr>
            <p:ph idx="1"/>
          </p:nvPr>
        </p:nvSpPr>
        <p:spPr>
          <a:xfrm>
            <a:off x="5105534" y="1567346"/>
            <a:ext cx="5596678" cy="4104456"/>
          </a:xfrm>
        </p:spPr>
        <p:txBody>
          <a:bodyPr>
            <a:normAutofit/>
          </a:bodyPr>
          <a:lstStyle/>
          <a:p>
            <a:pPr marL="0" indent="0" algn="just">
              <a:buNone/>
            </a:pPr>
            <a:r>
              <a:rPr lang="ru-RU" sz="2200" dirty="0"/>
              <a:t>Онлайн </a:t>
            </a:r>
            <a:r>
              <a:rPr lang="ru-RU" sz="2200" dirty="0" err="1"/>
              <a:t>тормозът</a:t>
            </a:r>
            <a:r>
              <a:rPr lang="ru-RU" sz="2200" dirty="0"/>
              <a:t> </a:t>
            </a:r>
            <a:r>
              <a:rPr lang="ru-RU" sz="2200" dirty="0" err="1"/>
              <a:t>представлява</a:t>
            </a:r>
            <a:r>
              <a:rPr lang="ru-RU" sz="2200" dirty="0"/>
              <a:t> </a:t>
            </a:r>
            <a:r>
              <a:rPr lang="ru-RU" sz="2200" dirty="0" err="1"/>
              <a:t>използването</a:t>
            </a:r>
            <a:r>
              <a:rPr lang="ru-RU" sz="2200" dirty="0"/>
              <a:t> на интернет за </a:t>
            </a:r>
            <a:r>
              <a:rPr lang="ru-RU" sz="2200" dirty="0" err="1"/>
              <a:t>нанасяне</a:t>
            </a:r>
            <a:r>
              <a:rPr lang="ru-RU" sz="2200" dirty="0"/>
              <a:t> на </a:t>
            </a:r>
            <a:r>
              <a:rPr lang="ru-RU" sz="2200" dirty="0" err="1"/>
              <a:t>емоционална</a:t>
            </a:r>
            <a:r>
              <a:rPr lang="ru-RU" sz="2200" dirty="0"/>
              <a:t> вреда </a:t>
            </a:r>
            <a:r>
              <a:rPr lang="ru-RU" sz="2200" dirty="0" err="1"/>
              <a:t>върху</a:t>
            </a:r>
            <a:r>
              <a:rPr lang="ru-RU" sz="2200" dirty="0"/>
              <a:t> </a:t>
            </a:r>
            <a:r>
              <a:rPr lang="ru-RU" sz="2200" dirty="0" err="1"/>
              <a:t>други</a:t>
            </a:r>
            <a:r>
              <a:rPr lang="ru-RU" sz="2200" dirty="0"/>
              <a:t> хора. Много </a:t>
            </a:r>
            <a:r>
              <a:rPr lang="ru-RU" sz="2200" dirty="0" err="1"/>
              <a:t>често</a:t>
            </a:r>
            <a:r>
              <a:rPr lang="ru-RU" sz="2200" dirty="0"/>
              <a:t> той </a:t>
            </a:r>
            <a:r>
              <a:rPr lang="ru-RU" sz="2200" dirty="0" err="1"/>
              <a:t>бива</a:t>
            </a:r>
            <a:r>
              <a:rPr lang="ru-RU" sz="2200" dirty="0"/>
              <a:t> </a:t>
            </a:r>
            <a:r>
              <a:rPr lang="ru-RU" sz="2200" dirty="0" err="1"/>
              <a:t>използван</a:t>
            </a:r>
            <a:r>
              <a:rPr lang="ru-RU" sz="2200" dirty="0"/>
              <a:t> от </a:t>
            </a:r>
            <a:r>
              <a:rPr lang="ru-RU" sz="2200" dirty="0" err="1"/>
              <a:t>деца</a:t>
            </a:r>
            <a:r>
              <a:rPr lang="ru-RU" sz="2200" dirty="0"/>
              <a:t> и </a:t>
            </a:r>
            <a:r>
              <a:rPr lang="ru-RU" sz="2200" dirty="0" err="1"/>
              <a:t>тийнейджъри</a:t>
            </a:r>
            <a:r>
              <a:rPr lang="ru-RU" sz="2200" dirty="0"/>
              <a:t> </a:t>
            </a:r>
            <a:r>
              <a:rPr lang="ru-RU" sz="2200" dirty="0" err="1"/>
              <a:t>като</a:t>
            </a:r>
            <a:r>
              <a:rPr lang="ru-RU" sz="2200" dirty="0"/>
              <a:t> начин да обидят, </a:t>
            </a:r>
            <a:r>
              <a:rPr lang="ru-RU" sz="2200" dirty="0" err="1"/>
              <a:t>отмъстят</a:t>
            </a:r>
            <a:r>
              <a:rPr lang="ru-RU" sz="2200" dirty="0"/>
              <a:t> или просто да се </a:t>
            </a:r>
            <a:r>
              <a:rPr lang="ru-RU" sz="2200" dirty="0" err="1"/>
              <a:t>пошегуват</a:t>
            </a:r>
            <a:r>
              <a:rPr lang="ru-RU" sz="2200" dirty="0"/>
              <a:t> с </a:t>
            </a:r>
            <a:r>
              <a:rPr lang="ru-RU" sz="2200" dirty="0" err="1"/>
              <a:t>приятелите</a:t>
            </a:r>
            <a:r>
              <a:rPr lang="ru-RU" sz="2200" dirty="0"/>
              <a:t> си. Той </a:t>
            </a:r>
            <a:r>
              <a:rPr lang="ru-RU" sz="2200" dirty="0" err="1"/>
              <a:t>има</a:t>
            </a:r>
            <a:r>
              <a:rPr lang="ru-RU" sz="2200" dirty="0"/>
              <a:t> </a:t>
            </a:r>
            <a:r>
              <a:rPr lang="ru-RU" sz="2200" dirty="0" err="1"/>
              <a:t>различни</a:t>
            </a:r>
            <a:r>
              <a:rPr lang="ru-RU" sz="2200" dirty="0"/>
              <a:t> </a:t>
            </a:r>
            <a:r>
              <a:rPr lang="ru-RU" sz="2200" dirty="0" err="1"/>
              <a:t>форми</a:t>
            </a:r>
            <a:r>
              <a:rPr lang="ru-RU" sz="2200" dirty="0"/>
              <a:t>.</a:t>
            </a:r>
          </a:p>
          <a:p>
            <a:pPr marL="0" indent="0" algn="just">
              <a:buNone/>
            </a:pPr>
            <a:endParaRPr lang="bg-B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322" y="1567346"/>
            <a:ext cx="3339455" cy="222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Право съединение 4"/>
          <p:cNvCxnSpPr/>
          <p:nvPr/>
        </p:nvCxnSpPr>
        <p:spPr>
          <a:xfrm>
            <a:off x="6312024" y="4005064"/>
            <a:ext cx="3483470" cy="0"/>
          </a:xfrm>
          <a:prstGeom prst="line">
            <a:avLst/>
          </a:prstGeom>
          <a:ln>
            <a:solidFill>
              <a:schemeClr val="bg1">
                <a:lumMod val="50000"/>
              </a:schemeClr>
            </a:solidFill>
          </a:ln>
        </p:spPr>
        <p:style>
          <a:lnRef idx="3">
            <a:schemeClr val="dk1"/>
          </a:lnRef>
          <a:fillRef idx="0">
            <a:schemeClr val="dk1"/>
          </a:fillRef>
          <a:effectRef idx="2">
            <a:schemeClr val="dk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722" y="4278451"/>
            <a:ext cx="3145532" cy="176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388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down)">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idx="1"/>
          </p:nvPr>
        </p:nvSpPr>
        <p:spPr>
          <a:xfrm>
            <a:off x="2351584" y="1412776"/>
            <a:ext cx="4392488" cy="4680520"/>
          </a:xfrm>
        </p:spPr>
        <p:txBody>
          <a:bodyPr>
            <a:normAutofit/>
          </a:bodyPr>
          <a:lstStyle/>
          <a:p>
            <a:pPr algn="just">
              <a:buFont typeface="Wingdings" pitchFamily="2" charset="2"/>
              <a:buChar char="Ø"/>
            </a:pPr>
            <a:r>
              <a:rPr lang="ru-RU" sz="2000" dirty="0" err="1"/>
              <a:t>Ти</a:t>
            </a:r>
            <a:r>
              <a:rPr lang="ru-RU" sz="2000" dirty="0"/>
              <a:t> си онлайн и се </a:t>
            </a:r>
            <a:r>
              <a:rPr lang="ru-RU" sz="2000" dirty="0" err="1"/>
              <a:t>натъкваш</a:t>
            </a:r>
            <a:r>
              <a:rPr lang="ru-RU" sz="2000" dirty="0"/>
              <a:t> на </a:t>
            </a:r>
            <a:r>
              <a:rPr lang="ru-RU" sz="2000" dirty="0" err="1"/>
              <a:t>нещо</a:t>
            </a:r>
            <a:r>
              <a:rPr lang="ru-RU" sz="2000" dirty="0"/>
              <a:t>, </a:t>
            </a:r>
            <a:r>
              <a:rPr lang="ru-RU" sz="2000" dirty="0" err="1"/>
              <a:t>което</a:t>
            </a:r>
            <a:r>
              <a:rPr lang="ru-RU" sz="2000" dirty="0"/>
              <a:t> те кара да се </a:t>
            </a:r>
            <a:r>
              <a:rPr lang="ru-RU" sz="2000" dirty="0" err="1"/>
              <a:t>чувстваш</a:t>
            </a:r>
            <a:r>
              <a:rPr lang="ru-RU" sz="2000" dirty="0"/>
              <a:t> неловко или те </a:t>
            </a:r>
            <a:r>
              <a:rPr lang="ru-RU" sz="2000" dirty="0" err="1"/>
              <a:t>притеснява</a:t>
            </a:r>
            <a:r>
              <a:rPr lang="ru-RU" sz="2000" dirty="0"/>
              <a:t>. </a:t>
            </a:r>
            <a:r>
              <a:rPr lang="ru-RU" sz="2000" dirty="0" err="1"/>
              <a:t>Може</a:t>
            </a:r>
            <a:r>
              <a:rPr lang="ru-RU" sz="2000" dirty="0"/>
              <a:t> </a:t>
            </a:r>
            <a:r>
              <a:rPr lang="ru-RU" sz="2000" dirty="0" err="1"/>
              <a:t>би</a:t>
            </a:r>
            <a:r>
              <a:rPr lang="ru-RU" sz="2000" dirty="0"/>
              <a:t> </a:t>
            </a:r>
            <a:r>
              <a:rPr lang="ru-RU" sz="2000" dirty="0" err="1"/>
              <a:t>приятел</a:t>
            </a:r>
            <a:r>
              <a:rPr lang="ru-RU" sz="2000" dirty="0"/>
              <a:t> от училище е подложен на тормоз и не </a:t>
            </a:r>
            <a:r>
              <a:rPr lang="ru-RU" sz="2000" dirty="0" err="1"/>
              <a:t>знаеш</a:t>
            </a:r>
            <a:r>
              <a:rPr lang="ru-RU" sz="2000" dirty="0"/>
              <a:t> </a:t>
            </a:r>
            <a:r>
              <a:rPr lang="ru-RU" sz="2000" dirty="0" err="1"/>
              <a:t>какво</a:t>
            </a:r>
            <a:r>
              <a:rPr lang="ru-RU" sz="2000" dirty="0"/>
              <a:t> да </a:t>
            </a:r>
            <a:r>
              <a:rPr lang="ru-RU" sz="2000" dirty="0" err="1"/>
              <a:t>направиш</a:t>
            </a:r>
            <a:r>
              <a:rPr lang="ru-RU" sz="2000" dirty="0"/>
              <a:t>. Или </a:t>
            </a:r>
            <a:r>
              <a:rPr lang="ru-RU" sz="2000" dirty="0" err="1"/>
              <a:t>може</a:t>
            </a:r>
            <a:r>
              <a:rPr lang="ru-RU" sz="2000" dirty="0"/>
              <a:t> </a:t>
            </a:r>
            <a:r>
              <a:rPr lang="ru-RU" sz="2000" dirty="0" err="1"/>
              <a:t>би</a:t>
            </a:r>
            <a:r>
              <a:rPr lang="ru-RU" sz="2000" dirty="0"/>
              <a:t> </a:t>
            </a:r>
            <a:r>
              <a:rPr lang="ru-RU" sz="2000" dirty="0" err="1"/>
              <a:t>нечие</a:t>
            </a:r>
            <a:r>
              <a:rPr lang="ru-RU" sz="2000" dirty="0"/>
              <a:t> </a:t>
            </a:r>
            <a:r>
              <a:rPr lang="ru-RU" sz="2000" dirty="0" err="1"/>
              <a:t>съобщение</a:t>
            </a:r>
            <a:r>
              <a:rPr lang="ru-RU" sz="2000" dirty="0"/>
              <a:t> от дружелюбно става </a:t>
            </a:r>
            <a:r>
              <a:rPr lang="ru-RU" sz="2000" dirty="0" err="1"/>
              <a:t>заплашително</a:t>
            </a:r>
            <a:r>
              <a:rPr lang="ru-RU" sz="2000" dirty="0"/>
              <a:t>.</a:t>
            </a:r>
          </a:p>
          <a:p>
            <a:pPr algn="just">
              <a:buFont typeface="Wingdings" pitchFamily="2" charset="2"/>
              <a:buChar char="Ø"/>
            </a:pPr>
            <a:r>
              <a:rPr lang="ru-RU" sz="2000" dirty="0" err="1"/>
              <a:t>Има</a:t>
            </a:r>
            <a:r>
              <a:rPr lang="ru-RU" sz="2000" dirty="0"/>
              <a:t> толкова много </a:t>
            </a:r>
            <a:r>
              <a:rPr lang="ru-RU" sz="2000" dirty="0" err="1"/>
              <a:t>неща</a:t>
            </a:r>
            <a:r>
              <a:rPr lang="ru-RU" sz="2000" dirty="0"/>
              <a:t>, </a:t>
            </a:r>
            <a:r>
              <a:rPr lang="ru-RU" sz="2000" dirty="0" err="1"/>
              <a:t>заради</a:t>
            </a:r>
            <a:r>
              <a:rPr lang="ru-RU" sz="2000" dirty="0"/>
              <a:t> </a:t>
            </a:r>
            <a:r>
              <a:rPr lang="ru-RU" sz="2000" dirty="0" err="1"/>
              <a:t>които</a:t>
            </a:r>
            <a:r>
              <a:rPr lang="ru-RU" sz="2000" dirty="0"/>
              <a:t> </a:t>
            </a:r>
            <a:r>
              <a:rPr lang="ru-RU" sz="2000" dirty="0" err="1"/>
              <a:t>човек</a:t>
            </a:r>
            <a:r>
              <a:rPr lang="ru-RU" sz="2000" dirty="0"/>
              <a:t> </a:t>
            </a:r>
            <a:r>
              <a:rPr lang="ru-RU" sz="2000" dirty="0" err="1"/>
              <a:t>обича</a:t>
            </a:r>
            <a:r>
              <a:rPr lang="ru-RU" sz="2000" dirty="0"/>
              <a:t> да е онлайн, но </a:t>
            </a:r>
            <a:r>
              <a:rPr lang="ru-RU" sz="2000" dirty="0" err="1"/>
              <a:t>има</a:t>
            </a:r>
            <a:r>
              <a:rPr lang="ru-RU" sz="2000" dirty="0"/>
              <a:t> и </a:t>
            </a:r>
            <a:r>
              <a:rPr lang="ru-RU" sz="2000" dirty="0" err="1"/>
              <a:t>ежедневни</a:t>
            </a:r>
            <a:r>
              <a:rPr lang="ru-RU" sz="2000" dirty="0"/>
              <a:t> злоупотреби с и в интернет, а </a:t>
            </a:r>
            <a:r>
              <a:rPr lang="ru-RU" sz="2000" dirty="0" err="1"/>
              <a:t>младите</a:t>
            </a:r>
            <a:r>
              <a:rPr lang="ru-RU" sz="2000" dirty="0"/>
              <a:t> хора </a:t>
            </a:r>
            <a:r>
              <a:rPr lang="ru-RU" sz="2000" dirty="0" err="1"/>
              <a:t>плащат</a:t>
            </a:r>
            <a:r>
              <a:rPr lang="ru-RU" sz="2000" dirty="0"/>
              <a:t> </a:t>
            </a:r>
            <a:r>
              <a:rPr lang="ru-RU" sz="2000" dirty="0" err="1"/>
              <a:t>цената</a:t>
            </a:r>
            <a:r>
              <a:rPr lang="ru-RU" sz="2000" dirty="0"/>
              <a:t> за </a:t>
            </a:r>
            <a:r>
              <a:rPr lang="ru-RU" sz="2000" dirty="0" err="1"/>
              <a:t>това</a:t>
            </a:r>
            <a:r>
              <a:rPr lang="ru-RU" sz="2000" dirty="0"/>
              <a:t>.</a:t>
            </a:r>
          </a:p>
          <a:p>
            <a:pPr marL="0" indent="0" algn="just">
              <a:buNone/>
            </a:pPr>
            <a:endParaRPr lang="bg-BG"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510" y="1304288"/>
            <a:ext cx="3052210" cy="203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Право съединение 4"/>
          <p:cNvCxnSpPr/>
          <p:nvPr/>
        </p:nvCxnSpPr>
        <p:spPr>
          <a:xfrm>
            <a:off x="6861511" y="3573016"/>
            <a:ext cx="3203897" cy="0"/>
          </a:xfrm>
          <a:prstGeom prst="line">
            <a:avLst/>
          </a:prstGeom>
          <a:ln>
            <a:solidFill>
              <a:schemeClr val="bg1">
                <a:lumMod val="50000"/>
              </a:schemeClr>
            </a:solidFill>
          </a:ln>
        </p:spPr>
        <p:style>
          <a:lnRef idx="3">
            <a:schemeClr val="dk1"/>
          </a:lnRef>
          <a:fillRef idx="0">
            <a:schemeClr val="dk1"/>
          </a:fillRef>
          <a:effectRef idx="2">
            <a:schemeClr val="dk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129" y="3810638"/>
            <a:ext cx="2878659" cy="203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844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p:txBody>
          <a:bodyPr/>
          <a:lstStyle/>
          <a:p>
            <a:r>
              <a:rPr lang="bg-BG" dirty="0">
                <a:solidFill>
                  <a:schemeClr val="bg1"/>
                </a:solidFill>
              </a:rPr>
              <a:t>Средства за комуникация в реално време</a:t>
            </a:r>
            <a:endParaRPr lang="en-US" dirty="0">
              <a:solidFill>
                <a:schemeClr val="bg1"/>
              </a:solidFill>
            </a:endParaRPr>
          </a:p>
        </p:txBody>
      </p:sp>
    </p:spTree>
    <p:extLst>
      <p:ext uri="{BB962C8B-B14F-4D97-AF65-F5344CB8AC3E}">
        <p14:creationId xmlns:p14="http://schemas.microsoft.com/office/powerpoint/2010/main" val="3951689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p:txBody>
          <a:bodyPr/>
          <a:lstStyle/>
          <a:p>
            <a:r>
              <a:rPr lang="bg-BG" dirty="0">
                <a:solidFill>
                  <a:schemeClr val="bg1"/>
                </a:solidFill>
              </a:rPr>
              <a:t>Комуникация в реално време</a:t>
            </a:r>
            <a:endParaRPr lang="en-US" dirty="0">
              <a:solidFill>
                <a:schemeClr val="bg1"/>
              </a:solidFill>
            </a:endParaRPr>
          </a:p>
        </p:txBody>
      </p:sp>
    </p:spTree>
    <p:extLst>
      <p:ext uri="{BB962C8B-B14F-4D97-AF65-F5344CB8AC3E}">
        <p14:creationId xmlns:p14="http://schemas.microsoft.com/office/powerpoint/2010/main" val="300139248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2F4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69119" y="2114709"/>
            <a:ext cx="2737912" cy="1646715"/>
          </a:xfrm>
          <a:prstGeom prst="rect">
            <a:avLst/>
          </a:prstGeom>
        </p:spPr>
      </p:pic>
      <p:pic>
        <p:nvPicPr>
          <p:cNvPr id="5" name="Picture 4"/>
          <p:cNvPicPr>
            <a:picLocks noChangeAspect="1"/>
          </p:cNvPicPr>
          <p:nvPr/>
        </p:nvPicPr>
        <p:blipFill>
          <a:blip r:embed="rId4"/>
          <a:stretch>
            <a:fillRect/>
          </a:stretch>
        </p:blipFill>
        <p:spPr>
          <a:xfrm>
            <a:off x="1400909" y="1866505"/>
            <a:ext cx="2143125" cy="2143125"/>
          </a:xfrm>
          <a:prstGeom prst="rect">
            <a:avLst/>
          </a:prstGeom>
        </p:spPr>
      </p:pic>
      <p:pic>
        <p:nvPicPr>
          <p:cNvPr id="6" name="Picture 5"/>
          <p:cNvPicPr>
            <a:picLocks noChangeAspect="1"/>
          </p:cNvPicPr>
          <p:nvPr/>
        </p:nvPicPr>
        <p:blipFill>
          <a:blip r:embed="rId5"/>
          <a:stretch>
            <a:fillRect/>
          </a:stretch>
        </p:blipFill>
        <p:spPr>
          <a:xfrm>
            <a:off x="8732116" y="1866505"/>
            <a:ext cx="2143125" cy="2143125"/>
          </a:xfrm>
          <a:prstGeom prst="rect">
            <a:avLst/>
          </a:prstGeom>
        </p:spPr>
      </p:pic>
    </p:spTree>
    <p:extLst>
      <p:ext uri="{BB962C8B-B14F-4D97-AF65-F5344CB8AC3E}">
        <p14:creationId xmlns:p14="http://schemas.microsoft.com/office/powerpoint/2010/main" val="21984322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p:spPr>
        <p:txBody>
          <a:bodyPr>
            <a:normAutofit/>
          </a:bodyPr>
          <a:lstStyle/>
          <a:p>
            <a:pPr algn="ctr"/>
            <a:r>
              <a:rPr lang="bg-BG" b="1"/>
              <a:t>Първо използване на интрнет:</a:t>
            </a:r>
            <a:endParaRPr lang="en-US" b="1"/>
          </a:p>
        </p:txBody>
      </p:sp>
      <p:sp>
        <p:nvSpPr>
          <p:cNvPr id="3" name="Content Placeholder 2"/>
          <p:cNvSpPr>
            <a:spLocks noGrp="1"/>
          </p:cNvSpPr>
          <p:nvPr>
            <p:ph idx="1"/>
          </p:nvPr>
        </p:nvSpPr>
        <p:spPr>
          <a:xfrm>
            <a:off x="1141412" y="2249487"/>
            <a:ext cx="4844521" cy="3541714"/>
          </a:xfrm>
        </p:spPr>
        <p:txBody>
          <a:bodyPr anchor="ctr">
            <a:normAutofit/>
          </a:bodyPr>
          <a:lstStyle/>
          <a:p>
            <a:pPr>
              <a:lnSpc>
                <a:spcPct val="110000"/>
              </a:lnSpc>
            </a:pPr>
            <a:r>
              <a:rPr lang="ru-RU" sz="2000" b="1"/>
              <a:t>Eдва ли някой си представя как би изглеждал живота ни днес, ако нямаше интернет. Замисля ли сте се, oбаче кой всъщност е човека, който е поставил началото на уеб пространството във формата, в която го познаваме? Неговото пълно име е Тимъти Джон Бернерс-Лий и заради своите открития той е удостоен с титлата “сър”, информира mashable.</a:t>
            </a:r>
            <a:endParaRPr lang="en-US" sz="2000" b="1"/>
          </a:p>
        </p:txBody>
      </p:sp>
      <p:pic>
        <p:nvPicPr>
          <p:cNvPr id="5" name="Picture 4"/>
          <p:cNvPicPr>
            <a:picLocks noChangeAspect="1"/>
          </p:cNvPicPr>
          <p:nvPr/>
        </p:nvPicPr>
        <p:blipFill rotWithShape="1">
          <a:blip r:embed="rId3"/>
          <a:srcRect t="19685" r="-1" b="27935"/>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757605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12F4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95600" y="1693984"/>
            <a:ext cx="3200400" cy="1428750"/>
          </a:xfrm>
          <a:prstGeom prst="rect">
            <a:avLst/>
          </a:prstGeom>
        </p:spPr>
      </p:pic>
      <p:pic>
        <p:nvPicPr>
          <p:cNvPr id="5" name="Picture 4"/>
          <p:cNvPicPr>
            <a:picLocks noChangeAspect="1"/>
          </p:cNvPicPr>
          <p:nvPr/>
        </p:nvPicPr>
        <p:blipFill>
          <a:blip r:embed="rId4"/>
          <a:stretch>
            <a:fillRect/>
          </a:stretch>
        </p:blipFill>
        <p:spPr>
          <a:xfrm>
            <a:off x="8471022" y="3693867"/>
            <a:ext cx="2143125" cy="2143125"/>
          </a:xfrm>
          <a:prstGeom prst="rect">
            <a:avLst/>
          </a:prstGeom>
        </p:spPr>
      </p:pic>
    </p:spTree>
    <p:extLst>
      <p:ext uri="{BB962C8B-B14F-4D97-AF65-F5344CB8AC3E}">
        <p14:creationId xmlns:p14="http://schemas.microsoft.com/office/powerpoint/2010/main" val="9991833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rot="20474818">
            <a:off x="867444" y="1693965"/>
            <a:ext cx="2794000" cy="4401205"/>
          </a:xfrm>
          <a:prstGeom prst="rect">
            <a:avLst/>
          </a:prstGeom>
          <a:noFill/>
        </p:spPr>
        <p:txBody>
          <a:bodyPr wrap="square" rtlCol="0">
            <a:spAutoFit/>
          </a:bodyPr>
          <a:lstStyle/>
          <a:p>
            <a:endParaRPr lang="ru-RU" sz="2000" dirty="0"/>
          </a:p>
          <a:p>
            <a:pPr marL="285750" indent="-285750">
              <a:buFont typeface="Wingdings" panose="05000000000000000000" pitchFamily="2" charset="2"/>
              <a:buChar char="Ø"/>
            </a:pPr>
            <a:r>
              <a:rPr lang="ru-RU" sz="2000" dirty="0"/>
              <a:t> </a:t>
            </a:r>
            <a:r>
              <a:rPr lang="ru-RU" sz="2000" dirty="0" err="1"/>
              <a:t>електронна</a:t>
            </a:r>
            <a:r>
              <a:rPr lang="ru-RU" sz="2000" dirty="0"/>
              <a:t> </a:t>
            </a:r>
            <a:r>
              <a:rPr lang="ru-RU" sz="2000" dirty="0" err="1"/>
              <a:t>поща</a:t>
            </a:r>
            <a:r>
              <a:rPr lang="ru-RU" sz="2000" dirty="0"/>
              <a:t> (е-мейл)- за обмен на </a:t>
            </a:r>
            <a:r>
              <a:rPr lang="ru-RU" sz="2000" dirty="0" err="1"/>
              <a:t>цифрови</a:t>
            </a:r>
            <a:r>
              <a:rPr lang="ru-RU" sz="2000" dirty="0"/>
              <a:t> </a:t>
            </a:r>
            <a:r>
              <a:rPr lang="ru-RU" sz="2000" dirty="0" err="1"/>
              <a:t>съобщения</a:t>
            </a:r>
            <a:r>
              <a:rPr lang="ru-RU" sz="2000" dirty="0"/>
              <a:t> </a:t>
            </a:r>
            <a:r>
              <a:rPr lang="ru-RU" sz="2000" dirty="0" err="1"/>
              <a:t>през</a:t>
            </a:r>
            <a:r>
              <a:rPr lang="ru-RU" sz="2000" dirty="0"/>
              <a:t> Интернет или </a:t>
            </a:r>
            <a:r>
              <a:rPr lang="ru-RU" sz="2000" dirty="0" err="1"/>
              <a:t>други</a:t>
            </a:r>
            <a:r>
              <a:rPr lang="ru-RU" sz="2000" dirty="0"/>
              <a:t> </a:t>
            </a:r>
            <a:r>
              <a:rPr lang="ru-RU" sz="2000" dirty="0" err="1"/>
              <a:t>компютърни</a:t>
            </a:r>
            <a:r>
              <a:rPr lang="ru-RU" sz="2000" dirty="0"/>
              <a:t> мрежи</a:t>
            </a:r>
          </a:p>
          <a:p>
            <a:pPr marL="285750" indent="-285750">
              <a:buFont typeface="Wingdings" panose="05000000000000000000" pitchFamily="2" charset="2"/>
              <a:buChar char="Ø"/>
            </a:pPr>
            <a:r>
              <a:rPr lang="ru-RU" sz="2000" dirty="0"/>
              <a:t> </a:t>
            </a:r>
            <a:r>
              <a:rPr lang="ru-RU" sz="2000" dirty="0" err="1"/>
              <a:t>електронни</a:t>
            </a:r>
            <a:r>
              <a:rPr lang="ru-RU" sz="2000" dirty="0"/>
              <a:t> конференции</a:t>
            </a:r>
          </a:p>
          <a:p>
            <a:pPr marL="285750" indent="-285750">
              <a:buFont typeface="Wingdings" panose="05000000000000000000" pitchFamily="2" charset="2"/>
              <a:buChar char="Ø"/>
            </a:pPr>
            <a:r>
              <a:rPr lang="ru-RU" sz="2000" dirty="0"/>
              <a:t> </a:t>
            </a:r>
            <a:r>
              <a:rPr lang="ru-RU" sz="2000" dirty="0" err="1"/>
              <a:t>форуми</a:t>
            </a:r>
            <a:endParaRPr lang="ru-RU" sz="2000" dirty="0"/>
          </a:p>
          <a:p>
            <a:pPr marL="285750" indent="-285750">
              <a:buFont typeface="Wingdings" panose="05000000000000000000" pitchFamily="2" charset="2"/>
              <a:buChar char="Ø"/>
            </a:pPr>
            <a:r>
              <a:rPr lang="ru-RU" sz="2000" dirty="0"/>
              <a:t> видеоконференции</a:t>
            </a:r>
          </a:p>
          <a:p>
            <a:pPr marL="285750" indent="-285750">
              <a:buFont typeface="Wingdings" panose="05000000000000000000" pitchFamily="2" charset="2"/>
              <a:buChar char="Ø"/>
            </a:pPr>
            <a:r>
              <a:rPr lang="ru-RU" sz="2000" dirty="0"/>
              <a:t> </a:t>
            </a:r>
            <a:r>
              <a:rPr lang="ru-RU" sz="2000" dirty="0" err="1"/>
              <a:t>образователни</a:t>
            </a:r>
            <a:r>
              <a:rPr lang="ru-RU" sz="2000" dirty="0"/>
              <a:t> </a:t>
            </a:r>
            <a:r>
              <a:rPr lang="ru-RU" sz="2000" dirty="0" err="1"/>
              <a:t>проекти</a:t>
            </a:r>
            <a:endParaRPr lang="bg-BG" sz="2000" dirty="0"/>
          </a:p>
        </p:txBody>
      </p:sp>
    </p:spTree>
    <p:extLst>
      <p:ext uri="{BB962C8B-B14F-4D97-AF65-F5344CB8AC3E}">
        <p14:creationId xmlns:p14="http://schemas.microsoft.com/office/powerpoint/2010/main" val="1553646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88"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89"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0"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1"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2"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3"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4"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5"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6"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7"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8"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9"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0"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1"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2"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3"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4"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05"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6"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7"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8"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9"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0"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1"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2"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3"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4"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116"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118" name="Rectangle 117">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21"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22"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3"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4"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5"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6"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7"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8"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9"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0"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1"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2"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33"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4"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5"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6"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7"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38"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9"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0"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1"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2"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3"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4"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5"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6"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7"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149"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p:cNvSpPr>
            <a:spLocks noGrp="1"/>
          </p:cNvSpPr>
          <p:nvPr>
            <p:ph type="title"/>
          </p:nvPr>
        </p:nvSpPr>
        <p:spPr>
          <a:xfrm>
            <a:off x="853330" y="1134681"/>
            <a:ext cx="2743310" cy="4255025"/>
          </a:xfrm>
        </p:spPr>
        <p:txBody>
          <a:bodyPr>
            <a:normAutofit/>
          </a:bodyPr>
          <a:lstStyle/>
          <a:p>
            <a:r>
              <a:rPr lang="bg-BG" sz="2800">
                <a:solidFill>
                  <a:srgbClr val="FFFFFF"/>
                </a:solidFill>
              </a:rPr>
              <a:t>Източници на информация:</a:t>
            </a:r>
            <a:endParaRPr lang="en-US" sz="2800">
              <a:solidFill>
                <a:srgbClr val="FFFFFF"/>
              </a:solidFill>
            </a:endParaRPr>
          </a:p>
        </p:txBody>
      </p:sp>
      <p:graphicFrame>
        <p:nvGraphicFramePr>
          <p:cNvPr id="5" name="Content Placeholder 2">
            <a:extLst>
              <a:ext uri="{FF2B5EF4-FFF2-40B4-BE49-F238E27FC236}">
                <a16:creationId xmlns:a16="http://schemas.microsoft.com/office/drawing/2014/main" id="{124EDC37-4861-4D0E-8C37-D4F941A591C5}"/>
              </a:ext>
            </a:extLst>
          </p:cNvPr>
          <p:cNvGraphicFramePr>
            <a:graphicFrameLocks noGrp="1"/>
          </p:cNvGraphicFramePr>
          <p:nvPr>
            <p:ph idx="1"/>
            <p:extLst>
              <p:ext uri="{D42A27DB-BD31-4B8C-83A1-F6EECF244321}">
                <p14:modId xmlns:p14="http://schemas.microsoft.com/office/powerpoint/2010/main" val="36225454"/>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4249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E9B448F0-DA06-4165-AB5F-4330A20E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92D83638-A467-411A-9C31-FE9A111CD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2576BCDF-119F-4EB5-83D7-ED823C93EB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solidFill>
            <a:schemeClr val="tx2">
              <a:alpha val="45000"/>
            </a:schemeClr>
          </a:solidFill>
        </p:grpSpPr>
        <p:sp>
          <p:nvSpPr>
            <p:cNvPr id="58" name="Rectangle 5">
              <a:extLst>
                <a:ext uri="{FF2B5EF4-FFF2-40B4-BE49-F238E27FC236}">
                  <a16:creationId xmlns:a16="http://schemas.microsoft.com/office/drawing/2014/main" id="{43D63E8F-FD8A-4CE3-B7C9-3E9E2B66B5F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D107D890-1831-46D8-90FB-F2FC0B288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7">
              <a:extLst>
                <a:ext uri="{FF2B5EF4-FFF2-40B4-BE49-F238E27FC236}">
                  <a16:creationId xmlns:a16="http://schemas.microsoft.com/office/drawing/2014/main" id="{02440904-A4EC-4F72-8E22-AAF4D9DB5C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8">
              <a:extLst>
                <a:ext uri="{FF2B5EF4-FFF2-40B4-BE49-F238E27FC236}">
                  <a16:creationId xmlns:a16="http://schemas.microsoft.com/office/drawing/2014/main" id="{625E9C1F-1569-416B-A85C-FA1434872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9">
              <a:extLst>
                <a:ext uri="{FF2B5EF4-FFF2-40B4-BE49-F238E27FC236}">
                  <a16:creationId xmlns:a16="http://schemas.microsoft.com/office/drawing/2014/main" id="{3A186C77-43BF-4B1B-8170-48944F305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0">
              <a:extLst>
                <a:ext uri="{FF2B5EF4-FFF2-40B4-BE49-F238E27FC236}">
                  <a16:creationId xmlns:a16="http://schemas.microsoft.com/office/drawing/2014/main" id="{FA8D72C1-8526-44B4-9333-5E0057ECC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1">
              <a:extLst>
                <a:ext uri="{FF2B5EF4-FFF2-40B4-BE49-F238E27FC236}">
                  <a16:creationId xmlns:a16="http://schemas.microsoft.com/office/drawing/2014/main" id="{790E4BA0-9C47-48B6-AA4A-8FC22DA95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2">
              <a:extLst>
                <a:ext uri="{FF2B5EF4-FFF2-40B4-BE49-F238E27FC236}">
                  <a16:creationId xmlns:a16="http://schemas.microsoft.com/office/drawing/2014/main" id="{FD051475-431F-4B9D-94C6-7B49A69582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3">
              <a:extLst>
                <a:ext uri="{FF2B5EF4-FFF2-40B4-BE49-F238E27FC236}">
                  <a16:creationId xmlns:a16="http://schemas.microsoft.com/office/drawing/2014/main" id="{82255D2F-85A1-4A19-8BC4-EB2715F36C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4">
              <a:extLst>
                <a:ext uri="{FF2B5EF4-FFF2-40B4-BE49-F238E27FC236}">
                  <a16:creationId xmlns:a16="http://schemas.microsoft.com/office/drawing/2014/main" id="{EBC3A004-9794-4EFA-83F0-989248797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5">
              <a:extLst>
                <a:ext uri="{FF2B5EF4-FFF2-40B4-BE49-F238E27FC236}">
                  <a16:creationId xmlns:a16="http://schemas.microsoft.com/office/drawing/2014/main" id="{6EFD9FC3-E11A-44E3-BCAC-A07F3C601F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Line 16">
              <a:extLst>
                <a:ext uri="{FF2B5EF4-FFF2-40B4-BE49-F238E27FC236}">
                  <a16:creationId xmlns:a16="http://schemas.microsoft.com/office/drawing/2014/main" id="{AB6AB6F7-6592-4028-B349-1C0E53A29C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6C2415E6-F914-4C11-B48B-4910AA6CA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8">
              <a:extLst>
                <a:ext uri="{FF2B5EF4-FFF2-40B4-BE49-F238E27FC236}">
                  <a16:creationId xmlns:a16="http://schemas.microsoft.com/office/drawing/2014/main" id="{2412013C-072A-489E-851A-CFEF91A9A6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9">
              <a:extLst>
                <a:ext uri="{FF2B5EF4-FFF2-40B4-BE49-F238E27FC236}">
                  <a16:creationId xmlns:a16="http://schemas.microsoft.com/office/drawing/2014/main" id="{DE93DF9F-296F-4DE4-8813-D8C04DE4C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0">
              <a:extLst>
                <a:ext uri="{FF2B5EF4-FFF2-40B4-BE49-F238E27FC236}">
                  <a16:creationId xmlns:a16="http://schemas.microsoft.com/office/drawing/2014/main" id="{F440D966-5030-460C-9916-BF9B915421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Rectangle 21">
              <a:extLst>
                <a:ext uri="{FF2B5EF4-FFF2-40B4-BE49-F238E27FC236}">
                  <a16:creationId xmlns:a16="http://schemas.microsoft.com/office/drawing/2014/main" id="{1EFE245D-BA05-4F4D-A6E8-40739F48E7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ED67811C-F735-441C-98A6-2517EC099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3">
              <a:extLst>
                <a:ext uri="{FF2B5EF4-FFF2-40B4-BE49-F238E27FC236}">
                  <a16:creationId xmlns:a16="http://schemas.microsoft.com/office/drawing/2014/main" id="{3070FC44-32F9-470F-A131-868F3F1DB7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4">
              <a:extLst>
                <a:ext uri="{FF2B5EF4-FFF2-40B4-BE49-F238E27FC236}">
                  <a16:creationId xmlns:a16="http://schemas.microsoft.com/office/drawing/2014/main" id="{95FB52C7-C779-4E3F-978C-4595FEF86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5">
              <a:extLst>
                <a:ext uri="{FF2B5EF4-FFF2-40B4-BE49-F238E27FC236}">
                  <a16:creationId xmlns:a16="http://schemas.microsoft.com/office/drawing/2014/main" id="{D4EB1759-62AC-4B24-9DC6-E4F8737E89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6">
              <a:extLst>
                <a:ext uri="{FF2B5EF4-FFF2-40B4-BE49-F238E27FC236}">
                  <a16:creationId xmlns:a16="http://schemas.microsoft.com/office/drawing/2014/main" id="{7BF6FB39-864B-4F58-86E8-790E16FB3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7">
              <a:extLst>
                <a:ext uri="{FF2B5EF4-FFF2-40B4-BE49-F238E27FC236}">
                  <a16:creationId xmlns:a16="http://schemas.microsoft.com/office/drawing/2014/main" id="{5FE4FA46-B51C-43DA-87FC-2644ED117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8">
              <a:extLst>
                <a:ext uri="{FF2B5EF4-FFF2-40B4-BE49-F238E27FC236}">
                  <a16:creationId xmlns:a16="http://schemas.microsoft.com/office/drawing/2014/main" id="{25DD1322-2D3A-4E7B-B23B-B4F96E02C2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9">
              <a:extLst>
                <a:ext uri="{FF2B5EF4-FFF2-40B4-BE49-F238E27FC236}">
                  <a16:creationId xmlns:a16="http://schemas.microsoft.com/office/drawing/2014/main" id="{6E4FFBEB-52BB-494D-AD99-A0F072AB6F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0">
              <a:extLst>
                <a:ext uri="{FF2B5EF4-FFF2-40B4-BE49-F238E27FC236}">
                  <a16:creationId xmlns:a16="http://schemas.microsoft.com/office/drawing/2014/main" id="{7DE92406-3F65-4333-BAAA-A9A7B5AEE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1">
              <a:extLst>
                <a:ext uri="{FF2B5EF4-FFF2-40B4-BE49-F238E27FC236}">
                  <a16:creationId xmlns:a16="http://schemas.microsoft.com/office/drawing/2014/main" id="{B8B0FFC4-D1BB-4BB9-A224-BB78BFD338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4" name="Title 3">
            <a:extLst>
              <a:ext uri="{FF2B5EF4-FFF2-40B4-BE49-F238E27FC236}">
                <a16:creationId xmlns:a16="http://schemas.microsoft.com/office/drawing/2014/main" id="{159BB0D5-C129-410F-AF56-76BA590CAD15}"/>
              </a:ext>
            </a:extLst>
          </p:cNvPr>
          <p:cNvSpPr>
            <a:spLocks noGrp="1"/>
          </p:cNvSpPr>
          <p:nvPr>
            <p:ph type="title"/>
          </p:nvPr>
        </p:nvSpPr>
        <p:spPr>
          <a:xfrm>
            <a:off x="1141411" y="748240"/>
            <a:ext cx="9906000" cy="1117073"/>
          </a:xfrm>
        </p:spPr>
        <p:txBody>
          <a:bodyPr vert="horz" lIns="91440" tIns="45720" rIns="91440" bIns="45720" rtlCol="0" anchor="ctr">
            <a:normAutofit/>
          </a:bodyPr>
          <a:lstStyle/>
          <a:p>
            <a:pPr algn="ctr"/>
            <a:r>
              <a:rPr lang="en-US" sz="3700" dirty="0" err="1"/>
              <a:t>Благодаря</a:t>
            </a:r>
            <a:r>
              <a:rPr lang="en-US" sz="3700" dirty="0"/>
              <a:t> </a:t>
            </a:r>
            <a:r>
              <a:rPr lang="en-US" sz="3700" dirty="0" err="1"/>
              <a:t>за</a:t>
            </a:r>
            <a:r>
              <a:rPr lang="en-US" sz="3700" dirty="0"/>
              <a:t> </a:t>
            </a:r>
            <a:r>
              <a:rPr lang="en-US" sz="3700" dirty="0" err="1"/>
              <a:t>вниманието</a:t>
            </a:r>
            <a:r>
              <a:rPr lang="en-US" sz="3700" dirty="0"/>
              <a:t>!</a:t>
            </a:r>
            <a:br>
              <a:rPr lang="en-US" sz="3700" dirty="0"/>
            </a:br>
            <a:endParaRPr lang="en-US" sz="3700" dirty="0"/>
          </a:p>
        </p:txBody>
      </p:sp>
      <p:sp>
        <p:nvSpPr>
          <p:cNvPr id="5" name="Text Placeholder 4">
            <a:extLst>
              <a:ext uri="{FF2B5EF4-FFF2-40B4-BE49-F238E27FC236}">
                <a16:creationId xmlns:a16="http://schemas.microsoft.com/office/drawing/2014/main" id="{76B98C72-9874-4653-8BE0-9259A492FE53}"/>
              </a:ext>
            </a:extLst>
          </p:cNvPr>
          <p:cNvSpPr>
            <a:spLocks noGrp="1"/>
          </p:cNvSpPr>
          <p:nvPr>
            <p:ph type="body" sz="half" idx="2"/>
          </p:nvPr>
        </p:nvSpPr>
        <p:spPr>
          <a:xfrm>
            <a:off x="1206500" y="2249487"/>
            <a:ext cx="9840911" cy="3541714"/>
          </a:xfrm>
        </p:spPr>
        <p:txBody>
          <a:bodyPr vert="horz" lIns="91440" tIns="45720" rIns="91440" bIns="45720" rtlCol="0" anchor="t">
            <a:normAutofit/>
          </a:bodyPr>
          <a:lstStyle/>
          <a:p>
            <a:pPr indent="-228600">
              <a:buFont typeface="Arial" panose="020B0604020202020204" pitchFamily="34" charset="0"/>
              <a:buChar char="•"/>
            </a:pPr>
            <a:endParaRPr lang="en-US"/>
          </a:p>
        </p:txBody>
      </p:sp>
      <p:grpSp>
        <p:nvGrpSpPr>
          <p:cNvPr id="86" name="Group 85">
            <a:extLst>
              <a:ext uri="{FF2B5EF4-FFF2-40B4-BE49-F238E27FC236}">
                <a16:creationId xmlns:a16="http://schemas.microsoft.com/office/drawing/2014/main" id="{8DB4BB99-C854-45F9-BED1-63D15E3A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2">
              <a:alpha val="45000"/>
            </a:schemeClr>
          </a:solidFill>
        </p:grpSpPr>
        <p:sp>
          <p:nvSpPr>
            <p:cNvPr id="87" name="Freeform 32">
              <a:extLst>
                <a:ext uri="{FF2B5EF4-FFF2-40B4-BE49-F238E27FC236}">
                  <a16:creationId xmlns:a16="http://schemas.microsoft.com/office/drawing/2014/main" id="{5D1CCC4C-284C-4BF6-97D9-D97467463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33">
              <a:extLst>
                <a:ext uri="{FF2B5EF4-FFF2-40B4-BE49-F238E27FC236}">
                  <a16:creationId xmlns:a16="http://schemas.microsoft.com/office/drawing/2014/main" id="{35D82D1B-EB09-4028-9107-D60B547C7B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34">
              <a:extLst>
                <a:ext uri="{FF2B5EF4-FFF2-40B4-BE49-F238E27FC236}">
                  <a16:creationId xmlns:a16="http://schemas.microsoft.com/office/drawing/2014/main" id="{1389EE93-8059-437E-8507-7557AD68FB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35">
              <a:extLst>
                <a:ext uri="{FF2B5EF4-FFF2-40B4-BE49-F238E27FC236}">
                  <a16:creationId xmlns:a16="http://schemas.microsoft.com/office/drawing/2014/main" id="{377C05DC-75FF-4426-A34F-DBF0C7E7B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36">
              <a:extLst>
                <a:ext uri="{FF2B5EF4-FFF2-40B4-BE49-F238E27FC236}">
                  <a16:creationId xmlns:a16="http://schemas.microsoft.com/office/drawing/2014/main" id="{03D385C8-866D-437D-91B1-2E3ECDD88E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37">
              <a:extLst>
                <a:ext uri="{FF2B5EF4-FFF2-40B4-BE49-F238E27FC236}">
                  <a16:creationId xmlns:a16="http://schemas.microsoft.com/office/drawing/2014/main" id="{3F649CBB-748F-4C79-A14F-C531C40B0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38">
              <a:extLst>
                <a:ext uri="{FF2B5EF4-FFF2-40B4-BE49-F238E27FC236}">
                  <a16:creationId xmlns:a16="http://schemas.microsoft.com/office/drawing/2014/main" id="{7F4622C0-84AF-41F1-9128-FE73CADD36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39">
              <a:extLst>
                <a:ext uri="{FF2B5EF4-FFF2-40B4-BE49-F238E27FC236}">
                  <a16:creationId xmlns:a16="http://schemas.microsoft.com/office/drawing/2014/main" id="{CC6F29C1-A471-4CDE-8C21-E4B15C5E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40">
              <a:extLst>
                <a:ext uri="{FF2B5EF4-FFF2-40B4-BE49-F238E27FC236}">
                  <a16:creationId xmlns:a16="http://schemas.microsoft.com/office/drawing/2014/main" id="{67F5B7DA-86C7-4AE0-96B6-D7F5AA51E2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Rectangle 41">
              <a:extLst>
                <a:ext uri="{FF2B5EF4-FFF2-40B4-BE49-F238E27FC236}">
                  <a16:creationId xmlns:a16="http://schemas.microsoft.com/office/drawing/2014/main" id="{0FA481E3-0439-484A-AC9B-19D58B98E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13658075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618518"/>
            <a:ext cx="5894387" cy="1478570"/>
          </a:xfrm>
        </p:spPr>
        <p:txBody>
          <a:bodyPr anchor="b">
            <a:normAutofit/>
          </a:bodyPr>
          <a:lstStyle/>
          <a:p>
            <a:r>
              <a:rPr lang="bg-BG" b="1"/>
              <a:t>Първият уеб сайт:</a:t>
            </a:r>
            <a:endParaRPr lang="en-US" b="1"/>
          </a:p>
        </p:txBody>
      </p:sp>
      <p:sp>
        <p:nvSpPr>
          <p:cNvPr id="3" name="Content Placeholder 2"/>
          <p:cNvSpPr>
            <a:spLocks noGrp="1"/>
          </p:cNvSpPr>
          <p:nvPr>
            <p:ph idx="1"/>
          </p:nvPr>
        </p:nvSpPr>
        <p:spPr>
          <a:xfrm>
            <a:off x="1141412" y="2249487"/>
            <a:ext cx="5894388" cy="3541714"/>
          </a:xfrm>
        </p:spPr>
        <p:txBody>
          <a:bodyPr>
            <a:normAutofit/>
          </a:bodyPr>
          <a:lstStyle/>
          <a:p>
            <a:pPr>
              <a:lnSpc>
                <a:spcPct val="110000"/>
              </a:lnSpc>
            </a:pPr>
            <a:r>
              <a:rPr lang="ru-RU" sz="1900" b="1"/>
              <a:t>Данните разкриват, че на 25 декември 1990г. той реализира първата комуникация между HTTP клиент и сървър, използвайки връзката към интернет. Роденият във Великобритания учен през следващата година създава и първият уеб сайт в света. Той успява да разработи и първият браузър, който е наречен WorldWideWeb, а след това вече името му е променено на Nexus.</a:t>
            </a:r>
          </a:p>
          <a:p>
            <a:pPr>
              <a:lnSpc>
                <a:spcPct val="110000"/>
              </a:lnSpc>
            </a:pPr>
            <a:endParaRPr lang="ru-RU" sz="1900" b="1"/>
          </a:p>
          <a:p>
            <a:pPr>
              <a:lnSpc>
                <a:spcPct val="110000"/>
              </a:lnSpc>
            </a:pPr>
            <a:r>
              <a:rPr lang="ru-RU" sz="1900" b="1"/>
              <a:t> </a:t>
            </a:r>
            <a:endParaRPr lang="en-US" sz="1900" b="1"/>
          </a:p>
        </p:txBody>
      </p:sp>
      <p:pic>
        <p:nvPicPr>
          <p:cNvPr id="4" name="Picture 3"/>
          <p:cNvPicPr>
            <a:picLocks noChangeAspect="1"/>
          </p:cNvPicPr>
          <p:nvPr/>
        </p:nvPicPr>
        <p:blipFill rotWithShape="1">
          <a:blip r:embed="rId3"/>
          <a:srcRect l="33424" r="26816" b="2"/>
          <a:stretch/>
        </p:blipFill>
        <p:spPr>
          <a:xfrm>
            <a:off x="7619998" y="780235"/>
            <a:ext cx="3425199" cy="484033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618196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p:spPr>
        <p:txBody>
          <a:bodyPr>
            <a:normAutofit/>
          </a:bodyPr>
          <a:lstStyle/>
          <a:p>
            <a:pPr algn="ctr"/>
            <a:r>
              <a:rPr lang="bg-BG" b="1"/>
              <a:t>Истина или не:		</a:t>
            </a:r>
            <a:endParaRPr lang="en-US" b="1"/>
          </a:p>
        </p:txBody>
      </p:sp>
      <p:pic>
        <p:nvPicPr>
          <p:cNvPr id="6" name="Picture 5"/>
          <p:cNvPicPr>
            <a:picLocks noChangeAspect="1"/>
          </p:cNvPicPr>
          <p:nvPr/>
        </p:nvPicPr>
        <p:blipFill rotWithShape="1">
          <a:blip r:embed="rId3"/>
          <a:srcRect t="15331" r="1" b="19295"/>
          <a:stretch/>
        </p:blipFill>
        <p:spPr>
          <a:xfrm>
            <a:off x="1141412" y="2497720"/>
            <a:ext cx="4662140"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5" name="Content Placeholder 4"/>
          <p:cNvSpPr>
            <a:spLocks noGrp="1"/>
          </p:cNvSpPr>
          <p:nvPr>
            <p:ph idx="1"/>
          </p:nvPr>
        </p:nvSpPr>
        <p:spPr>
          <a:xfrm>
            <a:off x="6204479" y="2249487"/>
            <a:ext cx="4844521" cy="3541714"/>
          </a:xfrm>
        </p:spPr>
        <p:txBody>
          <a:bodyPr anchor="ctr">
            <a:normAutofit/>
          </a:bodyPr>
          <a:lstStyle/>
          <a:p>
            <a:pPr>
              <a:lnSpc>
                <a:spcPct val="110000"/>
              </a:lnSpc>
            </a:pPr>
            <a:r>
              <a:rPr lang="ru-RU" sz="1700" b="1"/>
              <a:t>Бернерс-Лий взема участие и в създаването на NeXT компютъра в сътрудничество със Стив Джобс. Благодарение на неговите усилия днес интернет се е превърнал в толкова неразделна част от ежедневието ни. Според последните данни в момента Бернерс-Лий е съден от Майкъл Дойл, който твърди, че той първи е патентовал технологията, с която е създаден първият сайт.</a:t>
            </a:r>
            <a:endParaRPr lang="en-US" sz="1700" b="1"/>
          </a:p>
        </p:txBody>
      </p:sp>
    </p:spTree>
    <p:extLst>
      <p:ext uri="{BB962C8B-B14F-4D97-AF65-F5344CB8AC3E}">
        <p14:creationId xmlns:p14="http://schemas.microsoft.com/office/powerpoint/2010/main" val="1707570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b="1" dirty="0">
                <a:solidFill>
                  <a:schemeClr val="bg1">
                    <a:lumMod val="95000"/>
                    <a:lumOff val="5000"/>
                  </a:schemeClr>
                </a:solidFill>
              </a:rPr>
              <a:t>Интересни факти:</a:t>
            </a:r>
            <a:endParaRPr lang="en-US" b="1" dirty="0">
              <a:solidFill>
                <a:schemeClr val="bg1">
                  <a:lumMod val="95000"/>
                  <a:lumOff val="5000"/>
                </a:schemeClr>
              </a:solidFill>
            </a:endParaRPr>
          </a:p>
        </p:txBody>
      </p:sp>
      <p:sp>
        <p:nvSpPr>
          <p:cNvPr id="3" name="Content Placeholder 2"/>
          <p:cNvSpPr>
            <a:spLocks noGrp="1"/>
          </p:cNvSpPr>
          <p:nvPr>
            <p:ph idx="1"/>
          </p:nvPr>
        </p:nvSpPr>
        <p:spPr>
          <a:xfrm>
            <a:off x="714103" y="1935980"/>
            <a:ext cx="5442858" cy="2557644"/>
          </a:xfrm>
        </p:spPr>
        <p:txBody>
          <a:bodyPr>
            <a:normAutofit lnSpcReduction="10000"/>
          </a:bodyPr>
          <a:lstStyle/>
          <a:p>
            <a:r>
              <a:rPr lang="ru-RU" b="1" dirty="0">
                <a:solidFill>
                  <a:schemeClr val="bg1">
                    <a:lumMod val="95000"/>
                    <a:lumOff val="5000"/>
                  </a:schemeClr>
                </a:solidFill>
              </a:rPr>
              <a:t>1. Първите думи (или по-скоро букви), изпратени по интернет, са “lo”. След опит да напишатдумата „login“, системата се срива и за нещастие успяват да се изпратят само първите две букви.</a:t>
            </a:r>
            <a:endParaRPr lang="en-US" b="1" dirty="0">
              <a:solidFill>
                <a:schemeClr val="bg1">
                  <a:lumMod val="95000"/>
                  <a:lumOff val="5000"/>
                </a:schemeClr>
              </a:solidFill>
            </a:endParaRPr>
          </a:p>
        </p:txBody>
      </p:sp>
      <p:pic>
        <p:nvPicPr>
          <p:cNvPr id="4" name="Picture 3"/>
          <p:cNvPicPr>
            <a:picLocks noChangeAspect="1"/>
          </p:cNvPicPr>
          <p:nvPr/>
        </p:nvPicPr>
        <p:blipFill>
          <a:blip r:embed="rId2"/>
          <a:stretch>
            <a:fillRect/>
          </a:stretch>
        </p:blipFill>
        <p:spPr>
          <a:xfrm>
            <a:off x="6159195" y="1769383"/>
            <a:ext cx="5005193" cy="3051947"/>
          </a:xfrm>
          <a:prstGeom prst="rect">
            <a:avLst/>
          </a:prstGeom>
        </p:spPr>
      </p:pic>
      <p:sp>
        <p:nvSpPr>
          <p:cNvPr id="5" name="Rectangle 4"/>
          <p:cNvSpPr/>
          <p:nvPr/>
        </p:nvSpPr>
        <p:spPr>
          <a:xfrm>
            <a:off x="1027612" y="4657190"/>
            <a:ext cx="3823063" cy="1200329"/>
          </a:xfrm>
          <a:prstGeom prst="rect">
            <a:avLst/>
          </a:prstGeom>
        </p:spPr>
        <p:txBody>
          <a:bodyPr wrap="square">
            <a:spAutoFit/>
          </a:bodyPr>
          <a:lstStyle/>
          <a:p>
            <a:r>
              <a:rPr lang="ru-RU" sz="2400" b="1" dirty="0">
                <a:solidFill>
                  <a:schemeClr val="bg1">
                    <a:lumMod val="95000"/>
                    <a:lumOff val="5000"/>
                  </a:schemeClr>
                </a:solidFill>
              </a:rPr>
              <a:t>2. Потребителите на интернет са повече от 4 милиарда и половина</a:t>
            </a:r>
            <a:r>
              <a:rPr lang="ru-RU" b="1" dirty="0">
                <a:solidFill>
                  <a:schemeClr val="bg1">
                    <a:lumMod val="95000"/>
                    <a:lumOff val="5000"/>
                  </a:schemeClr>
                </a:solidFill>
              </a:rPr>
              <a:t>.</a:t>
            </a:r>
            <a:endParaRPr lang="en-US" b="1" dirty="0">
              <a:solidFill>
                <a:schemeClr val="bg1">
                  <a:lumMod val="95000"/>
                  <a:lumOff val="5000"/>
                </a:schemeClr>
              </a:solidFill>
            </a:endParaRPr>
          </a:p>
        </p:txBody>
      </p:sp>
    </p:spTree>
    <p:extLst>
      <p:ext uri="{BB962C8B-B14F-4D97-AF65-F5344CB8AC3E}">
        <p14:creationId xmlns:p14="http://schemas.microsoft.com/office/powerpoint/2010/main" val="16659683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614" y="2188526"/>
            <a:ext cx="5154884" cy="4490947"/>
          </a:xfrm>
        </p:spPr>
        <p:txBody>
          <a:bodyPr/>
          <a:lstStyle/>
          <a:p>
            <a:r>
              <a:rPr lang="ru-RU" b="1" dirty="0">
                <a:solidFill>
                  <a:schemeClr val="bg1">
                    <a:lumMod val="95000"/>
                    <a:lumOff val="5000"/>
                  </a:schemeClr>
                </a:solidFill>
              </a:rPr>
              <a:t>3.„Гръбнакът“ на интернет се състои от повече от 885 000 км. подводни кабели.  </a:t>
            </a:r>
            <a:endParaRPr lang="en-US" b="1" dirty="0">
              <a:solidFill>
                <a:schemeClr val="bg1">
                  <a:lumMod val="95000"/>
                  <a:lumOff val="5000"/>
                </a:schemeClr>
              </a:solidFill>
            </a:endParaRPr>
          </a:p>
        </p:txBody>
      </p:sp>
      <p:sp>
        <p:nvSpPr>
          <p:cNvPr id="4" name="Title 3"/>
          <p:cNvSpPr>
            <a:spLocks noGrp="1"/>
          </p:cNvSpPr>
          <p:nvPr>
            <p:ph type="title"/>
          </p:nvPr>
        </p:nvSpPr>
        <p:spPr/>
        <p:txBody>
          <a:bodyPr/>
          <a:lstStyle/>
          <a:p>
            <a:r>
              <a:rPr lang="bg-BG" b="1" dirty="0">
                <a:solidFill>
                  <a:schemeClr val="bg1">
                    <a:lumMod val="95000"/>
                    <a:lumOff val="5000"/>
                  </a:schemeClr>
                </a:solidFill>
              </a:rPr>
              <a:t>Интересни факти:</a:t>
            </a:r>
            <a:endParaRPr lang="en-US" b="1" dirty="0">
              <a:solidFill>
                <a:schemeClr val="bg1">
                  <a:lumMod val="95000"/>
                  <a:lumOff val="5000"/>
                </a:schemeClr>
              </a:solidFill>
            </a:endParaRPr>
          </a:p>
        </p:txBody>
      </p:sp>
      <p:sp>
        <p:nvSpPr>
          <p:cNvPr id="7" name="Rectangle 6"/>
          <p:cNvSpPr/>
          <p:nvPr/>
        </p:nvSpPr>
        <p:spPr>
          <a:xfrm>
            <a:off x="1024126" y="3740172"/>
            <a:ext cx="3678504" cy="830997"/>
          </a:xfrm>
          <a:prstGeom prst="rect">
            <a:avLst/>
          </a:prstGeom>
        </p:spPr>
        <p:txBody>
          <a:bodyPr wrap="square">
            <a:spAutoFit/>
          </a:bodyPr>
          <a:lstStyle/>
          <a:p>
            <a:r>
              <a:rPr lang="ru-RU" sz="2400" b="1" dirty="0">
                <a:solidFill>
                  <a:schemeClr val="bg1">
                    <a:lumMod val="95000"/>
                    <a:lumOff val="5000"/>
                  </a:schemeClr>
                </a:solidFill>
              </a:rPr>
              <a:t>4.Интернет тежи по-малко от зрънце пясък.</a:t>
            </a:r>
            <a:endParaRPr lang="en-US" sz="2400" b="1" dirty="0">
              <a:solidFill>
                <a:schemeClr val="bg1">
                  <a:lumMod val="95000"/>
                  <a:lumOff val="5000"/>
                </a:schemeClr>
              </a:solidFill>
            </a:endParaRPr>
          </a:p>
        </p:txBody>
      </p:sp>
      <p:sp>
        <p:nvSpPr>
          <p:cNvPr id="8" name="Rectangle 7"/>
          <p:cNvSpPr/>
          <p:nvPr/>
        </p:nvSpPr>
        <p:spPr>
          <a:xfrm>
            <a:off x="979896" y="4963886"/>
            <a:ext cx="4506504" cy="830997"/>
          </a:xfrm>
          <a:prstGeom prst="rect">
            <a:avLst/>
          </a:prstGeom>
        </p:spPr>
        <p:txBody>
          <a:bodyPr wrap="square">
            <a:spAutoFit/>
          </a:bodyPr>
          <a:lstStyle/>
          <a:p>
            <a:r>
              <a:rPr lang="ru-RU" sz="2400" b="1" dirty="0">
                <a:solidFill>
                  <a:schemeClr val="bg1">
                    <a:lumMod val="95000"/>
                    <a:lumOff val="5000"/>
                  </a:schemeClr>
                </a:solidFill>
              </a:rPr>
              <a:t>5.Средно на ден биват хаквани 30 000 уебсайта.</a:t>
            </a:r>
            <a:endParaRPr lang="en-US" sz="2400" b="1" dirty="0">
              <a:solidFill>
                <a:schemeClr val="bg1">
                  <a:lumMod val="95000"/>
                  <a:lumOff val="5000"/>
                </a:schemeClr>
              </a:solidFill>
            </a:endParaRPr>
          </a:p>
        </p:txBody>
      </p:sp>
      <p:pic>
        <p:nvPicPr>
          <p:cNvPr id="9" name="Picture 8"/>
          <p:cNvPicPr>
            <a:picLocks noChangeAspect="1"/>
          </p:cNvPicPr>
          <p:nvPr/>
        </p:nvPicPr>
        <p:blipFill>
          <a:blip r:embed="rId2"/>
          <a:stretch>
            <a:fillRect/>
          </a:stretch>
        </p:blipFill>
        <p:spPr>
          <a:xfrm>
            <a:off x="6179010" y="2097088"/>
            <a:ext cx="4965540" cy="3719362"/>
          </a:xfrm>
          <a:prstGeom prst="rect">
            <a:avLst/>
          </a:prstGeom>
        </p:spPr>
      </p:pic>
    </p:spTree>
    <p:extLst>
      <p:ext uri="{BB962C8B-B14F-4D97-AF65-F5344CB8AC3E}">
        <p14:creationId xmlns:p14="http://schemas.microsoft.com/office/powerpoint/2010/main" val="216428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5395" y="147029"/>
            <a:ext cx="2877336" cy="5507328"/>
          </a:xfrm>
        </p:spPr>
        <p:txBody>
          <a:bodyPr vert="horz" lIns="91440" tIns="45720" rIns="91440" bIns="45720" rtlCol="0" anchor="ctr">
            <a:normAutofit/>
          </a:bodyPr>
          <a:lstStyle/>
          <a:p>
            <a:r>
              <a:rPr lang="en-US" b="1" dirty="0" err="1"/>
              <a:t>Правила</a:t>
            </a:r>
            <a:r>
              <a:rPr lang="en-US" b="1" dirty="0"/>
              <a:t> </a:t>
            </a:r>
            <a:r>
              <a:rPr lang="en-US" b="1" dirty="0" err="1"/>
              <a:t>за</a:t>
            </a:r>
            <a:r>
              <a:rPr lang="en-US" b="1" dirty="0"/>
              <a:t> </a:t>
            </a:r>
            <a:r>
              <a:rPr lang="en-US" b="1" dirty="0" err="1"/>
              <a:t>безопасно</a:t>
            </a:r>
            <a:r>
              <a:rPr lang="en-US" b="1" dirty="0"/>
              <a:t> </a:t>
            </a:r>
            <a:r>
              <a:rPr lang="en-US" b="1" dirty="0" err="1"/>
              <a:t>сърфиране</a:t>
            </a:r>
            <a:r>
              <a:rPr lang="en-US" b="1" dirty="0"/>
              <a:t>:</a:t>
            </a:r>
            <a:br>
              <a:rPr lang="en-US" b="1" dirty="0"/>
            </a:br>
            <a:br>
              <a:rPr lang="en-US" b="1" dirty="0"/>
            </a:br>
            <a:br>
              <a:rPr lang="en-US" dirty="0"/>
            </a:br>
            <a:endParaRPr lang="en-US" dirty="0"/>
          </a:p>
        </p:txBody>
      </p:sp>
      <p:sp>
        <p:nvSpPr>
          <p:cNvPr id="5" name="Rectangle 4"/>
          <p:cNvSpPr/>
          <p:nvPr/>
        </p:nvSpPr>
        <p:spPr>
          <a:xfrm>
            <a:off x="4540743" y="638650"/>
            <a:ext cx="7034485" cy="3782778"/>
          </a:xfrm>
          <a:prstGeom prst="rect">
            <a:avLst/>
          </a:prstGeom>
        </p:spPr>
        <p:txBody>
          <a:bodyPr vert="horz" lIns="91440" tIns="45720" rIns="91440" bIns="45720" rtlCol="0">
            <a:normAutofit/>
          </a:bodyPr>
          <a:lstStyle/>
          <a:p>
            <a:pPr indent="-228600" algn="just" defTabSz="914400">
              <a:lnSpc>
                <a:spcPct val="120000"/>
              </a:lnSpc>
              <a:spcAft>
                <a:spcPts val="600"/>
              </a:spcAft>
              <a:buSzPct val="125000"/>
              <a:buFont typeface="Arial" panose="020B0604020202020204" pitchFamily="34" charset="0"/>
              <a:buChar char="•"/>
            </a:pPr>
            <a:r>
              <a:rPr lang="en-US" b="1" dirty="0"/>
              <a:t>1.Никога </a:t>
            </a:r>
            <a:r>
              <a:rPr lang="en-US" b="1" dirty="0" err="1"/>
              <a:t>не</a:t>
            </a:r>
            <a:r>
              <a:rPr lang="en-US" b="1" dirty="0"/>
              <a:t> </a:t>
            </a:r>
            <a:r>
              <a:rPr lang="en-US" b="1" dirty="0" err="1"/>
              <a:t>давай</a:t>
            </a:r>
            <a:r>
              <a:rPr lang="en-US" b="1" dirty="0"/>
              <a:t> </a:t>
            </a:r>
            <a:r>
              <a:rPr lang="en-US" b="1" dirty="0" err="1"/>
              <a:t>лична</a:t>
            </a:r>
            <a:r>
              <a:rPr lang="en-US" b="1" dirty="0"/>
              <a:t> </a:t>
            </a:r>
            <a:r>
              <a:rPr lang="en-US" b="1" dirty="0" err="1"/>
              <a:t>информация</a:t>
            </a:r>
            <a:r>
              <a:rPr lang="en-US" b="1" dirty="0"/>
              <a:t> </a:t>
            </a:r>
            <a:r>
              <a:rPr lang="en-US" b="1" dirty="0" err="1"/>
              <a:t>като</a:t>
            </a:r>
            <a:r>
              <a:rPr lang="en-US" b="1" dirty="0"/>
              <a:t> </a:t>
            </a:r>
            <a:r>
              <a:rPr lang="en-US" b="1" dirty="0" err="1"/>
              <a:t>име</a:t>
            </a:r>
            <a:r>
              <a:rPr lang="en-US" b="1" dirty="0"/>
              <a:t>, </a:t>
            </a:r>
            <a:r>
              <a:rPr lang="en-US" b="1" dirty="0" err="1"/>
              <a:t>парола</a:t>
            </a:r>
            <a:r>
              <a:rPr lang="en-US" b="1" dirty="0"/>
              <a:t>, </a:t>
            </a:r>
            <a:r>
              <a:rPr lang="en-US" b="1" dirty="0" err="1"/>
              <a:t>адрес</a:t>
            </a:r>
            <a:r>
              <a:rPr lang="en-US" b="1" dirty="0"/>
              <a:t>, </a:t>
            </a:r>
            <a:r>
              <a:rPr lang="en-US" b="1" dirty="0" err="1"/>
              <a:t>домашен</a:t>
            </a:r>
            <a:r>
              <a:rPr lang="en-US" b="1" dirty="0"/>
              <a:t> </a:t>
            </a:r>
            <a:r>
              <a:rPr lang="en-US" b="1" dirty="0" err="1"/>
              <a:t>телефон</a:t>
            </a:r>
            <a:r>
              <a:rPr lang="en-US" b="1" dirty="0"/>
              <a:t>, </a:t>
            </a:r>
            <a:r>
              <a:rPr lang="en-US" b="1" dirty="0" err="1"/>
              <a:t>училището</a:t>
            </a:r>
            <a:r>
              <a:rPr lang="en-US" b="1" dirty="0"/>
              <a:t>, в </a:t>
            </a:r>
            <a:r>
              <a:rPr lang="en-US" b="1" dirty="0" err="1"/>
              <a:t>което</a:t>
            </a:r>
            <a:r>
              <a:rPr lang="en-US" b="1" dirty="0"/>
              <a:t> </a:t>
            </a:r>
            <a:r>
              <a:rPr lang="en-US" b="1" dirty="0" err="1"/>
              <a:t>учиш</a:t>
            </a:r>
            <a:r>
              <a:rPr lang="en-US" b="1" dirty="0"/>
              <a:t>, </a:t>
            </a:r>
            <a:r>
              <a:rPr lang="en-US" b="1" dirty="0" err="1"/>
              <a:t>месторабота</a:t>
            </a:r>
            <a:r>
              <a:rPr lang="en-US" b="1" dirty="0"/>
              <a:t> </a:t>
            </a:r>
            <a:r>
              <a:rPr lang="en-US" b="1" dirty="0" err="1"/>
              <a:t>или</a:t>
            </a:r>
            <a:r>
              <a:rPr lang="en-US" b="1" dirty="0"/>
              <a:t> </a:t>
            </a:r>
            <a:r>
              <a:rPr lang="en-US" b="1" dirty="0" err="1"/>
              <a:t>служебен</a:t>
            </a:r>
            <a:r>
              <a:rPr lang="en-US" b="1" dirty="0"/>
              <a:t> </a:t>
            </a:r>
            <a:r>
              <a:rPr lang="en-US" b="1" dirty="0" err="1"/>
              <a:t>телефон</a:t>
            </a:r>
            <a:r>
              <a:rPr lang="en-US" b="1" dirty="0"/>
              <a:t> </a:t>
            </a:r>
            <a:r>
              <a:rPr lang="en-US" b="1" dirty="0" err="1"/>
              <a:t>на</a:t>
            </a:r>
            <a:r>
              <a:rPr lang="en-US" b="1" dirty="0"/>
              <a:t> </a:t>
            </a:r>
            <a:r>
              <a:rPr lang="en-US" b="1" dirty="0" err="1"/>
              <a:t>родителите</a:t>
            </a:r>
            <a:r>
              <a:rPr lang="en-US" b="1" dirty="0"/>
              <a:t> </a:t>
            </a:r>
            <a:r>
              <a:rPr lang="en-US" b="1" dirty="0" err="1"/>
              <a:t>си</a:t>
            </a:r>
            <a:r>
              <a:rPr lang="en-US" b="1" dirty="0"/>
              <a:t>, </a:t>
            </a:r>
            <a:r>
              <a:rPr lang="en-US" b="1" dirty="0" err="1"/>
              <a:t>без</a:t>
            </a:r>
            <a:r>
              <a:rPr lang="en-US" b="1" dirty="0"/>
              <a:t> </a:t>
            </a:r>
            <a:r>
              <a:rPr lang="en-US" b="1" dirty="0" err="1"/>
              <a:t>тяхно</a:t>
            </a:r>
            <a:r>
              <a:rPr lang="en-US" b="1" dirty="0"/>
              <a:t> </a:t>
            </a:r>
            <a:r>
              <a:rPr lang="en-US" b="1" dirty="0" err="1"/>
              <a:t>разрешение</a:t>
            </a:r>
            <a:r>
              <a:rPr lang="en-US" b="1" dirty="0"/>
              <a:t>. </a:t>
            </a:r>
          </a:p>
        </p:txBody>
      </p:sp>
      <p:pic>
        <p:nvPicPr>
          <p:cNvPr id="4" name="Content Placeholder 3"/>
          <p:cNvPicPr>
            <a:picLocks noGrp="1" noChangeAspect="1"/>
          </p:cNvPicPr>
          <p:nvPr>
            <p:ph idx="1"/>
          </p:nvPr>
        </p:nvPicPr>
        <p:blipFill>
          <a:blip r:embed="rId3"/>
          <a:stretch>
            <a:fillRect/>
          </a:stretch>
        </p:blipFill>
        <p:spPr>
          <a:xfrm>
            <a:off x="8752411" y="4604942"/>
            <a:ext cx="2030483" cy="152090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6" name="Rectangle 5"/>
          <p:cNvSpPr/>
          <p:nvPr/>
        </p:nvSpPr>
        <p:spPr>
          <a:xfrm>
            <a:off x="844731" y="3698855"/>
            <a:ext cx="6096000" cy="923330"/>
          </a:xfrm>
          <a:prstGeom prst="rect">
            <a:avLst/>
          </a:prstGeom>
        </p:spPr>
        <p:txBody>
          <a:bodyPr>
            <a:spAutoFit/>
          </a:bodyPr>
          <a:lstStyle/>
          <a:p>
            <a:pPr algn="just">
              <a:spcAft>
                <a:spcPts val="600"/>
              </a:spcAft>
            </a:pPr>
            <a:r>
              <a:rPr lang="ru-RU" b="1" dirty="0"/>
              <a:t>2.Никога не изпращай свои снимки или снимки на твои близки, без преди това да си обсъдил решението си със своите родители. </a:t>
            </a:r>
            <a:endParaRPr lang="en-US" b="1" dirty="0"/>
          </a:p>
        </p:txBody>
      </p:sp>
      <p:sp>
        <p:nvSpPr>
          <p:cNvPr id="7" name="Rectangle 6"/>
          <p:cNvSpPr/>
          <p:nvPr/>
        </p:nvSpPr>
        <p:spPr>
          <a:xfrm>
            <a:off x="844731" y="4622185"/>
            <a:ext cx="6096000" cy="1200329"/>
          </a:xfrm>
          <a:prstGeom prst="rect">
            <a:avLst/>
          </a:prstGeom>
        </p:spPr>
        <p:txBody>
          <a:bodyPr>
            <a:spAutoFit/>
          </a:bodyPr>
          <a:lstStyle/>
          <a:p>
            <a:pPr algn="just">
              <a:spcAft>
                <a:spcPts val="600"/>
              </a:spcAft>
            </a:pPr>
            <a:r>
              <a:rPr lang="ru-RU" b="1" dirty="0">
                <a:solidFill>
                  <a:schemeClr val="bg1">
                    <a:lumMod val="95000"/>
                    <a:lumOff val="5000"/>
                  </a:schemeClr>
                </a:solidFill>
              </a:rPr>
              <a:t>3.</a:t>
            </a:r>
            <a:r>
              <a:rPr lang="ru-RU" b="1" dirty="0"/>
              <a:t>Никога не отговаряй на съобщения, които са обидни, заплашващи, неприлични или те карат да се чувстваш неудобно. Информирай родителите си за такива съобщения. </a:t>
            </a:r>
            <a:endParaRPr lang="en-US" b="1" dirty="0"/>
          </a:p>
        </p:txBody>
      </p:sp>
    </p:spTree>
    <p:extLst>
      <p:ext uri="{BB962C8B-B14F-4D97-AF65-F5344CB8AC3E}">
        <p14:creationId xmlns:p14="http://schemas.microsoft.com/office/powerpoint/2010/main" val="6667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900" y="610598"/>
            <a:ext cx="5241969" cy="1451656"/>
          </a:xfrm>
        </p:spPr>
        <p:txBody>
          <a:bodyPr>
            <a:normAutofit fontScale="85000" lnSpcReduction="10000"/>
          </a:bodyPr>
          <a:lstStyle/>
          <a:p>
            <a:r>
              <a:rPr lang="ru-RU" b="1" dirty="0">
                <a:solidFill>
                  <a:schemeClr val="bg1">
                    <a:lumMod val="95000"/>
                    <a:lumOff val="5000"/>
                  </a:schemeClr>
                </a:solidFill>
              </a:rPr>
              <a:t>4.Никога не отваряй електронна поща, получена от непознат подател. Тя може да съдържа вирус или друга програма, която да увреди твоя компютър. </a:t>
            </a:r>
            <a:endParaRPr lang="en-US" b="1" dirty="0">
              <a:solidFill>
                <a:schemeClr val="bg1">
                  <a:lumMod val="95000"/>
                  <a:lumOff val="5000"/>
                </a:schemeClr>
              </a:solidFill>
            </a:endParaRPr>
          </a:p>
        </p:txBody>
      </p:sp>
      <p:sp>
        <p:nvSpPr>
          <p:cNvPr id="4" name="Rectangle 3"/>
          <p:cNvSpPr/>
          <p:nvPr/>
        </p:nvSpPr>
        <p:spPr>
          <a:xfrm>
            <a:off x="844731" y="2147893"/>
            <a:ext cx="5111932" cy="1015663"/>
          </a:xfrm>
          <a:prstGeom prst="rect">
            <a:avLst/>
          </a:prstGeom>
        </p:spPr>
        <p:txBody>
          <a:bodyPr wrap="square">
            <a:spAutoFit/>
          </a:bodyPr>
          <a:lstStyle/>
          <a:p>
            <a:r>
              <a:rPr lang="ru-RU" sz="2000" b="1" dirty="0">
                <a:solidFill>
                  <a:schemeClr val="bg1">
                    <a:lumMod val="95000"/>
                    <a:lumOff val="5000"/>
                  </a:schemeClr>
                </a:solidFill>
              </a:rPr>
              <a:t>5.Никога не се представяй за някой, който не си. Не скривай годините си и не посещавай сайтове за възрастни. </a:t>
            </a:r>
            <a:endParaRPr lang="en-US" sz="2000" b="1" dirty="0">
              <a:solidFill>
                <a:schemeClr val="bg1">
                  <a:lumMod val="95000"/>
                  <a:lumOff val="5000"/>
                </a:schemeClr>
              </a:solidFill>
            </a:endParaRPr>
          </a:p>
        </p:txBody>
      </p:sp>
      <p:sp>
        <p:nvSpPr>
          <p:cNvPr id="5" name="Rectangle 4"/>
          <p:cNvSpPr/>
          <p:nvPr/>
        </p:nvSpPr>
        <p:spPr>
          <a:xfrm>
            <a:off x="844731" y="3163556"/>
            <a:ext cx="5016138" cy="1323439"/>
          </a:xfrm>
          <a:prstGeom prst="rect">
            <a:avLst/>
          </a:prstGeom>
        </p:spPr>
        <p:txBody>
          <a:bodyPr wrap="square">
            <a:spAutoFit/>
          </a:bodyPr>
          <a:lstStyle/>
          <a:p>
            <a:r>
              <a:rPr lang="ru-RU" sz="2000" b="1" dirty="0">
                <a:solidFill>
                  <a:schemeClr val="bg1">
                    <a:lumMod val="95000"/>
                    <a:lumOff val="5000"/>
                  </a:schemeClr>
                </a:solidFill>
              </a:rPr>
              <a:t>6.Винаги внимавай, когато някой ти предлага нещо безплатно или те кани да се включиш в дейност, обещаваща лесна и голяма печалба. </a:t>
            </a:r>
            <a:endParaRPr lang="en-US" sz="2000" b="1" dirty="0">
              <a:solidFill>
                <a:schemeClr val="bg1">
                  <a:lumMod val="95000"/>
                  <a:lumOff val="5000"/>
                </a:schemeClr>
              </a:solidFill>
            </a:endParaRPr>
          </a:p>
        </p:txBody>
      </p:sp>
      <p:sp>
        <p:nvSpPr>
          <p:cNvPr id="6" name="Rectangle 5"/>
          <p:cNvSpPr/>
          <p:nvPr/>
        </p:nvSpPr>
        <p:spPr>
          <a:xfrm>
            <a:off x="844731" y="4486995"/>
            <a:ext cx="5016138" cy="1015663"/>
          </a:xfrm>
          <a:prstGeom prst="rect">
            <a:avLst/>
          </a:prstGeom>
        </p:spPr>
        <p:txBody>
          <a:bodyPr wrap="square">
            <a:spAutoFit/>
          </a:bodyPr>
          <a:lstStyle/>
          <a:p>
            <a:r>
              <a:rPr lang="ru-RU" sz="2000" b="1" dirty="0">
                <a:solidFill>
                  <a:schemeClr val="bg1">
                    <a:lumMod val="95000"/>
                    <a:lumOff val="5000"/>
                  </a:schemeClr>
                </a:solidFill>
              </a:rPr>
              <a:t>7.Винаги внимавай, когато разговаряш в чат. Помни, че хората онлайн често се представят за такива, каквито не са. </a:t>
            </a:r>
            <a:endParaRPr lang="en-US" sz="2000" b="1" dirty="0">
              <a:solidFill>
                <a:schemeClr val="bg1">
                  <a:lumMod val="95000"/>
                  <a:lumOff val="5000"/>
                </a:schemeClr>
              </a:solidFill>
            </a:endParaRPr>
          </a:p>
        </p:txBody>
      </p:sp>
      <p:pic>
        <p:nvPicPr>
          <p:cNvPr id="7" name="Picture 6"/>
          <p:cNvPicPr>
            <a:picLocks noChangeAspect="1"/>
          </p:cNvPicPr>
          <p:nvPr/>
        </p:nvPicPr>
        <p:blipFill>
          <a:blip r:embed="rId2"/>
          <a:stretch>
            <a:fillRect/>
          </a:stretch>
        </p:blipFill>
        <p:spPr>
          <a:xfrm>
            <a:off x="6096925" y="1881051"/>
            <a:ext cx="5229596" cy="3001333"/>
          </a:xfrm>
          <a:prstGeom prst="rect">
            <a:avLst/>
          </a:prstGeom>
        </p:spPr>
      </p:pic>
    </p:spTree>
    <p:extLst>
      <p:ext uri="{BB962C8B-B14F-4D97-AF65-F5344CB8AC3E}">
        <p14:creationId xmlns:p14="http://schemas.microsoft.com/office/powerpoint/2010/main" val="4052334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8" name="Rectangle 17">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a16="http://schemas.microsoft.com/office/drawing/2014/main" id="{2B909CB2-9713-48EF-B8FF-00330155AF48}"/>
              </a:ext>
            </a:extLst>
          </p:cNvPr>
          <p:cNvSpPr>
            <a:spLocks noGrp="1"/>
          </p:cNvSpPr>
          <p:nvPr>
            <p:ph type="title"/>
          </p:nvPr>
        </p:nvSpPr>
        <p:spPr>
          <a:xfrm>
            <a:off x="7532710" y="620722"/>
            <a:ext cx="3518748" cy="1142462"/>
          </a:xfrm>
        </p:spPr>
        <p:txBody>
          <a:bodyPr vert="horz" lIns="91440" tIns="45720" rIns="91440" bIns="45720" rtlCol="0" anchor="b">
            <a:normAutofit/>
          </a:bodyPr>
          <a:lstStyle/>
          <a:p>
            <a:r>
              <a:rPr lang="en-US" sz="2800"/>
              <a:t>                 Услуги</a:t>
            </a:r>
          </a:p>
        </p:txBody>
      </p:sp>
      <p:sp>
        <p:nvSpPr>
          <p:cNvPr id="20"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Картина 5">
            <a:extLst>
              <a:ext uri="{FF2B5EF4-FFF2-40B4-BE49-F238E27FC236}">
                <a16:creationId xmlns:a16="http://schemas.microsoft.com/office/drawing/2014/main" id="{61CAD1C4-826C-48FC-8C57-A4C7000B6CCE}"/>
              </a:ext>
            </a:extLst>
          </p:cNvPr>
          <p:cNvPicPr>
            <a:picLocks noChangeAspect="1"/>
          </p:cNvPicPr>
          <p:nvPr/>
        </p:nvPicPr>
        <p:blipFill rotWithShape="1">
          <a:blip r:embed="rId2"/>
          <a:srcRect l="15885"/>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Контейнер за съдържание 2">
            <a:extLst>
              <a:ext uri="{FF2B5EF4-FFF2-40B4-BE49-F238E27FC236}">
                <a16:creationId xmlns:a16="http://schemas.microsoft.com/office/drawing/2014/main" id="{21933B7B-3A13-4A50-BE25-E550DD9AE4F6}"/>
              </a:ext>
            </a:extLst>
          </p:cNvPr>
          <p:cNvSpPr>
            <a:spLocks noGrp="1"/>
          </p:cNvSpPr>
          <p:nvPr>
            <p:ph sz="half" idx="1"/>
          </p:nvPr>
        </p:nvSpPr>
        <p:spPr>
          <a:xfrm>
            <a:off x="7532710" y="1822449"/>
            <a:ext cx="3479419" cy="3070226"/>
          </a:xfrm>
        </p:spPr>
        <p:txBody>
          <a:bodyPr vert="horz" lIns="91440" tIns="45720" rIns="91440" bIns="45720" rtlCol="0" anchor="t">
            <a:normAutofit/>
          </a:bodyPr>
          <a:lstStyle/>
          <a:p>
            <a:r>
              <a:rPr lang="en-US" sz="1400"/>
              <a:t> Интернет предоставя много мрежи-услуги, като WWW, електронна поща, социални мрежи, мобилни приложения, мултиплейър игри, интернет телефония и споделяне на файлове.</a:t>
            </a:r>
          </a:p>
        </p:txBody>
      </p:sp>
      <p:grpSp>
        <p:nvGrpSpPr>
          <p:cNvPr id="22" name="Group 21">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803088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Верига">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5.xml><?xml version="1.0" encoding="utf-8"?>
<a:theme xmlns:a="http://schemas.openxmlformats.org/drawingml/2006/main" name="Кабърче">
  <a:themeElements>
    <a:clrScheme name="Кабърче">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абърче">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бърче">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121</TotalTime>
  <Words>1168</Words>
  <Application>Microsoft Office PowerPoint</Application>
  <PresentationFormat>Widescreen</PresentationFormat>
  <Paragraphs>70</Paragraphs>
  <Slides>23</Slides>
  <Notes>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Arial</vt:lpstr>
      <vt:lpstr>Brush Script MT</vt:lpstr>
      <vt:lpstr>Calibri</vt:lpstr>
      <vt:lpstr>Century Gothic</vt:lpstr>
      <vt:lpstr>Constantia</vt:lpstr>
      <vt:lpstr>Franklin Gothic Book</vt:lpstr>
      <vt:lpstr>Rage Italic</vt:lpstr>
      <vt:lpstr>Tw Cen MT</vt:lpstr>
      <vt:lpstr>Wingdings</vt:lpstr>
      <vt:lpstr>Wingdings 3</vt:lpstr>
      <vt:lpstr>Circuit</vt:lpstr>
      <vt:lpstr>Верига</vt:lpstr>
      <vt:lpstr>Slice</vt:lpstr>
      <vt:lpstr>Office Theme</vt:lpstr>
      <vt:lpstr>Кабърче</vt:lpstr>
      <vt:lpstr>Интернет</vt:lpstr>
      <vt:lpstr>Първо използване на интрнет:</vt:lpstr>
      <vt:lpstr>Първият уеб сайт:</vt:lpstr>
      <vt:lpstr>Истина или не:  </vt:lpstr>
      <vt:lpstr>Интересни факти:</vt:lpstr>
      <vt:lpstr>Интересни факти:</vt:lpstr>
      <vt:lpstr>Правила за безопасно сърфиране:   </vt:lpstr>
      <vt:lpstr>PowerPoint Presentation</vt:lpstr>
      <vt:lpstr>                 Услуги</vt:lpstr>
      <vt:lpstr>PowerPoint Presentation</vt:lpstr>
      <vt:lpstr>           Разпространение</vt:lpstr>
      <vt:lpstr>             Интернет в България </vt:lpstr>
      <vt:lpstr>Правила за безопасност и етичност</vt:lpstr>
      <vt:lpstr>Онлайн предизвикателства</vt:lpstr>
      <vt:lpstr>Онлайн тормоз</vt:lpstr>
      <vt:lpstr>PowerPoint Presentation</vt:lpstr>
      <vt:lpstr>Средства за комуникация в реално време</vt:lpstr>
      <vt:lpstr>Комуникация в реално време</vt:lpstr>
      <vt:lpstr>PowerPoint Presentation</vt:lpstr>
      <vt:lpstr>PowerPoint Presentation</vt:lpstr>
      <vt:lpstr>PowerPoint Presentation</vt:lpstr>
      <vt:lpstr>Източници на информация:</vt:lpstr>
      <vt:lpstr>Благодаря за вниманието!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Интернет</dc:title>
  <dc:creator>Lenovo</dc:creator>
  <cp:lastModifiedBy>Лиляна Николова</cp:lastModifiedBy>
  <cp:revision>12</cp:revision>
  <dcterms:created xsi:type="dcterms:W3CDTF">2021-03-26T12:04:28Z</dcterms:created>
  <dcterms:modified xsi:type="dcterms:W3CDTF">2021-03-31T04:19:46Z</dcterms:modified>
</cp:coreProperties>
</file>