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511" r:id="rId3"/>
    <p:sldId id="318" r:id="rId4"/>
    <p:sldId id="495" r:id="rId5"/>
    <p:sldId id="496" r:id="rId6"/>
    <p:sldId id="497" r:id="rId7"/>
    <p:sldId id="498" r:id="rId8"/>
    <p:sldId id="499" r:id="rId9"/>
    <p:sldId id="512" r:id="rId10"/>
    <p:sldId id="513" r:id="rId11"/>
    <p:sldId id="471" r:id="rId12"/>
    <p:sldId id="501" r:id="rId13"/>
    <p:sldId id="500" r:id="rId14"/>
    <p:sldId id="472" r:id="rId15"/>
    <p:sldId id="502" r:id="rId16"/>
    <p:sldId id="503" r:id="rId17"/>
    <p:sldId id="504" r:id="rId18"/>
    <p:sldId id="505" r:id="rId19"/>
    <p:sldId id="494" r:id="rId20"/>
    <p:sldId id="445" r:id="rId21"/>
    <p:sldId id="506" r:id="rId22"/>
    <p:sldId id="507" r:id="rId23"/>
    <p:sldId id="508" r:id="rId24"/>
    <p:sldId id="509" r:id="rId25"/>
    <p:sldId id="514" r:id="rId26"/>
    <p:sldId id="515" r:id="rId27"/>
    <p:sldId id="510" r:id="rId28"/>
    <p:sldId id="516" r:id="rId29"/>
    <p:sldId id="49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lica" initials="R" lastIdx="0" clrIdx="0">
    <p:extLst>
      <p:ext uri="{19B8F6BF-5375-455C-9EA6-DF929625EA0E}">
        <p15:presenceInfo xmlns:p15="http://schemas.microsoft.com/office/powerpoint/2012/main" userId="Rali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61C"/>
    <a:srgbClr val="251D23"/>
    <a:srgbClr val="3D2417"/>
    <a:srgbClr val="3A1F0F"/>
    <a:srgbClr val="FCCF8C"/>
    <a:srgbClr val="A75A2B"/>
    <a:srgbClr val="FAA320"/>
    <a:srgbClr val="714703"/>
    <a:srgbClr val="FAA41D"/>
    <a:srgbClr val="F7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7" autoAdjust="0"/>
    <p:restoredTop sz="91360" autoAdjust="0"/>
  </p:normalViewPr>
  <p:slideViewPr>
    <p:cSldViewPr snapToGrid="0" showGuides="1">
      <p:cViewPr varScale="1">
        <p:scale>
          <a:sx n="75" d="100"/>
          <a:sy n="75" d="100"/>
        </p:scale>
        <p:origin x="43" y="58"/>
      </p:cViewPr>
      <p:guideLst>
        <p:guide orient="horz" pos="2160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006D9-80EF-43DC-AFBC-5A1AA5949E0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D82F4-484C-42ED-96FE-CA04E0CDB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26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Трик за професионалисти Препоръчително е името на собствения блок и параметрите да подсказват какво е предназначението му.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D82F4-484C-42ED-96FE-CA04E0CDB1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31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D82F4-484C-42ED-96FE-CA04E0CDB1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80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D82F4-484C-42ED-96FE-CA04E0CDB1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99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D82F4-484C-42ED-96FE-CA04E0CDB1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96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D82F4-484C-42ED-96FE-CA04E0CDB1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40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EB26-9651-47F5-BB2A-DFD430C5EC6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F44B-9BE5-42E7-8B52-249D66574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7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EB26-9651-47F5-BB2A-DFD430C5EC6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F44B-9BE5-42E7-8B52-249D66574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EB26-9651-47F5-BB2A-DFD430C5EC6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F44B-9BE5-42E7-8B52-249D66574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0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EB26-9651-47F5-BB2A-DFD430C5EC6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F44B-9BE5-42E7-8B52-249D66574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1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EB26-9651-47F5-BB2A-DFD430C5EC6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F44B-9BE5-42E7-8B52-249D66574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0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EB26-9651-47F5-BB2A-DFD430C5EC6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F44B-9BE5-42E7-8B52-249D66574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9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EB26-9651-47F5-BB2A-DFD430C5EC6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F44B-9BE5-42E7-8B52-249D66574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5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EB26-9651-47F5-BB2A-DFD430C5EC6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F44B-9BE5-42E7-8B52-249D66574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8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EB26-9651-47F5-BB2A-DFD430C5EC6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F44B-9BE5-42E7-8B52-249D66574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EB26-9651-47F5-BB2A-DFD430C5EC6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F44B-9BE5-42E7-8B52-249D66574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0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EB26-9651-47F5-BB2A-DFD430C5EC6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F44B-9BE5-42E7-8B52-249D66574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9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CEB26-9651-47F5-BB2A-DFD430C5EC68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F44B-9BE5-42E7-8B52-249D66574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6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3528646" y="2039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1914695" y="342796"/>
            <a:ext cx="8729199" cy="1323439"/>
          </a:xfrm>
          <a:prstGeom prst="rect">
            <a:avLst/>
          </a:prstGeom>
          <a:solidFill>
            <a:srgbClr val="FCCF8C"/>
          </a:solidFill>
          <a:ln w="57150">
            <a:solidFill>
              <a:srgbClr val="A75A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/>
              <a:t>Създаване и използване на собствени блокове или подпрограми</a:t>
            </a:r>
          </a:p>
        </p:txBody>
      </p:sp>
      <p:pic>
        <p:nvPicPr>
          <p:cNvPr id="50232" name="Picture 56" descr="Europe Code We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313" y="1907957"/>
            <a:ext cx="7229964" cy="470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145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Grade 2 - Broadmeadow Element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20025" y="2968842"/>
            <a:ext cx="4035001" cy="388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кръглено правоъгълно изнесено означение 1"/>
          <p:cNvSpPr/>
          <p:nvPr/>
        </p:nvSpPr>
        <p:spPr>
          <a:xfrm>
            <a:off x="3219450" y="160336"/>
            <a:ext cx="6942672" cy="2808506"/>
          </a:xfrm>
          <a:prstGeom prst="wedgeRoundRectCallout">
            <a:avLst>
              <a:gd name="adj1" fmla="val -36259"/>
              <a:gd name="adj2" fmla="val 8916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3528646" y="2039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Текстово поле 5"/>
          <p:cNvSpPr txBox="1"/>
          <p:nvPr/>
        </p:nvSpPr>
        <p:spPr>
          <a:xfrm>
            <a:off x="3664744" y="410427"/>
            <a:ext cx="60520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508250" algn="l"/>
              </a:tabLst>
            </a:pPr>
            <a:r>
              <a:rPr lang="ru-RU" dirty="0"/>
              <a:t>Подпрограмата в различните езици се нарича с различно име – собствен блок, функция или друго. В Scratch тя се реализира чрез собствен блок. Блокът се създава от групата блокове Моите блокове, има име и може да има едно или няколко полета за въвеждане на число, текст или условие, наречени параметри. След създаването му той се появява в групата Моите блокове и се използва както всички останали блокове.</a:t>
            </a:r>
            <a:endParaRPr lang="bg-B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6023D9-A7ED-4D37-B3E7-C3D890B11EFF}"/>
              </a:ext>
            </a:extLst>
          </p:cNvPr>
          <p:cNvSpPr txBox="1"/>
          <p:nvPr/>
        </p:nvSpPr>
        <p:spPr>
          <a:xfrm>
            <a:off x="336974" y="4463021"/>
            <a:ext cx="77688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Предимства на подпрограмите </a:t>
            </a:r>
            <a:endParaRPr lang="en-US" dirty="0"/>
          </a:p>
          <a:p>
            <a:r>
              <a:rPr lang="ru-RU" dirty="0"/>
              <a:t>Позволяват разделянето на сложна задача на няколко по-лесни подзадачи. </a:t>
            </a:r>
            <a:endParaRPr lang="en-US" dirty="0"/>
          </a:p>
          <a:p>
            <a:r>
              <a:rPr lang="ru-RU" dirty="0"/>
              <a:t>Създават се веднъж и лесно се редактират. </a:t>
            </a:r>
            <a:endParaRPr lang="en-US" dirty="0"/>
          </a:p>
          <a:p>
            <a:r>
              <a:rPr lang="ru-RU" dirty="0"/>
              <a:t>Намаляват дублиращия се код в програма. </a:t>
            </a:r>
            <a:endParaRPr lang="en-US" dirty="0"/>
          </a:p>
          <a:p>
            <a:r>
              <a:rPr lang="ru-RU" dirty="0"/>
              <a:t>Правят кода на програмата по-прегледен и с това се намалява допускането на грешки. </a:t>
            </a:r>
            <a:endParaRPr lang="en-US" dirty="0"/>
          </a:p>
          <a:p>
            <a:r>
              <a:rPr lang="ru-RU" dirty="0"/>
              <a:t>Използват се многократно с различни стойности на параметрите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340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/>
          <p:cNvSpPr txBox="1"/>
          <p:nvPr/>
        </p:nvSpPr>
        <p:spPr>
          <a:xfrm>
            <a:off x="2996053" y="452126"/>
            <a:ext cx="9195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800" dirty="0"/>
              <a:t>От меню </a:t>
            </a:r>
            <a:r>
              <a:rPr lang="bg-BG" sz="4800" b="1" dirty="0"/>
              <a:t>Моите Блокове </a:t>
            </a:r>
            <a:r>
              <a:rPr lang="bg-BG" sz="4800" dirty="0"/>
              <a:t>можем да създадем </a:t>
            </a:r>
            <a:r>
              <a:rPr lang="bg-BG" sz="4800" b="1" dirty="0"/>
              <a:t>собствени блокове</a:t>
            </a:r>
            <a:r>
              <a:rPr lang="bg-BG" sz="4800" dirty="0"/>
              <a:t>.</a:t>
            </a:r>
            <a:r>
              <a:rPr lang="bg-BG" sz="4800" b="1" dirty="0"/>
              <a:t> </a:t>
            </a:r>
            <a:r>
              <a:rPr lang="bg-BG" sz="4800" dirty="0"/>
              <a:t>Те се наричат още </a:t>
            </a:r>
            <a:r>
              <a:rPr lang="bg-BG" sz="4800" b="1" dirty="0"/>
              <a:t>подпрограми.</a:t>
            </a:r>
            <a:endParaRPr lang="bg-BG" sz="2000" b="1" dirty="0"/>
          </a:p>
        </p:txBody>
      </p:sp>
      <p:sp>
        <p:nvSpPr>
          <p:cNvPr id="9" name="Текстово поле 8"/>
          <p:cNvSpPr txBox="1"/>
          <p:nvPr/>
        </p:nvSpPr>
        <p:spPr>
          <a:xfrm>
            <a:off x="646111" y="3260289"/>
            <a:ext cx="73607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800" dirty="0"/>
              <a:t>Те могат да включват блокове от други менюта или пък други, вече създадени от нас, блокове.</a:t>
            </a:r>
            <a:endParaRPr lang="bg-BG" sz="2000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 rotWithShape="1">
          <a:blip r:embed="rId2"/>
          <a:srcRect l="-3273" t="62126" r="3273" b="-1767"/>
          <a:stretch/>
        </p:blipFill>
        <p:spPr>
          <a:xfrm>
            <a:off x="318795" y="479544"/>
            <a:ext cx="2677258" cy="2359660"/>
          </a:xfrm>
          <a:prstGeom prst="rect">
            <a:avLst/>
          </a:prstGeom>
        </p:spPr>
      </p:pic>
      <p:pic>
        <p:nvPicPr>
          <p:cNvPr id="7" name="Picture 2" descr="Pin on Tech Stu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6862" y="3033558"/>
            <a:ext cx="3355975" cy="350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275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65" y="243619"/>
            <a:ext cx="5926901" cy="6333027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236" y="454634"/>
            <a:ext cx="6184980" cy="42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4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 поле 7"/>
          <p:cNvSpPr txBox="1"/>
          <p:nvPr/>
        </p:nvSpPr>
        <p:spPr>
          <a:xfrm>
            <a:off x="2996053" y="452126"/>
            <a:ext cx="9195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800" dirty="0"/>
              <a:t>Собствените блокове са полезни, когато в кода има </a:t>
            </a:r>
            <a:r>
              <a:rPr lang="bg-BG" sz="4800" b="1" dirty="0"/>
              <a:t>многократно повтарящи се части</a:t>
            </a:r>
            <a:r>
              <a:rPr lang="bg-BG" sz="4800" dirty="0"/>
              <a:t>.</a:t>
            </a: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318795" y="3881612"/>
            <a:ext cx="7876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800" dirty="0"/>
              <a:t>Така се намалява размера на кода и той става по-четим, по-лесен за управление.</a:t>
            </a:r>
            <a:endParaRPr lang="bg-BG" sz="2000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 rotWithShape="1">
          <a:blip r:embed="rId2"/>
          <a:srcRect l="-3273" t="62126" r="3273" b="-1767"/>
          <a:stretch/>
        </p:blipFill>
        <p:spPr>
          <a:xfrm>
            <a:off x="318795" y="479544"/>
            <a:ext cx="2677258" cy="2359660"/>
          </a:xfrm>
          <a:prstGeom prst="rect">
            <a:avLst/>
          </a:prstGeom>
        </p:spPr>
      </p:pic>
      <p:pic>
        <p:nvPicPr>
          <p:cNvPr id="7" name="Picture 2" descr="Pin on Tech Stu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0394" y="3021835"/>
            <a:ext cx="3355975" cy="350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371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ово поле 8"/>
          <p:cNvSpPr txBox="1"/>
          <p:nvPr/>
        </p:nvSpPr>
        <p:spPr>
          <a:xfrm>
            <a:off x="668215" y="123459"/>
            <a:ext cx="10679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800" dirty="0"/>
              <a:t>За да създадем собствен блок, трябва да изберем менюто </a:t>
            </a:r>
            <a:r>
              <a:rPr lang="bg-BG" sz="4800" b="1" dirty="0"/>
              <a:t>Моите блокове</a:t>
            </a:r>
            <a:r>
              <a:rPr lang="bg-BG" sz="4800" dirty="0"/>
              <a:t>. </a:t>
            </a:r>
            <a:endParaRPr lang="bg-BG" sz="2000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215" y="2745711"/>
            <a:ext cx="2473569" cy="2418356"/>
          </a:xfrm>
          <a:prstGeom prst="rect">
            <a:avLst/>
          </a:prstGeom>
        </p:spPr>
      </p:pic>
      <p:pic>
        <p:nvPicPr>
          <p:cNvPr id="8" name="Picture 2" descr="Grade 2 - Broadmeadow Elementary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2" y="2010310"/>
            <a:ext cx="4035001" cy="388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051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ово поле 8"/>
          <p:cNvSpPr txBox="1"/>
          <p:nvPr/>
        </p:nvSpPr>
        <p:spPr>
          <a:xfrm>
            <a:off x="668215" y="123459"/>
            <a:ext cx="10679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800" dirty="0"/>
              <a:t>В списъка с блокове се появява бутон </a:t>
            </a:r>
            <a:r>
              <a:rPr lang="bg-BG" sz="4800" b="1" dirty="0"/>
              <a:t>Създаване на блок</a:t>
            </a:r>
            <a:r>
              <a:rPr lang="bg-BG" sz="4800" dirty="0"/>
              <a:t>. </a:t>
            </a:r>
            <a:endParaRPr lang="bg-BG" sz="2000" dirty="0"/>
          </a:p>
        </p:txBody>
      </p:sp>
      <p:pic>
        <p:nvPicPr>
          <p:cNvPr id="8" name="Picture 2" descr="Grade 2 - Broadmeadow Element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9" y="3029416"/>
            <a:ext cx="2500470" cy="241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393" y="2126739"/>
            <a:ext cx="6857238" cy="3535507"/>
          </a:xfrm>
          <a:prstGeom prst="rect">
            <a:avLst/>
          </a:prstGeom>
        </p:spPr>
      </p:pic>
      <p:pic>
        <p:nvPicPr>
          <p:cNvPr id="6" name="Picture 6" descr="Download Free Red Arrow PNG Images - FreeIcons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1096">
            <a:off x="7665812" y="2594860"/>
            <a:ext cx="2111744" cy="196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174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692" y="1889492"/>
            <a:ext cx="8543925" cy="4876800"/>
          </a:xfrm>
          <a:prstGeom prst="rect">
            <a:avLst/>
          </a:prstGeom>
        </p:spPr>
      </p:pic>
      <p:sp>
        <p:nvSpPr>
          <p:cNvPr id="9" name="Текстово поле 8"/>
          <p:cNvSpPr txBox="1"/>
          <p:nvPr/>
        </p:nvSpPr>
        <p:spPr>
          <a:xfrm>
            <a:off x="351693" y="0"/>
            <a:ext cx="11242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800" dirty="0"/>
              <a:t>В отворения прозорец въвеждаме </a:t>
            </a:r>
            <a:r>
              <a:rPr lang="bg-BG" sz="4800" b="1" dirty="0"/>
              <a:t>име</a:t>
            </a:r>
            <a:r>
              <a:rPr lang="bg-BG" sz="4800" dirty="0"/>
              <a:t> на нашия блок и потвърждаваме с </a:t>
            </a:r>
            <a:r>
              <a:rPr lang="bg-BG" sz="4800" b="1" dirty="0"/>
              <a:t>Добре</a:t>
            </a:r>
            <a:r>
              <a:rPr lang="bg-BG" sz="4800" dirty="0"/>
              <a:t>. </a:t>
            </a:r>
            <a:endParaRPr lang="bg-BG" sz="2000" dirty="0"/>
          </a:p>
        </p:txBody>
      </p:sp>
      <p:pic>
        <p:nvPicPr>
          <p:cNvPr id="6" name="Picture 6" descr="Download Free Red Arrow PNG Images - FreeIcons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3239" flipH="1">
            <a:off x="3679549" y="2186745"/>
            <a:ext cx="1713246" cy="175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ownload Free Red Arrow PNG Images - FreeIcons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8147">
            <a:off x="10546933" y="5236968"/>
            <a:ext cx="1534844" cy="142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73593" y="4168771"/>
            <a:ext cx="1692513" cy="17296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C70784-5EBD-4AAF-9E73-A5E50DC6D6A5}"/>
              </a:ext>
            </a:extLst>
          </p:cNvPr>
          <p:cNvSpPr txBox="1"/>
          <p:nvPr/>
        </p:nvSpPr>
        <p:spPr>
          <a:xfrm>
            <a:off x="159026" y="4616032"/>
            <a:ext cx="202659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Препоръчително е името на собствения блок и параметрите да подсказват какво е предназначението му.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891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ово поле 8"/>
          <p:cNvSpPr txBox="1"/>
          <p:nvPr/>
        </p:nvSpPr>
        <p:spPr>
          <a:xfrm>
            <a:off x="668213" y="0"/>
            <a:ext cx="106797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800" dirty="0"/>
              <a:t>В полето за писане на код се появява розов блок </a:t>
            </a:r>
            <a:r>
              <a:rPr lang="bg-BG" sz="4800" b="1" dirty="0"/>
              <a:t>дефинирай</a:t>
            </a:r>
            <a:r>
              <a:rPr lang="bg-BG" sz="4800" dirty="0"/>
              <a:t>. Към него добавяме необходимите блокове. </a:t>
            </a:r>
            <a:endParaRPr lang="bg-BG" sz="2000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94" y="2308324"/>
            <a:ext cx="1178242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99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63" y="137330"/>
            <a:ext cx="4765798" cy="6720670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505" y="784346"/>
            <a:ext cx="4384065" cy="524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48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de 2 - Broadmeadow Element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7507" y="2664042"/>
            <a:ext cx="3704493" cy="388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авоъгълник 4"/>
          <p:cNvSpPr/>
          <p:nvPr/>
        </p:nvSpPr>
        <p:spPr>
          <a:xfrm>
            <a:off x="328246" y="2074985"/>
            <a:ext cx="8170985" cy="4478215"/>
          </a:xfrm>
          <a:prstGeom prst="rect">
            <a:avLst/>
          </a:prstGeom>
          <a:solidFill>
            <a:srgbClr val="FBA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err="1"/>
              <a:t>Собствените</a:t>
            </a:r>
            <a:r>
              <a:rPr lang="ru-RU" sz="4800" dirty="0"/>
              <a:t> </a:t>
            </a:r>
            <a:r>
              <a:rPr lang="ru-RU" sz="4800" dirty="0" err="1"/>
              <a:t>блокове</a:t>
            </a:r>
            <a:r>
              <a:rPr lang="ru-RU" sz="4800" dirty="0"/>
              <a:t> </a:t>
            </a:r>
            <a:r>
              <a:rPr lang="ru-RU" sz="4800" dirty="0" err="1"/>
              <a:t>действат</a:t>
            </a:r>
            <a:r>
              <a:rPr lang="ru-RU" sz="4800" dirty="0"/>
              <a:t> само за героя или </a:t>
            </a:r>
            <a:r>
              <a:rPr lang="ru-RU" sz="4800" dirty="0" err="1"/>
              <a:t>сцената</a:t>
            </a:r>
            <a:r>
              <a:rPr lang="ru-RU" sz="4800" dirty="0"/>
              <a:t>, за </a:t>
            </a:r>
            <a:r>
              <a:rPr lang="ru-RU" sz="4800" dirty="0" err="1"/>
              <a:t>която</a:t>
            </a:r>
            <a:r>
              <a:rPr lang="ru-RU" sz="4800" dirty="0"/>
              <a:t> </a:t>
            </a:r>
            <a:r>
              <a:rPr lang="ru-RU" sz="4800" dirty="0" err="1"/>
              <a:t>са</a:t>
            </a:r>
            <a:r>
              <a:rPr lang="ru-RU" sz="4800" dirty="0"/>
              <a:t> </a:t>
            </a:r>
            <a:r>
              <a:rPr lang="ru-RU" sz="4800" dirty="0" err="1"/>
              <a:t>създаени</a:t>
            </a:r>
            <a:r>
              <a:rPr lang="ru-RU" sz="4800" dirty="0"/>
              <a:t>. За да </a:t>
            </a:r>
            <a:r>
              <a:rPr lang="ru-RU" sz="4800" dirty="0" err="1"/>
              <a:t>ги</a:t>
            </a:r>
            <a:r>
              <a:rPr lang="ru-RU" sz="4800" dirty="0"/>
              <a:t> </a:t>
            </a:r>
            <a:r>
              <a:rPr lang="ru-RU" sz="4800" dirty="0" err="1"/>
              <a:t>използваме</a:t>
            </a:r>
            <a:r>
              <a:rPr lang="ru-RU" sz="4800" dirty="0"/>
              <a:t> за друг герой, </a:t>
            </a:r>
            <a:r>
              <a:rPr lang="ru-RU" sz="4800" dirty="0" err="1"/>
              <a:t>трябва</a:t>
            </a:r>
            <a:r>
              <a:rPr lang="ru-RU" sz="4800" dirty="0"/>
              <a:t> да </a:t>
            </a:r>
            <a:r>
              <a:rPr lang="ru-RU" sz="4800" dirty="0" err="1"/>
              <a:t>копираме</a:t>
            </a:r>
            <a:r>
              <a:rPr lang="ru-RU" sz="4800" dirty="0"/>
              <a:t> кода и да сменим </a:t>
            </a:r>
            <a:r>
              <a:rPr lang="ru-RU" sz="4800" dirty="0" err="1"/>
              <a:t>името</a:t>
            </a:r>
            <a:r>
              <a:rPr lang="ru-RU" sz="4800" dirty="0"/>
              <a:t> на блока.</a:t>
            </a:r>
            <a:endParaRPr lang="en-US" sz="48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256" y="102015"/>
            <a:ext cx="2505359" cy="256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6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3528646" y="2039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221655" y="4140897"/>
            <a:ext cx="11748689" cy="2246769"/>
          </a:xfrm>
          <a:prstGeom prst="rect">
            <a:avLst/>
          </a:prstGeom>
          <a:solidFill>
            <a:srgbClr val="FCCF8C"/>
          </a:solidFill>
          <a:ln w="57150">
            <a:solidFill>
              <a:srgbClr val="A75A2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ЩЕ УСЪВЪРШЕНСТВАТЕ УМЕНИЯТА СИ:</a:t>
            </a:r>
            <a:endParaRPr lang="en-US" sz="4000" dirty="0">
              <a:latin typeface="Jokerman" panose="04090605060D06020702" pitchFamily="8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да планирате движения на компютърен герой; 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 да откривате еднотипни действия в компютърна програма; 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 да създавате код за анимиране на компютърните герои с подпрограми; 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 да усъвършенствате съществуващи проекти чрез използване на собствени блокове или</a:t>
            </a:r>
            <a:r>
              <a:rPr lang="en-US" sz="2000" dirty="0"/>
              <a:t> </a:t>
            </a:r>
            <a:r>
              <a:rPr lang="ru-RU" sz="2000" dirty="0"/>
              <a:t>подпрограми</a:t>
            </a:r>
            <a:r>
              <a:rPr lang="ru-RU" sz="4000" dirty="0"/>
              <a:t>.</a:t>
            </a:r>
            <a:endParaRPr lang="bg-BG" sz="4000" b="1" dirty="0"/>
          </a:p>
        </p:txBody>
      </p:sp>
      <p:pic>
        <p:nvPicPr>
          <p:cNvPr id="50232" name="Picture 56" descr="Europe Code We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6" y="308064"/>
            <a:ext cx="5350517" cy="34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000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70" y="344654"/>
            <a:ext cx="1743075" cy="676275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3528646" y="2039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Текстово поле 5"/>
          <p:cNvSpPr txBox="1"/>
          <p:nvPr/>
        </p:nvSpPr>
        <p:spPr>
          <a:xfrm>
            <a:off x="7367990" y="1573829"/>
            <a:ext cx="46833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dirty="0"/>
              <a:t>Задайте начална позиция за майката </a:t>
            </a:r>
            <a:r>
              <a:rPr lang="bg-BG" sz="4000" b="1" dirty="0"/>
              <a:t>х: -150 </a:t>
            </a:r>
            <a:r>
              <a:rPr lang="bg-BG" sz="4000" dirty="0"/>
              <a:t>и </a:t>
            </a:r>
            <a:r>
              <a:rPr lang="bg-BG" sz="4000" b="1" dirty="0"/>
              <a:t>у: -70</a:t>
            </a:r>
            <a:r>
              <a:rPr lang="bg-BG" sz="4000" dirty="0"/>
              <a:t>,</a:t>
            </a:r>
          </a:p>
          <a:p>
            <a:r>
              <a:rPr lang="bg-BG" sz="4000" dirty="0"/>
              <a:t>а за детето</a:t>
            </a:r>
          </a:p>
          <a:p>
            <a:r>
              <a:rPr lang="bg-BG" sz="4000" b="1" dirty="0"/>
              <a:t>х: 100 </a:t>
            </a:r>
            <a:r>
              <a:rPr lang="bg-BG" sz="4000" dirty="0"/>
              <a:t>и </a:t>
            </a:r>
            <a:r>
              <a:rPr lang="bg-BG" sz="4000" b="1" dirty="0"/>
              <a:t>у: -40</a:t>
            </a:r>
            <a:r>
              <a:rPr lang="bg-BG" sz="4000" dirty="0"/>
              <a:t>. </a:t>
            </a:r>
          </a:p>
          <a:p>
            <a:endParaRPr lang="bg-BG" sz="1600" dirty="0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453170" y="344654"/>
            <a:ext cx="11598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dirty="0"/>
              <a:t>		Изберете подходяща сцена и герой пингвин майка и пингвин дете.  </a:t>
            </a:r>
            <a:endParaRPr lang="bg-BG" sz="1600" dirty="0"/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70" y="1668093"/>
            <a:ext cx="6528372" cy="486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98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3528646" y="2039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Текстово поле 5"/>
          <p:cNvSpPr txBox="1"/>
          <p:nvPr/>
        </p:nvSpPr>
        <p:spPr>
          <a:xfrm>
            <a:off x="453170" y="1433153"/>
            <a:ext cx="46833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dirty="0"/>
              <a:t>Направете собствен блок </a:t>
            </a:r>
            <a:r>
              <a:rPr lang="bg-BG" sz="4000" b="1" dirty="0"/>
              <a:t>„скачай“ </a:t>
            </a:r>
            <a:r>
              <a:rPr lang="bg-BG" sz="4000" dirty="0"/>
              <a:t>за малкото </a:t>
            </a:r>
            <a:r>
              <a:rPr lang="bg-BG" sz="4000" dirty="0" err="1"/>
              <a:t>пингвинче</a:t>
            </a:r>
            <a:r>
              <a:rPr lang="bg-BG" sz="4000" dirty="0"/>
              <a:t> и </a:t>
            </a:r>
            <a:r>
              <a:rPr lang="bg-BG" sz="4000" b="1" dirty="0"/>
              <a:t>„върви напред“</a:t>
            </a:r>
            <a:r>
              <a:rPr lang="bg-BG" sz="4000" dirty="0"/>
              <a:t> за майката.</a:t>
            </a:r>
          </a:p>
          <a:p>
            <a:endParaRPr lang="bg-BG" sz="1600" dirty="0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453170" y="344654"/>
            <a:ext cx="11598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dirty="0" err="1"/>
              <a:t>Пингвинчето</a:t>
            </a:r>
            <a:r>
              <a:rPr lang="bg-BG" sz="4000" dirty="0"/>
              <a:t> подскача и чака мама да иде при него.  </a:t>
            </a:r>
            <a:endParaRPr lang="bg-BG" sz="1600" dirty="0"/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822" y="1585552"/>
            <a:ext cx="6528372" cy="486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83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3528646" y="2039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2961909" y="156341"/>
            <a:ext cx="11598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dirty="0"/>
              <a:t>код за майката пингвин:</a:t>
            </a:r>
            <a:endParaRPr lang="bg-BG" sz="1600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24" y="1014906"/>
            <a:ext cx="11887200" cy="564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35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3528646" y="2039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2961909" y="156341"/>
            <a:ext cx="5654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dirty="0"/>
              <a:t>код за детето пингвин:</a:t>
            </a:r>
            <a:endParaRPr lang="bg-BG" sz="16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21" y="849223"/>
            <a:ext cx="11910647" cy="584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40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de 2 - Broadmeadow Element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7507" y="2664042"/>
            <a:ext cx="3704493" cy="388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авоъгълник 4"/>
          <p:cNvSpPr/>
          <p:nvPr/>
        </p:nvSpPr>
        <p:spPr>
          <a:xfrm>
            <a:off x="581025" y="1713035"/>
            <a:ext cx="7856212" cy="4478215"/>
          </a:xfrm>
          <a:prstGeom prst="rect">
            <a:avLst/>
          </a:prstGeom>
          <a:solidFill>
            <a:srgbClr val="FBA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9850">
              <a:spcBef>
                <a:spcPts val="1430"/>
              </a:spcBef>
              <a:spcAft>
                <a:spcPts val="0"/>
              </a:spcAft>
            </a:pP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bg-BG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</a:t>
            </a:r>
            <a:r>
              <a:rPr lang="bg-BG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редактирате</a:t>
            </a:r>
            <a:r>
              <a:rPr lang="bg-BG" sz="1800" b="1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дефиницията</a:t>
            </a:r>
            <a:r>
              <a:rPr lang="bg-BG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bg-BG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вече</a:t>
            </a:r>
            <a:r>
              <a:rPr lang="bg-BG" sz="18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създаден</a:t>
            </a:r>
            <a:r>
              <a:rPr lang="bg-BG" sz="1800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блок: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spcBef>
                <a:spcPts val="10"/>
              </a:spcBef>
              <a:spcAft>
                <a:spcPts val="0"/>
              </a:spcAft>
              <a:buClr>
                <a:srgbClr val="FAA61A"/>
              </a:buClr>
              <a:buSzPts val="1200"/>
              <a:buFont typeface="Trebuchet MS" panose="020B0603020202020204" pitchFamily="34" charset="0"/>
              <a:buAutoNum type="arabicPeriod"/>
              <a:tabLst>
                <a:tab pos="200025" algn="l"/>
              </a:tabLst>
            </a:pP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щракнете</a:t>
            </a:r>
            <a:r>
              <a:rPr lang="bg-BG" sz="1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с</a:t>
            </a:r>
            <a:r>
              <a:rPr lang="bg-BG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десния</a:t>
            </a:r>
            <a:r>
              <a:rPr lang="bg-BG" sz="1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бутон</a:t>
            </a:r>
            <a:r>
              <a:rPr lang="bg-BG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на</a:t>
            </a:r>
            <a:r>
              <a:rPr lang="bg-BG" sz="1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мишката</a:t>
            </a:r>
            <a:r>
              <a:rPr lang="bg-BG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върху</a:t>
            </a:r>
            <a:r>
              <a:rPr lang="bg-BG" sz="1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блока</a:t>
            </a:r>
            <a:r>
              <a:rPr lang="bg-BG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дефинирай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;</a:t>
            </a:r>
            <a:endParaRPr lang="en-US" sz="1800" dirty="0">
              <a:effectLst/>
              <a:latin typeface="Times New Roman" panose="02020603050405020304" pitchFamily="18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342900" lvl="0" indent="-342900" algn="l">
              <a:spcBef>
                <a:spcPts val="10"/>
              </a:spcBef>
              <a:spcAft>
                <a:spcPts val="0"/>
              </a:spcAft>
              <a:buClr>
                <a:srgbClr val="FAA61A"/>
              </a:buClr>
              <a:buSzPts val="1200"/>
              <a:buFont typeface="Trebuchet MS" panose="020B0603020202020204" pitchFamily="34" charset="0"/>
              <a:buAutoNum type="arabicPeriod"/>
              <a:tabLst>
                <a:tab pos="236855" algn="l"/>
              </a:tabLst>
            </a:pP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изберете</a:t>
            </a:r>
            <a:r>
              <a:rPr lang="bg-BG" sz="1800" spc="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Редактиране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;</a:t>
            </a:r>
            <a:endParaRPr lang="en-US" sz="1800" dirty="0">
              <a:effectLst/>
              <a:latin typeface="Times New Roman" panose="02020603050405020304" pitchFamily="18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342900" marR="24130" lvl="0" indent="-34290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AA61A"/>
              </a:buClr>
              <a:buSzPts val="1200"/>
              <a:buFont typeface="Trebuchet MS" panose="020B0603020202020204" pitchFamily="34" charset="0"/>
              <a:buAutoNum type="arabicPeriod"/>
              <a:tabLst>
                <a:tab pos="233045" algn="l"/>
              </a:tabLst>
            </a:pP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в</a:t>
            </a:r>
            <a:r>
              <a:rPr lang="bg-BG" sz="1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отворилия</a:t>
            </a:r>
            <a:r>
              <a:rPr lang="bg-BG" sz="1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се</a:t>
            </a:r>
            <a:r>
              <a:rPr lang="bg-BG" sz="1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прозорец</a:t>
            </a:r>
            <a:r>
              <a:rPr lang="bg-BG" sz="1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за</a:t>
            </a:r>
            <a:r>
              <a:rPr lang="bg-BG" sz="1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създаване</a:t>
            </a:r>
            <a:r>
              <a:rPr lang="bg-BG" sz="1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на</a:t>
            </a:r>
            <a:r>
              <a:rPr lang="bg-BG" sz="1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собствен</a:t>
            </a:r>
            <a:r>
              <a:rPr lang="bg-BG" sz="1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блок</a:t>
            </a:r>
            <a:r>
              <a:rPr lang="bg-BG" sz="18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направе-</a:t>
            </a:r>
            <a:r>
              <a:rPr lang="bg-BG" sz="1800" spc="-2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те</a:t>
            </a:r>
            <a:r>
              <a:rPr lang="bg-BG" sz="18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съответните промени.</a:t>
            </a:r>
            <a:endParaRPr lang="en-US" sz="1800" dirty="0">
              <a:effectLst/>
              <a:latin typeface="Times New Roman" panose="02020603050405020304" pitchFamily="18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69850">
              <a:spcBef>
                <a:spcPts val="5"/>
              </a:spcBef>
              <a:spcAft>
                <a:spcPts val="0"/>
              </a:spcAft>
            </a:pP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bg-BG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</a:t>
            </a:r>
            <a:r>
              <a:rPr lang="bg-BG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изтриете</a:t>
            </a:r>
            <a:r>
              <a:rPr lang="bg-BG" sz="1800" b="1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дефиницията</a:t>
            </a:r>
            <a:r>
              <a:rPr lang="bg-BG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bg-BG" sz="1800" spc="-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собствен</a:t>
            </a:r>
            <a:r>
              <a:rPr lang="bg-BG" sz="18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блок: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spcBef>
                <a:spcPts val="15"/>
              </a:spcBef>
              <a:spcAft>
                <a:spcPts val="0"/>
              </a:spcAft>
              <a:buClr>
                <a:srgbClr val="FAA61A"/>
              </a:buClr>
              <a:buSzPts val="1200"/>
              <a:buFont typeface="Trebuchet MS" panose="020B0603020202020204" pitchFamily="34" charset="0"/>
              <a:buAutoNum type="arabicPeriod"/>
              <a:tabLst>
                <a:tab pos="200025" algn="l"/>
              </a:tabLst>
            </a:pP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премахнете</a:t>
            </a:r>
            <a:r>
              <a:rPr lang="bg-BG" sz="1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блока</a:t>
            </a:r>
            <a:r>
              <a:rPr lang="bg-BG" sz="18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от</a:t>
            </a:r>
            <a:r>
              <a:rPr lang="bg-BG" sz="18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кода;</a:t>
            </a:r>
            <a:endParaRPr lang="en-US" sz="1800" dirty="0">
              <a:effectLst/>
              <a:latin typeface="Times New Roman" panose="02020603050405020304" pitchFamily="18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342900" marR="24130" lvl="0" indent="-34290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FAA61A"/>
              </a:buClr>
              <a:buSzPts val="1200"/>
              <a:buFont typeface="Trebuchet MS" panose="020B0603020202020204" pitchFamily="34" charset="0"/>
              <a:buAutoNum type="arabicPeriod"/>
              <a:tabLst>
                <a:tab pos="250190" algn="l"/>
              </a:tabLst>
            </a:pP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щракнете</a:t>
            </a:r>
            <a:r>
              <a:rPr lang="bg-BG" sz="1800" spc="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с</a:t>
            </a:r>
            <a:r>
              <a:rPr lang="bg-BG" sz="18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десния</a:t>
            </a:r>
            <a:r>
              <a:rPr lang="bg-BG" sz="1800" spc="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бутон</a:t>
            </a:r>
            <a:r>
              <a:rPr lang="bg-BG" sz="18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на</a:t>
            </a:r>
            <a:r>
              <a:rPr lang="bg-BG" sz="18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мишката</a:t>
            </a:r>
            <a:r>
              <a:rPr lang="bg-BG" sz="1800" spc="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върху</a:t>
            </a:r>
            <a:r>
              <a:rPr lang="bg-BG" sz="18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дефиницията</a:t>
            </a:r>
            <a:r>
              <a:rPr lang="bg-BG" sz="1800" spc="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му</a:t>
            </a:r>
            <a:r>
              <a:rPr lang="bg-BG" sz="1800" spc="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и</a:t>
            </a:r>
            <a:r>
              <a:rPr lang="bg-BG" sz="1800" spc="-28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изберете </a:t>
            </a:r>
            <a:r>
              <a:rPr lang="bg-BG" sz="1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Изтрий Блок</a:t>
            </a:r>
            <a:r>
              <a:rPr lang="bg-BG" sz="1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  <a:cs typeface="Trebuchet MS" panose="020B0603020202020204" pitchFamily="34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256" y="102015"/>
            <a:ext cx="2505359" cy="256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54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5FDEF-65D8-4FF6-AD34-98166ECD8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99582" y="2009154"/>
            <a:ext cx="5183188" cy="823912"/>
          </a:xfrm>
        </p:spPr>
        <p:txBody>
          <a:bodyPr>
            <a:normAutofit/>
          </a:bodyPr>
          <a:lstStyle/>
          <a:p>
            <a:r>
              <a:rPr lang="ru-RU" dirty="0"/>
              <a:t>Редактиране на собствен блок.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02D1C-EB19-4B06-8E48-F837EFC72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8692" y="349320"/>
            <a:ext cx="5157787" cy="823912"/>
          </a:xfrm>
        </p:spPr>
        <p:txBody>
          <a:bodyPr>
            <a:normAutofit/>
          </a:bodyPr>
          <a:lstStyle/>
          <a:p>
            <a:r>
              <a:rPr lang="ru-RU" dirty="0"/>
              <a:t>Блок многоъгълник с два параметъра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612DAA9-994A-456D-95CB-F0B68F193C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03243" y="1173232"/>
            <a:ext cx="4872848" cy="368458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F88EBF-188F-42A3-A489-049691AD8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99582" y="2833066"/>
            <a:ext cx="5183188" cy="3684588"/>
          </a:xfrm>
        </p:spPr>
        <p:txBody>
          <a:bodyPr/>
          <a:lstStyle/>
          <a:p>
            <a:r>
              <a:rPr lang="ru-RU" dirty="0"/>
              <a:t>Можете да редактирате вече създаден собствен блок – от контекстното му меню изберете Редактиране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540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F88EBF-188F-42A3-A489-049691AD8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9886" y="893935"/>
            <a:ext cx="5183188" cy="3684588"/>
          </a:xfrm>
        </p:spPr>
        <p:txBody>
          <a:bodyPr/>
          <a:lstStyle/>
          <a:p>
            <a:r>
              <a:rPr lang="ru-RU" dirty="0"/>
              <a:t>В нов проект експериментирайте в блока многоъгълник със стойностите на страните и дължините на страните, така че да изчертаете окръжност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385570-1831-40B4-B9EA-D415A3EA2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24" b="96222" l="9353" r="94484">
                        <a14:foregroundMark x1="40288" y1="25693" x2="48921" y2="28463"/>
                        <a14:foregroundMark x1="48921" y1="28463" x2="56115" y2="25441"/>
                        <a14:foregroundMark x1="85372" y1="44081" x2="94964" y2="48615"/>
                        <a14:foregroundMark x1="36930" y1="54408" x2="35731" y2="83627"/>
                        <a14:foregroundMark x1="42926" y1="57431" x2="48201" y2="81612"/>
                        <a14:foregroundMark x1="48201" y1="81612" x2="47482" y2="82872"/>
                        <a14:foregroundMark x1="31415" y1="53904" x2="30456" y2="80856"/>
                        <a14:foregroundMark x1="30456" y1="80856" x2="29017" y2="82872"/>
                        <a14:foregroundMark x1="25180" y1="59446" x2="23981" y2="76826"/>
                        <a14:foregroundMark x1="44125" y1="66247" x2="60192" y2="67758"/>
                        <a14:foregroundMark x1="60192" y1="67758" x2="62110" y2="66499"/>
                        <a14:foregroundMark x1="36691" y1="71537" x2="46523" y2="70277"/>
                        <a14:foregroundMark x1="46523" y1="70277" x2="60911" y2="72292"/>
                        <a14:foregroundMark x1="60911" y1="72292" x2="58753" y2="83375"/>
                        <a14:foregroundMark x1="58753" y1="83375" x2="55156" y2="84131"/>
                        <a14:foregroundMark x1="50839" y1="63224" x2="60192" y2="63476"/>
                        <a14:foregroundMark x1="60192" y1="63476" x2="66187" y2="71788"/>
                        <a14:foregroundMark x1="63070" y1="62720" x2="66187" y2="65743"/>
                        <a14:foregroundMark x1="45084" y1="53401" x2="47242" y2="64987"/>
                        <a14:foregroundMark x1="34053" y1="76826" x2="52038" y2="75063"/>
                        <a14:foregroundMark x1="52038" y1="75063" x2="64029" y2="76826"/>
                        <a14:foregroundMark x1="43405" y1="84131" x2="58034" y2="84131"/>
                        <a14:foregroundMark x1="58034" y1="84131" x2="58034" y2="84131"/>
                        <a14:foregroundMark x1="25420" y1="82116" x2="29736" y2="91940"/>
                        <a14:foregroundMark x1="29736" y1="91940" x2="45564" y2="91184"/>
                        <a14:foregroundMark x1="37170" y1="56927" x2="44365" y2="58942"/>
                        <a14:foregroundMark x1="37890" y1="56171" x2="44365" y2="58186"/>
                        <a14:foregroundMark x1="44365" y1="25441" x2="54916" y2="26448"/>
                        <a14:foregroundMark x1="54916" y1="26448" x2="45803" y2="26448"/>
                        <a14:foregroundMark x1="45803" y1="26448" x2="43645" y2="27708"/>
                        <a14:foregroundMark x1="41727" y1="26448" x2="50839" y2="23678"/>
                        <a14:foregroundMark x1="50839" y1="23678" x2="60432" y2="28715"/>
                        <a14:foregroundMark x1="60432" y1="28715" x2="47242" y2="28212"/>
                        <a14:foregroundMark x1="47242" y1="28212" x2="47242" y2="27708"/>
                        <a14:foregroundMark x1="55396" y1="23678" x2="61871" y2="28715"/>
                        <a14:foregroundMark x1="41007" y1="54408" x2="44604" y2="58942"/>
                        <a14:foregroundMark x1="54916" y1="80353" x2="58993" y2="84887"/>
                        <a14:foregroundMark x1="53717" y1="82872" x2="56115" y2="87154"/>
                        <a14:foregroundMark x1="49640" y1="73552" x2="56595" y2="74811"/>
                        <a14:foregroundMark x1="61151" y1="72544" x2="65468" y2="76826"/>
                        <a14:foregroundMark x1="87770" y1="44836" x2="92806" y2="47607"/>
                        <a14:foregroundMark x1="88010" y1="48615" x2="89209" y2="49118"/>
                        <a14:foregroundMark x1="91127" y1="43829" x2="93765" y2="47355"/>
                        <a14:foregroundMark x1="28297" y1="96222" x2="29736" y2="952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896" y="685213"/>
            <a:ext cx="5345389" cy="461234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7E2D6B2-FDDA-4F27-AB4D-51145DE45585}"/>
              </a:ext>
            </a:extLst>
          </p:cNvPr>
          <p:cNvSpPr/>
          <p:nvPr/>
        </p:nvSpPr>
        <p:spPr>
          <a:xfrm>
            <a:off x="119270" y="159026"/>
            <a:ext cx="11936895" cy="6589644"/>
          </a:xfrm>
          <a:prstGeom prst="rect">
            <a:avLst/>
          </a:prstGeom>
          <a:noFill/>
          <a:ln w="57150" cap="rnd" cmpd="dbl"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1ADCEA-F9CA-4A36-9B2D-BA490C8DA0F2}"/>
              </a:ext>
            </a:extLst>
          </p:cNvPr>
          <p:cNvSpPr/>
          <p:nvPr/>
        </p:nvSpPr>
        <p:spPr>
          <a:xfrm>
            <a:off x="213896" y="255690"/>
            <a:ext cx="11764208" cy="6373709"/>
          </a:xfrm>
          <a:prstGeom prst="rect">
            <a:avLst/>
          </a:prstGeom>
          <a:noFill/>
          <a:ln w="57150" cap="rnd" cmpd="dbl"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61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de 2 - Broadmeadow Element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57" y="2340938"/>
            <a:ext cx="3704493" cy="388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авоъгълник 4"/>
          <p:cNvSpPr/>
          <p:nvPr/>
        </p:nvSpPr>
        <p:spPr>
          <a:xfrm>
            <a:off x="4053846" y="4201271"/>
            <a:ext cx="7856212" cy="2028825"/>
          </a:xfrm>
          <a:prstGeom prst="rect">
            <a:avLst/>
          </a:prstGeom>
          <a:solidFill>
            <a:srgbClr val="FBA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9850"/>
            <a:r>
              <a:rPr lang="bg-BG" sz="1800" b="1" dirty="0">
                <a:solidFill>
                  <a:schemeClr val="accent6">
                    <a:lumMod val="75000"/>
                  </a:schemeClr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Речник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69850">
              <a:lnSpc>
                <a:spcPts val="1325"/>
              </a:lnSpc>
              <a:spcBef>
                <a:spcPts val="620"/>
              </a:spcBef>
              <a:spcAft>
                <a:spcPts val="0"/>
              </a:spcAft>
            </a:pPr>
            <a:r>
              <a:rPr lang="bg-BG" sz="1800" b="1" dirty="0">
                <a:solidFill>
                  <a:srgbClr val="231F2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Define</a:t>
            </a:r>
            <a:r>
              <a:rPr lang="bg-BG" sz="1800" b="1" spc="85" dirty="0">
                <a:solidFill>
                  <a:srgbClr val="231F2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bg-BG" sz="1800" spc="8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Дефинирай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0" marR="288925">
              <a:lnSpc>
                <a:spcPct val="96000"/>
              </a:lnSpc>
              <a:spcBef>
                <a:spcPts val="10"/>
              </a:spcBef>
              <a:spcAft>
                <a:spcPts val="0"/>
              </a:spcAft>
            </a:pPr>
            <a:r>
              <a:rPr lang="bg-BG" sz="1800" b="1" spc="-5" dirty="0">
                <a:solidFill>
                  <a:srgbClr val="231F2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Make block </a:t>
            </a:r>
            <a:r>
              <a:rPr lang="bg-BG" sz="18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Създай блок</a:t>
            </a:r>
            <a:r>
              <a:rPr lang="bg-BG" sz="1800" spc="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b="1" dirty="0">
                <a:solidFill>
                  <a:srgbClr val="231F2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My Blocks </a:t>
            </a:r>
            <a:r>
              <a:rPr lang="bg-BG" sz="18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Моите блокове</a:t>
            </a:r>
            <a:r>
              <a:rPr lang="bg-BG" sz="1800" spc="-33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b="1" dirty="0">
                <a:solidFill>
                  <a:srgbClr val="231F2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Run</a:t>
            </a:r>
            <a:r>
              <a:rPr lang="bg-BG" sz="1800" b="1" spc="85" dirty="0">
                <a:solidFill>
                  <a:srgbClr val="231F2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bg-BG" sz="1800" b="1" dirty="0">
                <a:solidFill>
                  <a:srgbClr val="231F2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without</a:t>
            </a:r>
            <a:r>
              <a:rPr lang="bg-BG" sz="1800" b="1" spc="85" dirty="0">
                <a:solidFill>
                  <a:srgbClr val="231F2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bg-BG" sz="1800" b="1" dirty="0">
                <a:solidFill>
                  <a:srgbClr val="231F2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screen</a:t>
            </a:r>
            <a:r>
              <a:rPr lang="bg-BG" sz="1800" b="1" spc="85" dirty="0">
                <a:solidFill>
                  <a:srgbClr val="231F2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bg-BG" sz="1800" b="1" dirty="0">
                <a:solidFill>
                  <a:srgbClr val="231F2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refresh</a:t>
            </a:r>
            <a:r>
              <a:rPr lang="bg-BG" sz="1800" b="1" spc="35" dirty="0">
                <a:solidFill>
                  <a:srgbClr val="231F2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9850" marR="249555">
              <a:lnSpc>
                <a:spcPct val="97000"/>
              </a:lnSpc>
              <a:spcAft>
                <a:spcPts val="0"/>
              </a:spcAft>
            </a:pPr>
            <a:r>
              <a:rPr lang="bg-BG" sz="18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Стартиране без обновяване</a:t>
            </a:r>
            <a:r>
              <a:rPr lang="bg-BG" sz="1800" spc="-33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bg-BG" sz="1800" spc="-85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solidFill>
                  <a:srgbClr val="231F2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екрана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34726" y="333375"/>
            <a:ext cx="2505359" cy="25620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EBC9AB-FFCD-4E92-92B6-D3046AA27FDF}"/>
              </a:ext>
            </a:extLst>
          </p:cNvPr>
          <p:cNvSpPr txBox="1"/>
          <p:nvPr/>
        </p:nvSpPr>
        <p:spPr>
          <a:xfrm>
            <a:off x="7362411" y="3711473"/>
            <a:ext cx="4547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https://scratch.mit.edu/projects/639558915</a:t>
            </a:r>
          </a:p>
        </p:txBody>
      </p:sp>
    </p:spTree>
    <p:extLst>
      <p:ext uri="{BB962C8B-B14F-4D97-AF65-F5344CB8AC3E}">
        <p14:creationId xmlns:p14="http://schemas.microsoft.com/office/powerpoint/2010/main" val="717178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1">
            <a:extLst>
              <a:ext uri="{FF2B5EF4-FFF2-40B4-BE49-F238E27FC236}">
                <a16:creationId xmlns:a16="http://schemas.microsoft.com/office/drawing/2014/main" id="{231598CC-E9D8-46F1-A31D-21527BFD6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13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Правоъгълник 4"/>
          <p:cNvSpPr/>
          <p:nvPr/>
        </p:nvSpPr>
        <p:spPr>
          <a:xfrm>
            <a:off x="838200" y="1825625"/>
            <a:ext cx="5393361" cy="4351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698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Отворете файла figures_1. Стартирайте кода. Проследете движението на червената точка. Редактирайте дефиницията на блока Чертай квадрат със страна 40 стъпки, като изберете опцията Стартиране без обновяване на екрана. Как се визуализира квадратът? </a:t>
            </a:r>
          </a:p>
          <a:p>
            <a:pPr marL="698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 Отворете файла pеnguins_1. Променете кода на големия пингвин, като създадете собствен блок за придвижването му. Използвайте блока, за да придвижите малкия пингвин по стъпките на големия пингвин. </a:t>
            </a:r>
          </a:p>
          <a:p>
            <a:pPr marL="698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 Отворете файла balloon_1. Създайте блок за придвижване на балона нагоре с 15 стъпки и смяна на костюмите му. Създайте блок за задаване на начална позиция на балона долу в центъра на сцената. Балонът да се движи постоянно и когато докосне ръб на сцената, да се връща в началната си позиция.</a:t>
            </a:r>
            <a:endParaRPr lang="en-US" sz="1700">
              <a:solidFill>
                <a:schemeClr val="tx1"/>
              </a:solidFill>
              <a:effectLst/>
            </a:endParaRPr>
          </a:p>
        </p:txBody>
      </p:sp>
      <p:sp>
        <p:nvSpPr>
          <p:cNvPr id="26" name="Oval 15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1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lipboard Partially Checked outline">
            <a:extLst>
              <a:ext uri="{FF2B5EF4-FFF2-40B4-BE49-F238E27FC236}">
                <a16:creationId xmlns:a16="http://schemas.microsoft.com/office/drawing/2014/main" id="{46749BD6-2D81-411E-99AE-A83D3AE4A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45968" y="1109670"/>
            <a:ext cx="2482114" cy="2482114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27" name="Freeform: Shape 17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2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8" name="Straight Connector 19">
            <a:extLst>
              <a:ext uri="{FF2B5EF4-FFF2-40B4-BE49-F238E27FC236}">
                <a16:creationId xmlns:a16="http://schemas.microsoft.com/office/drawing/2014/main" id="{2F61ABFD-DE05-41FD-A6B7-6D40196C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55865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Grade 2 - Broadmeadow Elementary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1331" y="4662351"/>
            <a:ext cx="2066062" cy="1993749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F646DF8-223D-47DD-95B1-F2654229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97791" y="402001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96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113" y="334872"/>
            <a:ext cx="10518643" cy="6438900"/>
          </a:xfrm>
          <a:prstGeom prst="rect">
            <a:avLst/>
          </a:prstGeom>
        </p:spPr>
      </p:pic>
      <p:sp>
        <p:nvSpPr>
          <p:cNvPr id="5" name="Овално изнесено означение 4"/>
          <p:cNvSpPr/>
          <p:nvPr/>
        </p:nvSpPr>
        <p:spPr>
          <a:xfrm>
            <a:off x="339968" y="243254"/>
            <a:ext cx="3634155" cy="2438402"/>
          </a:xfrm>
          <a:prstGeom prst="wedgeEllipseCallout">
            <a:avLst>
              <a:gd name="adj1" fmla="val 52797"/>
              <a:gd name="adj2" fmla="val 60513"/>
            </a:avLst>
          </a:prstGeom>
          <a:solidFill>
            <a:srgbClr val="FCCF8C"/>
          </a:solidFill>
          <a:ln w="38100">
            <a:solidFill>
              <a:srgbClr val="251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dirty="0">
                <a:solidFill>
                  <a:srgbClr val="3D2417"/>
                </a:solidFill>
              </a:rPr>
              <a:t>До следващия път!</a:t>
            </a:r>
            <a:endParaRPr lang="en-US" sz="4000" dirty="0">
              <a:solidFill>
                <a:srgbClr val="3D2417"/>
              </a:solidFill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569" y="2795360"/>
            <a:ext cx="2333258" cy="2403962"/>
          </a:xfrm>
          <a:prstGeom prst="rect">
            <a:avLst/>
          </a:prstGeom>
        </p:spPr>
      </p:pic>
      <p:sp>
        <p:nvSpPr>
          <p:cNvPr id="6" name="Овално изнесено означение 4">
            <a:extLst>
              <a:ext uri="{FF2B5EF4-FFF2-40B4-BE49-F238E27FC236}">
                <a16:creationId xmlns:a16="http://schemas.microsoft.com/office/drawing/2014/main" id="{F1A81811-9201-4C10-8FA5-4AF3FDB061AF}"/>
              </a:ext>
            </a:extLst>
          </p:cNvPr>
          <p:cNvSpPr/>
          <p:nvPr/>
        </p:nvSpPr>
        <p:spPr>
          <a:xfrm flipH="1">
            <a:off x="8090452" y="1213401"/>
            <a:ext cx="2862834" cy="2026755"/>
          </a:xfrm>
          <a:prstGeom prst="wedgeEllipseCallout">
            <a:avLst>
              <a:gd name="adj1" fmla="val 52797"/>
              <a:gd name="adj2" fmla="val 60513"/>
            </a:avLst>
          </a:prstGeom>
          <a:solidFill>
            <a:srgbClr val="FCCF8C"/>
          </a:solidFill>
          <a:ln w="38100">
            <a:solidFill>
              <a:srgbClr val="251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Проучи каква е ролята на етикетите при създаване на собствен блок</a:t>
            </a:r>
            <a:r>
              <a:rPr lang="bg-BG" sz="2000" dirty="0"/>
              <a:t>?</a:t>
            </a:r>
            <a:endParaRPr lang="en-US" sz="2000" dirty="0">
              <a:solidFill>
                <a:srgbClr val="3D24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51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Grade 2 - Broadmeadow Element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7323"/>
            <a:ext cx="4035001" cy="388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кръглено правоъгълно изнесено означение 1"/>
          <p:cNvSpPr/>
          <p:nvPr/>
        </p:nvSpPr>
        <p:spPr>
          <a:xfrm>
            <a:off x="2671519" y="240165"/>
            <a:ext cx="7386881" cy="2343493"/>
          </a:xfrm>
          <a:prstGeom prst="wedgeRoundRectCallout">
            <a:avLst>
              <a:gd name="adj1" fmla="val -41705"/>
              <a:gd name="adj2" fmla="val 8866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3528646" y="2039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Текстово поле 5"/>
          <p:cNvSpPr txBox="1"/>
          <p:nvPr/>
        </p:nvSpPr>
        <p:spPr>
          <a:xfrm>
            <a:off x="2972203" y="210699"/>
            <a:ext cx="7179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800" b="1" dirty="0"/>
              <a:t>От кое меню ще вземем блокове за придвижване на героя по сцената?</a:t>
            </a:r>
            <a:endParaRPr lang="bg-BG" sz="20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519" y="2820919"/>
            <a:ext cx="1657350" cy="39624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168" y="2820919"/>
            <a:ext cx="1695450" cy="3895725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3358" y="2801869"/>
            <a:ext cx="17907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3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Grade 2 - Broadmeadow Element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7323"/>
            <a:ext cx="4035001" cy="388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кръглено правоъгълно изнесено означение 1"/>
          <p:cNvSpPr/>
          <p:nvPr/>
        </p:nvSpPr>
        <p:spPr>
          <a:xfrm>
            <a:off x="2671519" y="240165"/>
            <a:ext cx="7386881" cy="2343493"/>
          </a:xfrm>
          <a:prstGeom prst="wedgeRoundRectCallout">
            <a:avLst>
              <a:gd name="adj1" fmla="val -41705"/>
              <a:gd name="adj2" fmla="val 8866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3528646" y="2039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Текстово поле 5"/>
          <p:cNvSpPr txBox="1"/>
          <p:nvPr/>
        </p:nvSpPr>
        <p:spPr>
          <a:xfrm>
            <a:off x="2972203" y="210699"/>
            <a:ext cx="7179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800" b="1" dirty="0"/>
              <a:t>От кое меню ще вземем блокове за придвижване на героя по сцената?</a:t>
            </a:r>
            <a:endParaRPr lang="bg-BG" sz="20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519" y="2820919"/>
            <a:ext cx="1657350" cy="39624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168" y="2820919"/>
            <a:ext cx="1695450" cy="3895725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3358" y="2801869"/>
            <a:ext cx="1790700" cy="3981450"/>
          </a:xfrm>
          <a:prstGeom prst="rect">
            <a:avLst/>
          </a:prstGeom>
        </p:spPr>
      </p:pic>
      <p:sp>
        <p:nvSpPr>
          <p:cNvPr id="9" name="Правоъгълник 8"/>
          <p:cNvSpPr/>
          <p:nvPr/>
        </p:nvSpPr>
        <p:spPr>
          <a:xfrm>
            <a:off x="5627077" y="2820919"/>
            <a:ext cx="1954091" cy="12938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44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Grade 2 - Broadmeadow Element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7323"/>
            <a:ext cx="4035001" cy="388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кръглено правоъгълно изнесено означение 1"/>
          <p:cNvSpPr/>
          <p:nvPr/>
        </p:nvSpPr>
        <p:spPr>
          <a:xfrm>
            <a:off x="2671519" y="240165"/>
            <a:ext cx="7386881" cy="2343493"/>
          </a:xfrm>
          <a:prstGeom prst="wedgeRoundRectCallout">
            <a:avLst>
              <a:gd name="adj1" fmla="val -41705"/>
              <a:gd name="adj2" fmla="val 8866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3528646" y="2039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Текстово поле 5"/>
          <p:cNvSpPr txBox="1"/>
          <p:nvPr/>
        </p:nvSpPr>
        <p:spPr>
          <a:xfrm>
            <a:off x="2972203" y="210699"/>
            <a:ext cx="7179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800" b="1" dirty="0"/>
              <a:t>От кое меню ще вземем блокове за повтарящи се действия (цикъл) ?</a:t>
            </a:r>
            <a:endParaRPr lang="bg-BG" sz="20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519" y="2820919"/>
            <a:ext cx="1657350" cy="39624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168" y="2820919"/>
            <a:ext cx="1695450" cy="3895725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3358" y="2801869"/>
            <a:ext cx="17907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52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Grade 2 - Broadmeadow Element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7323"/>
            <a:ext cx="4035001" cy="388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кръглено правоъгълно изнесено означение 1"/>
          <p:cNvSpPr/>
          <p:nvPr/>
        </p:nvSpPr>
        <p:spPr>
          <a:xfrm>
            <a:off x="2671519" y="240165"/>
            <a:ext cx="7386881" cy="2343493"/>
          </a:xfrm>
          <a:prstGeom prst="wedgeRoundRectCallout">
            <a:avLst>
              <a:gd name="adj1" fmla="val -41705"/>
              <a:gd name="adj2" fmla="val 8866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3528646" y="2039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Текстово поле 5"/>
          <p:cNvSpPr txBox="1"/>
          <p:nvPr/>
        </p:nvSpPr>
        <p:spPr>
          <a:xfrm>
            <a:off x="2972203" y="210699"/>
            <a:ext cx="7179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800" b="1" dirty="0"/>
              <a:t>От кое меню ще вземем блокове за повтарящи се действия (цикъл) ?</a:t>
            </a:r>
            <a:endParaRPr lang="bg-BG" sz="20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519" y="2820919"/>
            <a:ext cx="1657350" cy="39624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168" y="2820919"/>
            <a:ext cx="1695450" cy="3895725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3358" y="2801869"/>
            <a:ext cx="1790700" cy="3981450"/>
          </a:xfrm>
          <a:prstGeom prst="rect">
            <a:avLst/>
          </a:prstGeom>
        </p:spPr>
      </p:pic>
      <p:sp>
        <p:nvSpPr>
          <p:cNvPr id="9" name="Правоъгълник 8"/>
          <p:cNvSpPr/>
          <p:nvPr/>
        </p:nvSpPr>
        <p:spPr>
          <a:xfrm>
            <a:off x="7454815" y="4121840"/>
            <a:ext cx="1954091" cy="12938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4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Grade 2 - Broadmeadow Element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7323"/>
            <a:ext cx="4035001" cy="388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кръглено правоъгълно изнесено означение 1"/>
          <p:cNvSpPr/>
          <p:nvPr/>
        </p:nvSpPr>
        <p:spPr>
          <a:xfrm>
            <a:off x="2262554" y="240165"/>
            <a:ext cx="9472245" cy="2343493"/>
          </a:xfrm>
          <a:prstGeom prst="wedgeRoundRectCallout">
            <a:avLst>
              <a:gd name="adj1" fmla="val -36259"/>
              <a:gd name="adj2" fmla="val 8916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3528646" y="2039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Текстово поле 5"/>
          <p:cNvSpPr txBox="1"/>
          <p:nvPr/>
        </p:nvSpPr>
        <p:spPr>
          <a:xfrm>
            <a:off x="2421218" y="257749"/>
            <a:ext cx="92197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508250" algn="l"/>
              </a:tabLst>
            </a:pPr>
            <a:r>
              <a:rPr lang="bg-BG" sz="4800" b="1" dirty="0"/>
              <a:t>За да изглеждат героите по-живи, ни трябват блокове за смяна на костюми. Къде ще ги намерим?</a:t>
            </a:r>
            <a:endParaRPr lang="bg-BG" sz="20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519" y="2820919"/>
            <a:ext cx="1657350" cy="39624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168" y="2820919"/>
            <a:ext cx="1695450" cy="3895725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3358" y="2801869"/>
            <a:ext cx="17907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4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Grade 2 - Broadmeadow Element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7323"/>
            <a:ext cx="4035001" cy="388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кръглено правоъгълно изнесено означение 1"/>
          <p:cNvSpPr/>
          <p:nvPr/>
        </p:nvSpPr>
        <p:spPr>
          <a:xfrm>
            <a:off x="2262554" y="240165"/>
            <a:ext cx="9472245" cy="2343493"/>
          </a:xfrm>
          <a:prstGeom prst="wedgeRoundRectCallout">
            <a:avLst>
              <a:gd name="adj1" fmla="val -36259"/>
              <a:gd name="adj2" fmla="val 8916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3528646" y="2039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Текстово поле 5"/>
          <p:cNvSpPr txBox="1"/>
          <p:nvPr/>
        </p:nvSpPr>
        <p:spPr>
          <a:xfrm>
            <a:off x="2421218" y="257749"/>
            <a:ext cx="92197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508250" algn="l"/>
              </a:tabLst>
            </a:pPr>
            <a:r>
              <a:rPr lang="bg-BG" sz="4800" b="1" dirty="0"/>
              <a:t>За да изглеждат героите по-живи, ни трябват блокове за смяна на костюми. Къде ще ги намерим?</a:t>
            </a:r>
            <a:endParaRPr lang="bg-BG" sz="20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519" y="2820919"/>
            <a:ext cx="1657350" cy="39624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168" y="2820919"/>
            <a:ext cx="1695450" cy="3895725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3358" y="2801869"/>
            <a:ext cx="1790700" cy="3981450"/>
          </a:xfrm>
          <a:prstGeom prst="rect">
            <a:avLst/>
          </a:prstGeom>
        </p:spPr>
      </p:pic>
      <p:sp>
        <p:nvSpPr>
          <p:cNvPr id="9" name="Правоъгълник 8"/>
          <p:cNvSpPr/>
          <p:nvPr/>
        </p:nvSpPr>
        <p:spPr>
          <a:xfrm>
            <a:off x="5550977" y="4121840"/>
            <a:ext cx="1954091" cy="12938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5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Grade 2 - Broadmeadow Element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7323"/>
            <a:ext cx="4035001" cy="388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кръглено правоъгълно изнесено означение 1"/>
          <p:cNvSpPr/>
          <p:nvPr/>
        </p:nvSpPr>
        <p:spPr>
          <a:xfrm>
            <a:off x="2262554" y="240165"/>
            <a:ext cx="9472245" cy="2667158"/>
          </a:xfrm>
          <a:prstGeom prst="wedgeRoundRectCallout">
            <a:avLst>
              <a:gd name="adj1" fmla="val -36259"/>
              <a:gd name="adj2" fmla="val 8916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3528646" y="2039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Текстово поле 5"/>
          <p:cNvSpPr txBox="1"/>
          <p:nvPr/>
        </p:nvSpPr>
        <p:spPr>
          <a:xfrm>
            <a:off x="2495229" y="377822"/>
            <a:ext cx="90068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508250" algn="l"/>
              </a:tabLst>
            </a:pPr>
            <a:r>
              <a:rPr lang="ru-RU" dirty="0"/>
              <a:t>Героите в Scratch имат три вида движения: </a:t>
            </a:r>
            <a:endParaRPr lang="en-US" dirty="0"/>
          </a:p>
          <a:p>
            <a:pPr>
              <a:tabLst>
                <a:tab pos="2508250" algn="l"/>
              </a:tabLst>
            </a:pPr>
            <a:r>
              <a:rPr lang="ru-RU" dirty="0"/>
              <a:t> движения на части от героя без промяна на местоположението му – използват се различни костюми на героя</a:t>
            </a:r>
            <a:endParaRPr lang="en-US" dirty="0"/>
          </a:p>
          <a:p>
            <a:pPr>
              <a:tabLst>
                <a:tab pos="2508250" algn="l"/>
              </a:tabLst>
            </a:pPr>
            <a:r>
              <a:rPr lang="ru-RU" dirty="0"/>
              <a:t> движения с промяна на местоположението му. </a:t>
            </a:r>
            <a:endParaRPr lang="en-US" dirty="0"/>
          </a:p>
          <a:p>
            <a:pPr>
              <a:tabLst>
                <a:tab pos="2508250" algn="l"/>
              </a:tabLst>
            </a:pPr>
            <a:r>
              <a:rPr lang="ru-RU" dirty="0"/>
              <a:t> движения с промяна на части от героя и местоположението му. </a:t>
            </a:r>
            <a:endParaRPr lang="en-US" dirty="0"/>
          </a:p>
          <a:p>
            <a:pPr>
              <a:tabLst>
                <a:tab pos="2508250" algn="l"/>
              </a:tabLst>
            </a:pPr>
            <a:r>
              <a:rPr lang="ru-RU" dirty="0"/>
              <a:t>При работа с героите може да групирате тематично движенията и да им измислите имена, например – скачай (скок), падай (падане), танцувай (танц). Може многократно да използвате тези движения, като ги оформите като подпрограми.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115454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2854</TotalTime>
  <Words>918</Words>
  <Application>Microsoft Office PowerPoint</Application>
  <PresentationFormat>Widescreen</PresentationFormat>
  <Paragraphs>69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Jokerman</vt:lpstr>
      <vt:lpstr>Tahoma</vt:lpstr>
      <vt:lpstr>Times New Roman</vt:lpstr>
      <vt:lpstr>Trebuchet MS</vt:lpstr>
      <vt:lpstr>Wingdings</vt:lpstr>
      <vt:lpstr>Тема на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Ralica</dc:creator>
  <cp:lastModifiedBy>Лиляна Николова</cp:lastModifiedBy>
  <cp:revision>369</cp:revision>
  <dcterms:created xsi:type="dcterms:W3CDTF">2021-09-17T05:33:20Z</dcterms:created>
  <dcterms:modified xsi:type="dcterms:W3CDTF">2022-02-24T17:45:42Z</dcterms:modified>
</cp:coreProperties>
</file>