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16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 autoAdjust="0"/>
    <p:restoredTop sz="68639" autoAdjust="0"/>
  </p:normalViewPr>
  <p:slideViewPr>
    <p:cSldViewPr snapToGrid="0">
      <p:cViewPr varScale="1">
        <p:scale>
          <a:sx n="43" d="100"/>
          <a:sy n="43" d="100"/>
        </p:scale>
        <p:origin x="166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B8CF80-4749-4061-A0CB-9A5F0576574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99D78D-0327-47FA-8B2A-5C96BD104961}">
      <dgm:prSet phldrT="[Text]"/>
      <dgm:spPr/>
      <dgm:t>
        <a:bodyPr/>
        <a:lstStyle/>
        <a:p>
          <a:r>
            <a:rPr lang="en-US" dirty="0" smtClean="0"/>
            <a:t>Google Chrome</a:t>
          </a:r>
          <a:endParaRPr lang="en-US" dirty="0"/>
        </a:p>
      </dgm:t>
    </dgm:pt>
    <dgm:pt modelId="{A4E4B124-6F28-438C-9875-C3803749CF91}" type="parTrans" cxnId="{A0EF91C0-EB21-4FBE-B851-E5FADB31DBED}">
      <dgm:prSet/>
      <dgm:spPr/>
      <dgm:t>
        <a:bodyPr/>
        <a:lstStyle/>
        <a:p>
          <a:endParaRPr lang="en-US"/>
        </a:p>
      </dgm:t>
    </dgm:pt>
    <dgm:pt modelId="{DA5B279E-2D24-41CA-A37D-773F123AC4B7}" type="sibTrans" cxnId="{A0EF91C0-EB21-4FBE-B851-E5FADB31DBED}">
      <dgm:prSet/>
      <dgm:spPr/>
      <dgm:t>
        <a:bodyPr/>
        <a:lstStyle/>
        <a:p>
          <a:endParaRPr lang="en-US"/>
        </a:p>
      </dgm:t>
    </dgm:pt>
    <dgm:pt modelId="{6691F415-D032-4A5B-AEF9-4148E3DB070D}">
      <dgm:prSet phldrT="[Text]"/>
      <dgm:spPr/>
      <dgm:t>
        <a:bodyPr/>
        <a:lstStyle/>
        <a:p>
          <a:r>
            <a:rPr lang="en-US" dirty="0" smtClean="0"/>
            <a:t>Mozilla Firefox</a:t>
          </a:r>
          <a:endParaRPr lang="en-US" dirty="0"/>
        </a:p>
      </dgm:t>
    </dgm:pt>
    <dgm:pt modelId="{8D8140B4-8845-4AC6-8246-7877F06487B0}" type="parTrans" cxnId="{B38026CB-8A39-485F-B9F1-6EB893BF3C9F}">
      <dgm:prSet/>
      <dgm:spPr/>
      <dgm:t>
        <a:bodyPr/>
        <a:lstStyle/>
        <a:p>
          <a:endParaRPr lang="en-US"/>
        </a:p>
      </dgm:t>
    </dgm:pt>
    <dgm:pt modelId="{39B1606B-973C-482C-8438-2B0C45637AE3}" type="sibTrans" cxnId="{B38026CB-8A39-485F-B9F1-6EB893BF3C9F}">
      <dgm:prSet/>
      <dgm:spPr/>
      <dgm:t>
        <a:bodyPr/>
        <a:lstStyle/>
        <a:p>
          <a:endParaRPr lang="en-US"/>
        </a:p>
      </dgm:t>
    </dgm:pt>
    <dgm:pt modelId="{122826DA-5762-43B1-B7A1-DA014FC82F99}">
      <dgm:prSet phldrT="[Text]"/>
      <dgm:spPr/>
      <dgm:t>
        <a:bodyPr/>
        <a:lstStyle/>
        <a:p>
          <a:r>
            <a:rPr lang="en-US" dirty="0" smtClean="0"/>
            <a:t>Microsoft Edge</a:t>
          </a:r>
          <a:endParaRPr lang="en-US" dirty="0"/>
        </a:p>
      </dgm:t>
    </dgm:pt>
    <dgm:pt modelId="{69FA9701-4634-4344-B678-F53B6B46EE4C}" type="parTrans" cxnId="{801B8CB2-207B-48E7-A899-8DAA5C47C28C}">
      <dgm:prSet/>
      <dgm:spPr/>
      <dgm:t>
        <a:bodyPr/>
        <a:lstStyle/>
        <a:p>
          <a:endParaRPr lang="en-US"/>
        </a:p>
      </dgm:t>
    </dgm:pt>
    <dgm:pt modelId="{A325CF77-794C-44A2-B508-6E4BD3773C13}" type="sibTrans" cxnId="{801B8CB2-207B-48E7-A899-8DAA5C47C28C}">
      <dgm:prSet/>
      <dgm:spPr/>
      <dgm:t>
        <a:bodyPr/>
        <a:lstStyle/>
        <a:p>
          <a:endParaRPr lang="en-US"/>
        </a:p>
      </dgm:t>
    </dgm:pt>
    <dgm:pt modelId="{E4701615-65AD-434A-8F4D-88A5AF627F0D}">
      <dgm:prSet/>
      <dgm:spPr/>
      <dgm:t>
        <a:bodyPr/>
        <a:lstStyle/>
        <a:p>
          <a:endParaRPr lang="en-US" dirty="0" smtClean="0"/>
        </a:p>
      </dgm:t>
    </dgm:pt>
    <dgm:pt modelId="{420F2921-A688-4219-9F37-5D13E6BC2760}" type="parTrans" cxnId="{D1FF8CF7-CCDA-4EAD-8373-FD36D4D1961A}">
      <dgm:prSet/>
      <dgm:spPr/>
      <dgm:t>
        <a:bodyPr/>
        <a:lstStyle/>
        <a:p>
          <a:endParaRPr lang="en-US"/>
        </a:p>
      </dgm:t>
    </dgm:pt>
    <dgm:pt modelId="{A02CB696-0649-4853-A4A7-7C28109EDEC9}" type="sibTrans" cxnId="{D1FF8CF7-CCDA-4EAD-8373-FD36D4D1961A}">
      <dgm:prSet/>
      <dgm:spPr/>
      <dgm:t>
        <a:bodyPr/>
        <a:lstStyle/>
        <a:p>
          <a:endParaRPr lang="en-US"/>
        </a:p>
      </dgm:t>
    </dgm:pt>
    <dgm:pt modelId="{AB5C20F5-8709-4489-A412-564DD1482F09}">
      <dgm:prSet/>
      <dgm:spPr/>
      <dgm:t>
        <a:bodyPr/>
        <a:lstStyle/>
        <a:p>
          <a:r>
            <a:rPr lang="en-US" dirty="0" smtClean="0"/>
            <a:t>Internet Explorer</a:t>
          </a:r>
        </a:p>
      </dgm:t>
    </dgm:pt>
    <dgm:pt modelId="{24172147-E1B1-4291-A971-D638087FE893}" type="sibTrans" cxnId="{F329658E-F0C4-4C87-B906-22CA4A5B9D41}">
      <dgm:prSet/>
      <dgm:spPr/>
      <dgm:t>
        <a:bodyPr/>
        <a:lstStyle/>
        <a:p>
          <a:endParaRPr lang="en-US"/>
        </a:p>
      </dgm:t>
    </dgm:pt>
    <dgm:pt modelId="{93D8A311-9F34-4A3C-9BC1-68DB13D9E614}" type="parTrans" cxnId="{F329658E-F0C4-4C87-B906-22CA4A5B9D41}">
      <dgm:prSet/>
      <dgm:spPr/>
      <dgm:t>
        <a:bodyPr/>
        <a:lstStyle/>
        <a:p>
          <a:endParaRPr lang="en-US"/>
        </a:p>
      </dgm:t>
    </dgm:pt>
    <dgm:pt modelId="{1FA335AA-782D-41A7-925E-E604E2DB7C4B}">
      <dgm:prSet/>
      <dgm:spPr/>
      <dgm:t>
        <a:bodyPr/>
        <a:lstStyle/>
        <a:p>
          <a:r>
            <a:rPr lang="en-US" dirty="0" smtClean="0"/>
            <a:t>Opera</a:t>
          </a:r>
        </a:p>
      </dgm:t>
    </dgm:pt>
    <dgm:pt modelId="{DC6AB9FB-F694-49D5-9362-40EDE6D33659}" type="parTrans" cxnId="{8E4D6699-C27F-4164-92E6-5AFD0C1DBB5C}">
      <dgm:prSet/>
      <dgm:spPr/>
      <dgm:t>
        <a:bodyPr/>
        <a:lstStyle/>
        <a:p>
          <a:endParaRPr lang="en-US"/>
        </a:p>
      </dgm:t>
    </dgm:pt>
    <dgm:pt modelId="{92A4A90E-F83E-4CE8-A5DF-66C046D84697}" type="sibTrans" cxnId="{8E4D6699-C27F-4164-92E6-5AFD0C1DBB5C}">
      <dgm:prSet/>
      <dgm:spPr/>
      <dgm:t>
        <a:bodyPr/>
        <a:lstStyle/>
        <a:p>
          <a:endParaRPr lang="en-US"/>
        </a:p>
      </dgm:t>
    </dgm:pt>
    <dgm:pt modelId="{53006D39-6B80-4E4B-9E5E-986670436B2F}">
      <dgm:prSet/>
      <dgm:spPr/>
      <dgm:t>
        <a:bodyPr/>
        <a:lstStyle/>
        <a:p>
          <a:r>
            <a:rPr lang="en-US" dirty="0" smtClean="0"/>
            <a:t>Safari</a:t>
          </a:r>
        </a:p>
      </dgm:t>
    </dgm:pt>
    <dgm:pt modelId="{43E9B9B1-4C49-40C8-87B0-1E5DBEBD1CE2}" type="parTrans" cxnId="{F1D68954-727C-4005-BFD8-A453D85A62FA}">
      <dgm:prSet/>
      <dgm:spPr/>
      <dgm:t>
        <a:bodyPr/>
        <a:lstStyle/>
        <a:p>
          <a:endParaRPr lang="en-US"/>
        </a:p>
      </dgm:t>
    </dgm:pt>
    <dgm:pt modelId="{5D12D038-86A4-4830-AFDD-99E2C10E9132}" type="sibTrans" cxnId="{F1D68954-727C-4005-BFD8-A453D85A62FA}">
      <dgm:prSet/>
      <dgm:spPr/>
      <dgm:t>
        <a:bodyPr/>
        <a:lstStyle/>
        <a:p>
          <a:endParaRPr lang="en-US"/>
        </a:p>
      </dgm:t>
    </dgm:pt>
    <dgm:pt modelId="{1E3F5F61-6D2E-4EA3-9689-31053ECB0AB8}" type="pres">
      <dgm:prSet presAssocID="{2CB8CF80-4749-4061-A0CB-9A5F0576574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B3ADDE-D804-49F2-9703-5D631FF12C5C}" type="pres">
      <dgm:prSet presAssocID="{A999D78D-0327-47FA-8B2A-5C96BD104961}" presName="parentText" presStyleLbl="node1" presStyleIdx="0" presStyleCnt="6" custLinFactNeighborX="-6664" custLinFactNeighborY="-416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D9FBF4-05C3-42E0-8668-48D5FB4EF8F5}" type="pres">
      <dgm:prSet presAssocID="{DA5B279E-2D24-41CA-A37D-773F123AC4B7}" presName="spacer" presStyleCnt="0"/>
      <dgm:spPr/>
    </dgm:pt>
    <dgm:pt modelId="{51EFBEC2-0450-4216-8F05-231F36C7C331}" type="pres">
      <dgm:prSet presAssocID="{6691F415-D032-4A5B-AEF9-4148E3DB070D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698AFA-B18F-481D-BAEB-94F4ED723D08}" type="pres">
      <dgm:prSet presAssocID="{39B1606B-973C-482C-8438-2B0C45637AE3}" presName="spacer" presStyleCnt="0"/>
      <dgm:spPr/>
    </dgm:pt>
    <dgm:pt modelId="{7A7EEF0F-437A-4331-ADB2-B812D09C7520}" type="pres">
      <dgm:prSet presAssocID="{122826DA-5762-43B1-B7A1-DA014FC82F99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A17554-5D82-4E8B-9779-6F20C09FFF8D}" type="pres">
      <dgm:prSet presAssocID="{A325CF77-794C-44A2-B508-6E4BD3773C13}" presName="spacer" presStyleCnt="0"/>
      <dgm:spPr/>
    </dgm:pt>
    <dgm:pt modelId="{3582B588-10A0-458F-8E02-2D6455AF9CED}" type="pres">
      <dgm:prSet presAssocID="{AB5C20F5-8709-4489-A412-564DD1482F09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2FFD39-F338-4779-899D-F7FE16844884}" type="pres">
      <dgm:prSet presAssocID="{24172147-E1B1-4291-A971-D638087FE893}" presName="spacer" presStyleCnt="0"/>
      <dgm:spPr/>
    </dgm:pt>
    <dgm:pt modelId="{693530F0-569A-4546-A10D-EB4220F03BDA}" type="pres">
      <dgm:prSet presAssocID="{1FA335AA-782D-41A7-925E-E604E2DB7C4B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818B64-F371-4722-A89E-A8D5CBF18628}" type="pres">
      <dgm:prSet presAssocID="{92A4A90E-F83E-4CE8-A5DF-66C046D84697}" presName="spacer" presStyleCnt="0"/>
      <dgm:spPr/>
    </dgm:pt>
    <dgm:pt modelId="{4B1E5524-5C74-4478-B033-C9ECFB8DE20C}" type="pres">
      <dgm:prSet presAssocID="{53006D39-6B80-4E4B-9E5E-986670436B2F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D29886-4067-4926-AB72-B687C2FE7C74}" type="pres">
      <dgm:prSet presAssocID="{53006D39-6B80-4E4B-9E5E-986670436B2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7EDD47-D176-4BC8-9D4E-F4F422E2380E}" type="presOf" srcId="{122826DA-5762-43B1-B7A1-DA014FC82F99}" destId="{7A7EEF0F-437A-4331-ADB2-B812D09C7520}" srcOrd="0" destOrd="0" presId="urn:microsoft.com/office/officeart/2005/8/layout/vList2"/>
    <dgm:cxn modelId="{D1FF8CF7-CCDA-4EAD-8373-FD36D4D1961A}" srcId="{53006D39-6B80-4E4B-9E5E-986670436B2F}" destId="{E4701615-65AD-434A-8F4D-88A5AF627F0D}" srcOrd="0" destOrd="0" parTransId="{420F2921-A688-4219-9F37-5D13E6BC2760}" sibTransId="{A02CB696-0649-4853-A4A7-7C28109EDEC9}"/>
    <dgm:cxn modelId="{2E4CC041-8554-407F-909F-D6A35358351D}" type="presOf" srcId="{53006D39-6B80-4E4B-9E5E-986670436B2F}" destId="{4B1E5524-5C74-4478-B033-C9ECFB8DE20C}" srcOrd="0" destOrd="0" presId="urn:microsoft.com/office/officeart/2005/8/layout/vList2"/>
    <dgm:cxn modelId="{A0EF91C0-EB21-4FBE-B851-E5FADB31DBED}" srcId="{2CB8CF80-4749-4061-A0CB-9A5F0576574D}" destId="{A999D78D-0327-47FA-8B2A-5C96BD104961}" srcOrd="0" destOrd="0" parTransId="{A4E4B124-6F28-438C-9875-C3803749CF91}" sibTransId="{DA5B279E-2D24-41CA-A37D-773F123AC4B7}"/>
    <dgm:cxn modelId="{F329658E-F0C4-4C87-B906-22CA4A5B9D41}" srcId="{2CB8CF80-4749-4061-A0CB-9A5F0576574D}" destId="{AB5C20F5-8709-4489-A412-564DD1482F09}" srcOrd="3" destOrd="0" parTransId="{93D8A311-9F34-4A3C-9BC1-68DB13D9E614}" sibTransId="{24172147-E1B1-4291-A971-D638087FE893}"/>
    <dgm:cxn modelId="{63425AF6-49CD-4679-ABFD-B53B91D45976}" type="presOf" srcId="{E4701615-65AD-434A-8F4D-88A5AF627F0D}" destId="{E6D29886-4067-4926-AB72-B687C2FE7C74}" srcOrd="0" destOrd="0" presId="urn:microsoft.com/office/officeart/2005/8/layout/vList2"/>
    <dgm:cxn modelId="{AE8D874D-A624-42B1-9847-96DD01C1FB39}" type="presOf" srcId="{6691F415-D032-4A5B-AEF9-4148E3DB070D}" destId="{51EFBEC2-0450-4216-8F05-231F36C7C331}" srcOrd="0" destOrd="0" presId="urn:microsoft.com/office/officeart/2005/8/layout/vList2"/>
    <dgm:cxn modelId="{F800B4A3-843E-4D5B-8E2B-D02A7DD55576}" type="presOf" srcId="{2CB8CF80-4749-4061-A0CB-9A5F0576574D}" destId="{1E3F5F61-6D2E-4EA3-9689-31053ECB0AB8}" srcOrd="0" destOrd="0" presId="urn:microsoft.com/office/officeart/2005/8/layout/vList2"/>
    <dgm:cxn modelId="{801B8CB2-207B-48E7-A899-8DAA5C47C28C}" srcId="{2CB8CF80-4749-4061-A0CB-9A5F0576574D}" destId="{122826DA-5762-43B1-B7A1-DA014FC82F99}" srcOrd="2" destOrd="0" parTransId="{69FA9701-4634-4344-B678-F53B6B46EE4C}" sibTransId="{A325CF77-794C-44A2-B508-6E4BD3773C13}"/>
    <dgm:cxn modelId="{600B2787-B0F4-4E99-A76E-3F735F9AFDD4}" type="presOf" srcId="{A999D78D-0327-47FA-8B2A-5C96BD104961}" destId="{23B3ADDE-D804-49F2-9703-5D631FF12C5C}" srcOrd="0" destOrd="0" presId="urn:microsoft.com/office/officeart/2005/8/layout/vList2"/>
    <dgm:cxn modelId="{B38026CB-8A39-485F-B9F1-6EB893BF3C9F}" srcId="{2CB8CF80-4749-4061-A0CB-9A5F0576574D}" destId="{6691F415-D032-4A5B-AEF9-4148E3DB070D}" srcOrd="1" destOrd="0" parTransId="{8D8140B4-8845-4AC6-8246-7877F06487B0}" sibTransId="{39B1606B-973C-482C-8438-2B0C45637AE3}"/>
    <dgm:cxn modelId="{8E4D6699-C27F-4164-92E6-5AFD0C1DBB5C}" srcId="{2CB8CF80-4749-4061-A0CB-9A5F0576574D}" destId="{1FA335AA-782D-41A7-925E-E604E2DB7C4B}" srcOrd="4" destOrd="0" parTransId="{DC6AB9FB-F694-49D5-9362-40EDE6D33659}" sibTransId="{92A4A90E-F83E-4CE8-A5DF-66C046D84697}"/>
    <dgm:cxn modelId="{FE3E257B-5E3F-44CF-AEF6-F59A772CC84D}" type="presOf" srcId="{AB5C20F5-8709-4489-A412-564DD1482F09}" destId="{3582B588-10A0-458F-8E02-2D6455AF9CED}" srcOrd="0" destOrd="0" presId="urn:microsoft.com/office/officeart/2005/8/layout/vList2"/>
    <dgm:cxn modelId="{F1D68954-727C-4005-BFD8-A453D85A62FA}" srcId="{2CB8CF80-4749-4061-A0CB-9A5F0576574D}" destId="{53006D39-6B80-4E4B-9E5E-986670436B2F}" srcOrd="5" destOrd="0" parTransId="{43E9B9B1-4C49-40C8-87B0-1E5DBEBD1CE2}" sibTransId="{5D12D038-86A4-4830-AFDD-99E2C10E9132}"/>
    <dgm:cxn modelId="{BBF8782D-2FC2-4812-9EDA-7117DBC58D29}" type="presOf" srcId="{1FA335AA-782D-41A7-925E-E604E2DB7C4B}" destId="{693530F0-569A-4546-A10D-EB4220F03BDA}" srcOrd="0" destOrd="0" presId="urn:microsoft.com/office/officeart/2005/8/layout/vList2"/>
    <dgm:cxn modelId="{9B4141E6-0A08-4A4F-BBEF-C56385C0D0D4}" type="presParOf" srcId="{1E3F5F61-6D2E-4EA3-9689-31053ECB0AB8}" destId="{23B3ADDE-D804-49F2-9703-5D631FF12C5C}" srcOrd="0" destOrd="0" presId="urn:microsoft.com/office/officeart/2005/8/layout/vList2"/>
    <dgm:cxn modelId="{74986172-1569-4D27-A63B-C54D3F674AAB}" type="presParOf" srcId="{1E3F5F61-6D2E-4EA3-9689-31053ECB0AB8}" destId="{65D9FBF4-05C3-42E0-8668-48D5FB4EF8F5}" srcOrd="1" destOrd="0" presId="urn:microsoft.com/office/officeart/2005/8/layout/vList2"/>
    <dgm:cxn modelId="{946E10A9-6AA1-4D16-ADCD-FA262CD2DFE7}" type="presParOf" srcId="{1E3F5F61-6D2E-4EA3-9689-31053ECB0AB8}" destId="{51EFBEC2-0450-4216-8F05-231F36C7C331}" srcOrd="2" destOrd="0" presId="urn:microsoft.com/office/officeart/2005/8/layout/vList2"/>
    <dgm:cxn modelId="{D3D60525-395A-4BF9-9510-82A707C87959}" type="presParOf" srcId="{1E3F5F61-6D2E-4EA3-9689-31053ECB0AB8}" destId="{31698AFA-B18F-481D-BAEB-94F4ED723D08}" srcOrd="3" destOrd="0" presId="urn:microsoft.com/office/officeart/2005/8/layout/vList2"/>
    <dgm:cxn modelId="{4E4F61E3-4DA7-4CA9-9445-DCB8184D599F}" type="presParOf" srcId="{1E3F5F61-6D2E-4EA3-9689-31053ECB0AB8}" destId="{7A7EEF0F-437A-4331-ADB2-B812D09C7520}" srcOrd="4" destOrd="0" presId="urn:microsoft.com/office/officeart/2005/8/layout/vList2"/>
    <dgm:cxn modelId="{2AFF538F-698D-4906-87F6-BD27C7CC1B59}" type="presParOf" srcId="{1E3F5F61-6D2E-4EA3-9689-31053ECB0AB8}" destId="{64A17554-5D82-4E8B-9779-6F20C09FFF8D}" srcOrd="5" destOrd="0" presId="urn:microsoft.com/office/officeart/2005/8/layout/vList2"/>
    <dgm:cxn modelId="{F6B6ABAB-4247-4E79-A0F9-425668E6F80B}" type="presParOf" srcId="{1E3F5F61-6D2E-4EA3-9689-31053ECB0AB8}" destId="{3582B588-10A0-458F-8E02-2D6455AF9CED}" srcOrd="6" destOrd="0" presId="urn:microsoft.com/office/officeart/2005/8/layout/vList2"/>
    <dgm:cxn modelId="{2392FBC2-2CAD-40BD-AF07-A6DCA01EB98B}" type="presParOf" srcId="{1E3F5F61-6D2E-4EA3-9689-31053ECB0AB8}" destId="{322FFD39-F338-4779-899D-F7FE16844884}" srcOrd="7" destOrd="0" presId="urn:microsoft.com/office/officeart/2005/8/layout/vList2"/>
    <dgm:cxn modelId="{EED994BB-4EDC-4E89-A965-BFB54CE5E46E}" type="presParOf" srcId="{1E3F5F61-6D2E-4EA3-9689-31053ECB0AB8}" destId="{693530F0-569A-4546-A10D-EB4220F03BDA}" srcOrd="8" destOrd="0" presId="urn:microsoft.com/office/officeart/2005/8/layout/vList2"/>
    <dgm:cxn modelId="{E6ED8A6A-D448-4C48-8837-BC229ED05B09}" type="presParOf" srcId="{1E3F5F61-6D2E-4EA3-9689-31053ECB0AB8}" destId="{3D818B64-F371-4722-A89E-A8D5CBF18628}" srcOrd="9" destOrd="0" presId="urn:microsoft.com/office/officeart/2005/8/layout/vList2"/>
    <dgm:cxn modelId="{7D3FF9D3-6AB7-4C0F-A3F6-29D8E9359026}" type="presParOf" srcId="{1E3F5F61-6D2E-4EA3-9689-31053ECB0AB8}" destId="{4B1E5524-5C74-4478-B033-C9ECFB8DE20C}" srcOrd="10" destOrd="0" presId="urn:microsoft.com/office/officeart/2005/8/layout/vList2"/>
    <dgm:cxn modelId="{AF178D3B-9A0D-4590-85FB-67AA4F5DF420}" type="presParOf" srcId="{1E3F5F61-6D2E-4EA3-9689-31053ECB0AB8}" destId="{E6D29886-4067-4926-AB72-B687C2FE7C74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3ADDE-D804-49F2-9703-5D631FF12C5C}">
      <dsp:nvSpPr>
        <dsp:cNvPr id="0" name=""/>
        <dsp:cNvSpPr/>
      </dsp:nvSpPr>
      <dsp:spPr>
        <a:xfrm>
          <a:off x="0" y="4402"/>
          <a:ext cx="2362199" cy="3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Google Chrome</a:t>
          </a:r>
          <a:endParaRPr lang="en-US" sz="1500" kern="1200" dirty="0"/>
        </a:p>
      </dsp:txBody>
      <dsp:txXfrm>
        <a:off x="17134" y="21536"/>
        <a:ext cx="2327931" cy="316732"/>
      </dsp:txXfrm>
    </dsp:sp>
    <dsp:sp modelId="{51EFBEC2-0450-4216-8F05-231F36C7C331}">
      <dsp:nvSpPr>
        <dsp:cNvPr id="0" name=""/>
        <dsp:cNvSpPr/>
      </dsp:nvSpPr>
      <dsp:spPr>
        <a:xfrm>
          <a:off x="0" y="400403"/>
          <a:ext cx="2362199" cy="3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Mozilla Firefox</a:t>
          </a:r>
          <a:endParaRPr lang="en-US" sz="1500" kern="1200" dirty="0"/>
        </a:p>
      </dsp:txBody>
      <dsp:txXfrm>
        <a:off x="17134" y="417537"/>
        <a:ext cx="2327931" cy="316732"/>
      </dsp:txXfrm>
    </dsp:sp>
    <dsp:sp modelId="{7A7EEF0F-437A-4331-ADB2-B812D09C7520}">
      <dsp:nvSpPr>
        <dsp:cNvPr id="0" name=""/>
        <dsp:cNvSpPr/>
      </dsp:nvSpPr>
      <dsp:spPr>
        <a:xfrm>
          <a:off x="0" y="794603"/>
          <a:ext cx="2362199" cy="3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Microsoft Edge</a:t>
          </a:r>
          <a:endParaRPr lang="en-US" sz="1500" kern="1200" dirty="0"/>
        </a:p>
      </dsp:txBody>
      <dsp:txXfrm>
        <a:off x="17134" y="811737"/>
        <a:ext cx="2327931" cy="316732"/>
      </dsp:txXfrm>
    </dsp:sp>
    <dsp:sp modelId="{3582B588-10A0-458F-8E02-2D6455AF9CED}">
      <dsp:nvSpPr>
        <dsp:cNvPr id="0" name=""/>
        <dsp:cNvSpPr/>
      </dsp:nvSpPr>
      <dsp:spPr>
        <a:xfrm>
          <a:off x="0" y="1188803"/>
          <a:ext cx="2362199" cy="3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Internet Explorer</a:t>
          </a:r>
        </a:p>
      </dsp:txBody>
      <dsp:txXfrm>
        <a:off x="17134" y="1205937"/>
        <a:ext cx="2327931" cy="316732"/>
      </dsp:txXfrm>
    </dsp:sp>
    <dsp:sp modelId="{693530F0-569A-4546-A10D-EB4220F03BDA}">
      <dsp:nvSpPr>
        <dsp:cNvPr id="0" name=""/>
        <dsp:cNvSpPr/>
      </dsp:nvSpPr>
      <dsp:spPr>
        <a:xfrm>
          <a:off x="0" y="1583003"/>
          <a:ext cx="2362199" cy="3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Opera</a:t>
          </a:r>
        </a:p>
      </dsp:txBody>
      <dsp:txXfrm>
        <a:off x="17134" y="1600137"/>
        <a:ext cx="2327931" cy="316732"/>
      </dsp:txXfrm>
    </dsp:sp>
    <dsp:sp modelId="{4B1E5524-5C74-4478-B033-C9ECFB8DE20C}">
      <dsp:nvSpPr>
        <dsp:cNvPr id="0" name=""/>
        <dsp:cNvSpPr/>
      </dsp:nvSpPr>
      <dsp:spPr>
        <a:xfrm>
          <a:off x="0" y="1977203"/>
          <a:ext cx="2362199" cy="3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Safari</a:t>
          </a:r>
        </a:p>
      </dsp:txBody>
      <dsp:txXfrm>
        <a:off x="17134" y="1994337"/>
        <a:ext cx="2327931" cy="316732"/>
      </dsp:txXfrm>
    </dsp:sp>
    <dsp:sp modelId="{E6D29886-4067-4926-AB72-B687C2FE7C74}">
      <dsp:nvSpPr>
        <dsp:cNvPr id="0" name=""/>
        <dsp:cNvSpPr/>
      </dsp:nvSpPr>
      <dsp:spPr>
        <a:xfrm>
          <a:off x="0" y="2328203"/>
          <a:ext cx="2362199" cy="24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000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200" kern="1200" dirty="0" smtClean="0"/>
        </a:p>
      </dsp:txBody>
      <dsp:txXfrm>
        <a:off x="0" y="2328203"/>
        <a:ext cx="2362199" cy="248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4CB405-BC11-414E-B0F4-9E1C4642FE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1A09E4-E76E-43B1-9270-846FE19D3E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A57E1-CEB3-4C96-B7C6-36B0FA3064E4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791962-6490-4685-B760-76A1628AD5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697A7F-1461-4B81-83F2-8C494CFB80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D51C3-EABD-4553-9DC0-81CFC2A7F3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461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1BBD7-2276-4DDA-BFFE-26CAACEE5E98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79F17-7BA4-49BC-BB37-7F646CF8D2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740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g.wikipedia.org/wiki/1990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bg.wikipedia.org/wiki/%D0%9C%D0%BE%D0%BD%D1%80%D0%B5%D0%B0%D0%BB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През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1969г. ARPA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инсталира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първата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компютърната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мрежа 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Калифорнийския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университет 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Лос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Анджелис.Същата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година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към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тази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мрежа се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включват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още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три университета и е наречена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ARPANET.Използва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се за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по-ефективно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сътрудничество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сферата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образователно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научно-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изследователските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тематики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79F17-7BA4-49BC-BB37-7F646CF8D2F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23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Свързаността</a:t>
            </a:r>
            <a:r>
              <a:rPr lang="ru-RU" dirty="0" smtClean="0"/>
              <a:t> с интернет се </a:t>
            </a:r>
            <a:r>
              <a:rPr lang="ru-RU" dirty="0" err="1" smtClean="0"/>
              <a:t>осигурява</a:t>
            </a:r>
            <a:r>
              <a:rPr lang="ru-RU" dirty="0" smtClean="0"/>
              <a:t> от интернет </a:t>
            </a:r>
            <a:r>
              <a:rPr lang="ru-RU" dirty="0" err="1" smtClean="0"/>
              <a:t>доставчик.Понякога</a:t>
            </a:r>
            <a:r>
              <a:rPr lang="ru-RU" dirty="0" smtClean="0"/>
              <a:t> за </a:t>
            </a:r>
            <a:r>
              <a:rPr lang="ru-RU" dirty="0" err="1" smtClean="0"/>
              <a:t>използването</a:t>
            </a:r>
            <a:r>
              <a:rPr lang="ru-RU" dirty="0" smtClean="0"/>
              <a:t> на </a:t>
            </a:r>
            <a:r>
              <a:rPr lang="ru-RU" dirty="0" err="1" smtClean="0"/>
              <a:t>услугите</a:t>
            </a:r>
            <a:r>
              <a:rPr lang="ru-RU" dirty="0" smtClean="0"/>
              <a:t> на интернет </a:t>
            </a:r>
            <a:r>
              <a:rPr lang="ru-RU" dirty="0" err="1" smtClean="0"/>
              <a:t>доставчика</a:t>
            </a:r>
            <a:r>
              <a:rPr lang="ru-RU" dirty="0" smtClean="0"/>
              <a:t> е необходимо да </a:t>
            </a:r>
            <a:r>
              <a:rPr lang="ru-RU" dirty="0" err="1" smtClean="0"/>
              <a:t>сте</a:t>
            </a:r>
            <a:r>
              <a:rPr lang="ru-RU" dirty="0" smtClean="0"/>
              <a:t> </a:t>
            </a:r>
            <a:r>
              <a:rPr lang="ru-RU" dirty="0" err="1" smtClean="0"/>
              <a:t>регистрирани</a:t>
            </a:r>
            <a:r>
              <a:rPr lang="ru-RU" dirty="0" smtClean="0"/>
              <a:t> с </a:t>
            </a:r>
            <a:r>
              <a:rPr lang="ru-RU" dirty="0" err="1" smtClean="0"/>
              <a:t>потребителско</a:t>
            </a:r>
            <a:r>
              <a:rPr lang="ru-RU" dirty="0" smtClean="0"/>
              <a:t> </a:t>
            </a:r>
            <a:r>
              <a:rPr lang="ru-RU" dirty="0" err="1" smtClean="0"/>
              <a:t>име</a:t>
            </a:r>
            <a:r>
              <a:rPr lang="ru-RU" dirty="0" smtClean="0"/>
              <a:t> и </a:t>
            </a:r>
            <a:r>
              <a:rPr lang="ru-RU" dirty="0" err="1" smtClean="0"/>
              <a:t>парола</a:t>
            </a:r>
            <a:r>
              <a:rPr lang="ru-RU" dirty="0" smtClean="0"/>
              <a:t>, </a:t>
            </a:r>
            <a:r>
              <a:rPr lang="ru-RU" dirty="0" err="1" smtClean="0"/>
              <a:t>така</a:t>
            </a:r>
            <a:r>
              <a:rPr lang="ru-RU" dirty="0" smtClean="0"/>
              <a:t> </a:t>
            </a:r>
            <a:r>
              <a:rPr lang="ru-RU" dirty="0" err="1" smtClean="0"/>
              <a:t>както</a:t>
            </a:r>
            <a:r>
              <a:rPr lang="ru-RU" dirty="0" smtClean="0"/>
              <a:t> при </a:t>
            </a:r>
            <a:r>
              <a:rPr lang="ru-RU" dirty="0" err="1" smtClean="0"/>
              <a:t>ползването</a:t>
            </a:r>
            <a:r>
              <a:rPr lang="ru-RU" dirty="0" smtClean="0"/>
              <a:t> на </a:t>
            </a:r>
            <a:r>
              <a:rPr lang="ru-RU" dirty="0" err="1" smtClean="0"/>
              <a:t>електронна</a:t>
            </a:r>
            <a:r>
              <a:rPr lang="ru-RU" dirty="0" smtClean="0"/>
              <a:t> </a:t>
            </a:r>
            <a:r>
              <a:rPr lang="ru-RU" dirty="0" err="1" smtClean="0"/>
              <a:t>поща</a:t>
            </a:r>
            <a:r>
              <a:rPr lang="ru-RU" dirty="0" smtClean="0"/>
              <a:t>.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79F17-7BA4-49BC-BB37-7F646CF8D2F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737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79F17-7BA4-49BC-BB37-7F646CF8D2F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192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Браузър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използва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достъп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уебсайтове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уеб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страници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докато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търсачката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е</a:t>
            </a:r>
          </a:p>
          <a:p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използва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се за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търсене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конкретна информация.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I.E.,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Firefox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Safari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Chrome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най-популярните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уеб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браузъри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докато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Google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</a:t>
            </a:r>
          </a:p>
          <a:p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Yahoo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най-популярните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търсачки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Браузър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използва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достъп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 Интернет,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докато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 да се отвори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търсачка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имате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нужда от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браузър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bg-BG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Първата търсачка е наречена </a:t>
            </a:r>
            <a:r>
              <a:rPr lang="en-GB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Archie search engine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bg-BG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.Тя е разработена през </a:t>
            </a:r>
            <a:r>
              <a:rPr lang="bg-BG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1990"/>
              </a:rPr>
              <a:t>1990</a:t>
            </a:r>
            <a:r>
              <a:rPr lang="bg-BG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г. от Алън Емтидж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bg-BG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студент в </a:t>
            </a:r>
            <a:r>
              <a:rPr lang="bg-BG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Монреал"/>
              </a:rPr>
              <a:t>Монреал</a:t>
            </a:r>
            <a:r>
              <a:rPr lang="bg-BG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</a:t>
            </a:r>
            <a:r>
              <a:rPr lang="ru-RU" dirty="0" err="1" smtClean="0"/>
              <a:t>полето</a:t>
            </a:r>
            <a:r>
              <a:rPr lang="ru-RU" dirty="0" smtClean="0"/>
              <a:t> за </a:t>
            </a:r>
            <a:r>
              <a:rPr lang="ru-RU" dirty="0" err="1" smtClean="0"/>
              <a:t>търсене</a:t>
            </a:r>
            <a:r>
              <a:rPr lang="ru-RU" dirty="0" smtClean="0"/>
              <a:t> на </a:t>
            </a:r>
            <a:r>
              <a:rPr lang="ru-RU" dirty="0" err="1" smtClean="0"/>
              <a:t>избраната</a:t>
            </a:r>
            <a:r>
              <a:rPr lang="ru-RU" dirty="0" smtClean="0"/>
              <a:t> </a:t>
            </a:r>
            <a:r>
              <a:rPr lang="ru-RU" dirty="0" err="1" smtClean="0"/>
              <a:t>търсеща</a:t>
            </a:r>
            <a:r>
              <a:rPr lang="ru-RU" dirty="0" smtClean="0"/>
              <a:t> машина </a:t>
            </a:r>
            <a:r>
              <a:rPr lang="ru-RU" dirty="0" err="1" smtClean="0"/>
              <a:t>трябва</a:t>
            </a:r>
            <a:r>
              <a:rPr lang="ru-RU" dirty="0" smtClean="0"/>
              <a:t> да се </a:t>
            </a:r>
            <a:r>
              <a:rPr lang="ru-RU" dirty="0" err="1" smtClean="0"/>
              <a:t>запишат</a:t>
            </a:r>
            <a:r>
              <a:rPr lang="ru-RU" dirty="0" smtClean="0"/>
              <a:t> </a:t>
            </a:r>
            <a:r>
              <a:rPr lang="ru-RU" dirty="0" err="1" smtClean="0"/>
              <a:t>подходящи</a:t>
            </a:r>
            <a:r>
              <a:rPr lang="ru-RU" dirty="0" smtClean="0"/>
              <a:t> </a:t>
            </a:r>
            <a:r>
              <a:rPr lang="ru-RU" dirty="0" err="1" smtClean="0"/>
              <a:t>ключови</a:t>
            </a:r>
            <a:r>
              <a:rPr lang="ru-RU" dirty="0" smtClean="0"/>
              <a:t> </a:t>
            </a:r>
            <a:r>
              <a:rPr lang="ru-RU" dirty="0" err="1" smtClean="0"/>
              <a:t>думи</a:t>
            </a:r>
            <a:r>
              <a:rPr lang="ru-RU" dirty="0" smtClean="0"/>
              <a:t> и </a:t>
            </a:r>
            <a:r>
              <a:rPr lang="ru-RU" dirty="0" err="1" smtClean="0"/>
              <a:t>фрази</a:t>
            </a:r>
            <a:r>
              <a:rPr lang="ru-RU" dirty="0" smtClean="0"/>
              <a:t>.</a:t>
            </a:r>
            <a:endParaRPr lang="bg-BG" dirty="0" smtClean="0"/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79F17-7BA4-49BC-BB37-7F646CF8D2F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297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</a:t>
            </a:r>
            <a:r>
              <a:rPr lang="ru-RU" dirty="0" err="1" smtClean="0"/>
              <a:t>разглеждането</a:t>
            </a:r>
            <a:r>
              <a:rPr lang="ru-RU" dirty="0" smtClean="0"/>
              <a:t> на </a:t>
            </a:r>
            <a:r>
              <a:rPr lang="ru-RU" dirty="0" err="1" smtClean="0"/>
              <a:t>уеб</a:t>
            </a:r>
            <a:r>
              <a:rPr lang="ru-RU" dirty="0" smtClean="0"/>
              <a:t> сайт </a:t>
            </a:r>
            <a:r>
              <a:rPr lang="ru-RU" dirty="0" err="1" smtClean="0"/>
              <a:t>адресът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да се </a:t>
            </a:r>
            <a:r>
              <a:rPr lang="ru-RU" dirty="0" err="1" smtClean="0"/>
              <a:t>запази</a:t>
            </a:r>
            <a:r>
              <a:rPr lang="ru-RU" dirty="0" smtClean="0"/>
              <a:t>, </a:t>
            </a:r>
            <a:r>
              <a:rPr lang="ru-RU" dirty="0" err="1" smtClean="0"/>
              <a:t>така</a:t>
            </a:r>
            <a:r>
              <a:rPr lang="ru-RU" dirty="0" smtClean="0"/>
              <a:t> че да се </a:t>
            </a:r>
            <a:r>
              <a:rPr lang="ru-RU" dirty="0" err="1" smtClean="0"/>
              <a:t>използва</a:t>
            </a:r>
            <a:r>
              <a:rPr lang="ru-RU" dirty="0" smtClean="0"/>
              <a:t> </a:t>
            </a:r>
            <a:r>
              <a:rPr lang="ru-RU" dirty="0" err="1" smtClean="0"/>
              <a:t>лесно</a:t>
            </a:r>
            <a:r>
              <a:rPr lang="ru-RU" dirty="0" smtClean="0"/>
              <a:t> и </a:t>
            </a:r>
            <a:r>
              <a:rPr lang="ru-RU" dirty="0" err="1" smtClean="0"/>
              <a:t>бързо</a:t>
            </a:r>
            <a:r>
              <a:rPr lang="ru-RU" dirty="0" smtClean="0"/>
              <a:t> при </a:t>
            </a:r>
            <a:r>
              <a:rPr lang="ru-RU" dirty="0" err="1" smtClean="0"/>
              <a:t>следващото</a:t>
            </a:r>
            <a:r>
              <a:rPr lang="ru-RU" dirty="0" smtClean="0"/>
              <a:t> </a:t>
            </a:r>
            <a:r>
              <a:rPr lang="ru-RU" dirty="0" err="1" smtClean="0"/>
              <a:t>стартиране</a:t>
            </a:r>
            <a:r>
              <a:rPr lang="ru-RU" dirty="0" smtClean="0"/>
              <a:t> на </a:t>
            </a:r>
            <a:r>
              <a:rPr lang="ru-RU" dirty="0" err="1" smtClean="0"/>
              <a:t>браузъра</a:t>
            </a:r>
            <a:r>
              <a:rPr lang="ru-RU" dirty="0" smtClean="0"/>
              <a:t>. </a:t>
            </a:r>
            <a:r>
              <a:rPr lang="ru-RU" dirty="0" err="1" smtClean="0"/>
              <a:t>Това</a:t>
            </a:r>
            <a:r>
              <a:rPr lang="ru-RU" dirty="0" smtClean="0"/>
              <a:t> се </a:t>
            </a:r>
            <a:r>
              <a:rPr lang="ru-RU" dirty="0" err="1" smtClean="0"/>
              <a:t>реализира</a:t>
            </a:r>
            <a:r>
              <a:rPr lang="ru-RU" dirty="0" smtClean="0"/>
              <a:t> чрез </a:t>
            </a:r>
            <a:r>
              <a:rPr lang="ru-RU" dirty="0" err="1" smtClean="0"/>
              <a:t>добавянето</a:t>
            </a:r>
            <a:r>
              <a:rPr lang="ru-RU" dirty="0" smtClean="0"/>
              <a:t> </a:t>
            </a:r>
            <a:r>
              <a:rPr lang="ru-RU" dirty="0" err="1" smtClean="0"/>
              <a:t>му</a:t>
            </a:r>
            <a:r>
              <a:rPr lang="ru-RU" dirty="0" smtClean="0"/>
              <a:t> в указателя за </a:t>
            </a:r>
            <a:r>
              <a:rPr lang="ru-RU" dirty="0" err="1" smtClean="0"/>
              <a:t>полезни</a:t>
            </a:r>
            <a:r>
              <a:rPr lang="ru-RU" dirty="0" smtClean="0"/>
              <a:t> </a:t>
            </a:r>
            <a:r>
              <a:rPr lang="ru-RU" dirty="0" err="1" smtClean="0"/>
              <a:t>адреси</a:t>
            </a:r>
            <a:r>
              <a:rPr lang="ru-RU" dirty="0" smtClean="0"/>
              <a:t> </a:t>
            </a:r>
            <a:r>
              <a:rPr lang="ru-RU" dirty="0" err="1" smtClean="0"/>
              <a:t>Favorites</a:t>
            </a:r>
            <a:r>
              <a:rPr lang="ru-RU" dirty="0" smtClean="0"/>
              <a:t> или </a:t>
            </a:r>
            <a:r>
              <a:rPr lang="ru-RU" dirty="0" err="1" smtClean="0"/>
              <a:t>Bookmarks</a:t>
            </a:r>
            <a:r>
              <a:rPr lang="ru-RU" dirty="0" smtClean="0"/>
              <a:t>.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79F17-7BA4-49BC-BB37-7F646CF8D2F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728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46CE7D5-CF57-46EF-B807-FDD0502418D4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858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369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379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530739"/>
            <a:ext cx="4718304" cy="476250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116261"/>
            <a:ext cx="4718304" cy="2632605"/>
          </a:xfrm>
        </p:spPr>
        <p:txBody>
          <a:bodyPr anchor="t">
            <a:norm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530739"/>
            <a:ext cx="4718304" cy="476250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116261"/>
            <a:ext cx="4718304" cy="2632605"/>
          </a:xfrm>
        </p:spPr>
        <p:txBody>
          <a:bodyPr anchor="t">
            <a:norm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178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+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1295401" y="2421466"/>
            <a:ext cx="358038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3" y="982132"/>
            <a:ext cx="3580380" cy="130386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noProof="0" smtClean="0"/>
              <a:t>3/30/2020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9C4F6082-2952-43DC-9B9C-74C88B262CE9}"/>
              </a:ext>
            </a:extLst>
          </p:cNvPr>
          <p:cNvSpPr/>
          <p:nvPr userDrawn="1"/>
        </p:nvSpPr>
        <p:spPr>
          <a:xfrm rot="5400000">
            <a:off x="6801681" y="1316976"/>
            <a:ext cx="4037344" cy="5975391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7618976-780E-4131-85CD-66F013F5ACDE}"/>
              </a:ext>
            </a:extLst>
          </p:cNvPr>
          <p:cNvSpPr/>
          <p:nvPr userDrawn="1"/>
        </p:nvSpPr>
        <p:spPr>
          <a:xfrm rot="-120000">
            <a:off x="5372113" y="869568"/>
            <a:ext cx="5703690" cy="4902845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Picture Placeholder 17">
            <a:extLst>
              <a:ext uri="{FF2B5EF4-FFF2-40B4-BE49-F238E27FC236}">
                <a16:creationId xmlns:a16="http://schemas.microsoft.com/office/drawing/2014/main" id="{01E4A9BC-C863-435A-8A18-508AE86DCB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5584031" y="1077708"/>
            <a:ext cx="5279854" cy="4486565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09CB875-1032-49F8-A74E-BD0BA58F97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400" y="2556934"/>
            <a:ext cx="3580381" cy="331205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2454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+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1295401" y="2421466"/>
            <a:ext cx="358038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3" y="982132"/>
            <a:ext cx="3580380" cy="130386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88294" y="895547"/>
            <a:ext cx="5871325" cy="49749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79CAAA9-085A-46C2-A892-DE935E67C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400" y="2556934"/>
            <a:ext cx="3580381" cy="331205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7113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454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C76C9E3-4E12-46D0-A58B-4B548A8E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88805" y="2442732"/>
            <a:ext cx="8814391" cy="3139547"/>
          </a:xfrm>
        </p:spPr>
        <p:txBody>
          <a:bodyPr anchor="ctr"/>
          <a:lstStyle>
            <a:lvl1pPr marL="0" indent="0" algn="ctr">
              <a:buNone/>
              <a:defRPr sz="6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1609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929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178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98A5301E-AB93-4945-A0AA-2215B6872DB2}"/>
              </a:ext>
            </a:extLst>
          </p:cNvPr>
          <p:cNvSpPr>
            <a:spLocks noChangeAspect="1"/>
          </p:cNvSpPr>
          <p:nvPr userDrawn="1"/>
        </p:nvSpPr>
        <p:spPr>
          <a:xfrm>
            <a:off x="1871401" y="2602132"/>
            <a:ext cx="1801368" cy="180136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2FF1D57-3E5F-584B-94C2-629CD166831B}"/>
              </a:ext>
            </a:extLst>
          </p:cNvPr>
          <p:cNvSpPr>
            <a:spLocks noChangeAspect="1"/>
          </p:cNvSpPr>
          <p:nvPr userDrawn="1"/>
        </p:nvSpPr>
        <p:spPr>
          <a:xfrm>
            <a:off x="5194632" y="2602132"/>
            <a:ext cx="1801368" cy="18013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0A619F7-99B1-EB46-8946-F77C733C4D86}"/>
              </a:ext>
            </a:extLst>
          </p:cNvPr>
          <p:cNvSpPr>
            <a:spLocks noChangeAspect="1"/>
          </p:cNvSpPr>
          <p:nvPr userDrawn="1"/>
        </p:nvSpPr>
        <p:spPr>
          <a:xfrm>
            <a:off x="8519230" y="2602132"/>
            <a:ext cx="1801368" cy="180136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4804495"/>
            <a:ext cx="2952000" cy="1109133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noProof="0" smtClean="0"/>
              <a:t>3/30/2020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FC6D4A-DA65-4AB4-A214-ABFCCC77CE2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20000" y="4804495"/>
            <a:ext cx="2952000" cy="1109133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4EDB116-654D-48D8-BED5-DCA5C06DA37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944598" y="4804495"/>
            <a:ext cx="2952000" cy="1109133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E6232E7-9350-493B-BFD0-883015EB07CE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191441" y="2922172"/>
            <a:ext cx="1161288" cy="1161288"/>
          </a:xfrm>
          <a:prstGeom prst="ellipse">
            <a:avLst/>
          </a:prstGeom>
          <a:noFill/>
        </p:spPr>
        <p:txBody>
          <a:bodyPr anchor="ctr"/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Icon or Picture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13A6892-C6C0-404F-96AD-993154ED8C7C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514672" y="2922172"/>
            <a:ext cx="1161288" cy="1161288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400" i="1"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US" noProof="0" dirty="0"/>
              <a:t>Insert Icon or Picture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0281C28-F044-4622-B651-CE20C022E72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838000" y="2920902"/>
            <a:ext cx="1163828" cy="1163828"/>
          </a:xfrm>
          <a:prstGeom prst="ellipse">
            <a:avLst/>
          </a:prstGeom>
          <a:noFill/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400" b="0" i="1"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US" noProof="0" dirty="0"/>
              <a:t>Insert Icon or Picture</a:t>
            </a:r>
          </a:p>
        </p:txBody>
      </p:sp>
    </p:spTree>
    <p:extLst>
      <p:ext uri="{BB962C8B-B14F-4D97-AF65-F5344CB8AC3E}">
        <p14:creationId xmlns:p14="http://schemas.microsoft.com/office/powerpoint/2010/main" val="1467037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3498694" y="2421466"/>
            <a:ext cx="740731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8694" y="982132"/>
            <a:ext cx="7397903" cy="130386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98694" y="2560320"/>
            <a:ext cx="3580381" cy="3310128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6216" y="2560320"/>
            <a:ext cx="3580381" cy="3310128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noProof="0" smtClean="0"/>
              <a:t>3/30/2020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9C4F6082-2952-43DC-9B9C-74C88B262CE9}"/>
              </a:ext>
            </a:extLst>
          </p:cNvPr>
          <p:cNvSpPr/>
          <p:nvPr userDrawn="1"/>
        </p:nvSpPr>
        <p:spPr>
          <a:xfrm rot="5400000">
            <a:off x="388783" y="2483417"/>
            <a:ext cx="3220061" cy="3373452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7618976-780E-4131-85CD-66F013F5ACDE}"/>
              </a:ext>
            </a:extLst>
          </p:cNvPr>
          <p:cNvSpPr/>
          <p:nvPr userDrawn="1"/>
        </p:nvSpPr>
        <p:spPr>
          <a:xfrm rot="-120000">
            <a:off x="211380" y="1442831"/>
            <a:ext cx="3220061" cy="3910358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Picture Placeholder 17">
            <a:extLst>
              <a:ext uri="{FF2B5EF4-FFF2-40B4-BE49-F238E27FC236}">
                <a16:creationId xmlns:a16="http://schemas.microsoft.com/office/drawing/2014/main" id="{01E4A9BC-C863-435A-8A18-508AE86DCB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422103" y="1691853"/>
            <a:ext cx="2736000" cy="3367314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3762657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4F82F76-1F28-4871-AA44-ADE3B29E465F}"/>
              </a:ext>
            </a:extLst>
          </p:cNvPr>
          <p:cNvSpPr/>
          <p:nvPr userDrawn="1"/>
        </p:nvSpPr>
        <p:spPr>
          <a:xfrm>
            <a:off x="1066800" y="1009665"/>
            <a:ext cx="7056969" cy="4847145"/>
          </a:xfrm>
          <a:prstGeom prst="rect">
            <a:avLst/>
          </a:prstGeom>
          <a:solidFill>
            <a:schemeClr val="bg1"/>
          </a:solidFill>
          <a:ln w="82550" cmpd="thickThin">
            <a:solidFill>
              <a:schemeClr val="bg1">
                <a:lumMod val="6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16900" y="982132"/>
            <a:ext cx="2679698" cy="1412725"/>
          </a:xfrm>
        </p:spPr>
        <p:txBody>
          <a:bodyPr anchor="t"/>
          <a:lstStyle>
            <a:lvl1pPr algn="r">
              <a:defRPr/>
            </a:lvl1pPr>
          </a:lstStyle>
          <a:p>
            <a:r>
              <a:rPr lang="en-US" noProof="0"/>
              <a:t>Click to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noProof="0" smtClean="0"/>
              <a:t>3/30/2020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87D12F9-00B3-48A4-8EFB-78ACCA9F99D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82052" y="1318687"/>
            <a:ext cx="2338493" cy="288198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Pictures of buildings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242B44F9-2E79-4910-8D1A-CE37EF05242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74222" y="3128436"/>
            <a:ext cx="3974629" cy="24246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200" i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US" noProof="0" dirty="0"/>
              <a:t> Pictures of jobs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68412D06-1A64-446B-8E3E-026437ADFB5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00451" y="1318687"/>
            <a:ext cx="1748400" cy="168017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200" i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US" noProof="0" dirty="0"/>
              <a:t>Pictures of transportation</a:t>
            </a:r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3152ED43-82C8-44B9-8B8E-2C0C9CEB1F1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374222" y="1318687"/>
            <a:ext cx="2093027" cy="168017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Pictures of clothing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0BCC3DC8-BDE4-4B07-A8CA-0321A36435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2052" y="4333875"/>
            <a:ext cx="2338493" cy="121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200" i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US" noProof="0" dirty="0"/>
              <a:t>Pictures of other items that capture the era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E769B50-B286-4700-AFD4-EFDA8F2FBA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16900" y="2507046"/>
            <a:ext cx="2679698" cy="3349763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noProof="0"/>
              <a:t>Subheader</a:t>
            </a:r>
          </a:p>
        </p:txBody>
      </p:sp>
    </p:spTree>
    <p:extLst>
      <p:ext uri="{BB962C8B-B14F-4D97-AF65-F5344CB8AC3E}">
        <p14:creationId xmlns:p14="http://schemas.microsoft.com/office/powerpoint/2010/main" val="4260075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3CE66FB-7564-43B1-9A0A-6594394A243B}"/>
              </a:ext>
            </a:extLst>
          </p:cNvPr>
          <p:cNvSpPr/>
          <p:nvPr userDrawn="1"/>
        </p:nvSpPr>
        <p:spPr>
          <a:xfrm>
            <a:off x="476250" y="476250"/>
            <a:ext cx="11239500" cy="59245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335E96D-A567-4898-B2BA-3B8C2F40BA6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2000" y="567000"/>
            <a:ext cx="11088000" cy="5724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an iconic picture from the era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92939"/>
            <a:ext cx="9601196" cy="751418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pic>
        <p:nvPicPr>
          <p:cNvPr id="7" name="Picture 6" descr="HD-PanelContent-GrommetsCombined.png">
            <a:extLst>
              <a:ext uri="{FF2B5EF4-FFF2-40B4-BE49-F238E27FC236}">
                <a16:creationId xmlns:a16="http://schemas.microsoft.com/office/drawing/2014/main" id="{EE5D561D-B993-4D57-A306-77777AD909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61" y="631069"/>
            <a:ext cx="24048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HD-PanelContent-GrommetsCombined.png">
            <a:extLst>
              <a:ext uri="{FF2B5EF4-FFF2-40B4-BE49-F238E27FC236}">
                <a16:creationId xmlns:a16="http://schemas.microsoft.com/office/drawing/2014/main" id="{56E46F13-579D-42C5-8CB9-411911275F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22858" y="631069"/>
            <a:ext cx="24048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HD-PanelContent-GrommetsCombined.png">
            <a:extLst>
              <a:ext uri="{FF2B5EF4-FFF2-40B4-BE49-F238E27FC236}">
                <a16:creationId xmlns:a16="http://schemas.microsoft.com/office/drawing/2014/main" id="{E055F617-AE0E-412B-BD58-B6C6F1E57E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61" y="5996029"/>
            <a:ext cx="24048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HD-PanelContent-GrommetsCombined.png">
            <a:extLst>
              <a:ext uri="{FF2B5EF4-FFF2-40B4-BE49-F238E27FC236}">
                <a16:creationId xmlns:a16="http://schemas.microsoft.com/office/drawing/2014/main" id="{E6A3ABD2-1E11-490E-83ED-21CCB18789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22858" y="5996029"/>
            <a:ext cx="24048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8287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1295401" y="2421466"/>
            <a:ext cx="358038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3" y="982132"/>
            <a:ext cx="3580380" cy="130386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1" y="2560320"/>
            <a:ext cx="3580381" cy="3310128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noProof="0" smtClean="0"/>
              <a:t>3/30/2020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9C4F6082-2952-43DC-9B9C-74C88B262CE9}"/>
              </a:ext>
            </a:extLst>
          </p:cNvPr>
          <p:cNvSpPr/>
          <p:nvPr userDrawn="1"/>
        </p:nvSpPr>
        <p:spPr>
          <a:xfrm rot="5400000">
            <a:off x="6801681" y="1316976"/>
            <a:ext cx="4037344" cy="5975391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7618976-780E-4131-85CD-66F013F5ACDE}"/>
              </a:ext>
            </a:extLst>
          </p:cNvPr>
          <p:cNvSpPr/>
          <p:nvPr userDrawn="1"/>
        </p:nvSpPr>
        <p:spPr>
          <a:xfrm rot="-120000">
            <a:off x="5372113" y="869568"/>
            <a:ext cx="5703690" cy="4902845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Picture Placeholder 17">
            <a:extLst>
              <a:ext uri="{FF2B5EF4-FFF2-40B4-BE49-F238E27FC236}">
                <a16:creationId xmlns:a16="http://schemas.microsoft.com/office/drawing/2014/main" id="{01E4A9BC-C863-435A-8A18-508AE86DCB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5584031" y="1077708"/>
            <a:ext cx="5279854" cy="4486565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168386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Content-GrommetsCombined.png">
            <a:extLst>
              <a:ext uri="{FF2B5EF4-FFF2-40B4-BE49-F238E27FC236}">
                <a16:creationId xmlns:a16="http://schemas.microsoft.com/office/drawing/2014/main" id="{7BD0150C-9F76-4D95-80BF-675693B48F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7" name="Straight Connector 6"/>
          <p:cNvCxnSpPr>
            <a:cxnSpLocks/>
          </p:cNvCxnSpPr>
          <p:nvPr/>
        </p:nvCxnSpPr>
        <p:spPr>
          <a:xfrm>
            <a:off x="1295401" y="2421466"/>
            <a:ext cx="46696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2" y="982132"/>
            <a:ext cx="4669664" cy="1303867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4669666" cy="331893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8FEA8B0-7C15-481C-885B-E54C78BC32E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26935" y="982132"/>
            <a:ext cx="4669666" cy="41265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DCEB7F9-6056-41AE-93D6-C5D4C94C8F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043309">
            <a:off x="8122162" y="5338536"/>
            <a:ext cx="2746356" cy="425315"/>
          </a:xfrm>
        </p:spPr>
        <p:txBody>
          <a:bodyPr/>
          <a:lstStyle>
            <a:lvl1pPr marL="0" indent="0" algn="r">
              <a:buNone/>
              <a:defRPr i="0">
                <a:latin typeface="Lucida Handwriting" panose="03010101010101010101" pitchFamily="66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Generation XYZ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55771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979709"/>
            <a:ext cx="9601197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3073155"/>
            <a:ext cx="9601197" cy="520392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2937688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202A890-9091-4399-80AF-8AF212A1ED4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295401" y="3864479"/>
            <a:ext cx="2952000" cy="1109133"/>
          </a:xfrm>
          <a:ln w="44450" cap="sq" cmpd="thinThick">
            <a:solidFill>
              <a:schemeClr val="accent1"/>
            </a:solidFill>
            <a:miter lim="800000"/>
          </a:ln>
        </p:spPr>
        <p:txBody>
          <a:bodyPr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1661F6C-2BB1-41AF-BF4C-144E940F7B2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620000" y="3864479"/>
            <a:ext cx="2952000" cy="1109133"/>
          </a:xfrm>
          <a:ln w="44450" cap="sq" cmpd="thinThick">
            <a:solidFill>
              <a:schemeClr val="accent3"/>
            </a:solidFill>
            <a:miter lim="800000"/>
          </a:ln>
        </p:spPr>
        <p:txBody>
          <a:bodyPr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AFB258B-8362-4F6C-94EF-7C1F32CEBF2D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944598" y="3864479"/>
            <a:ext cx="2952000" cy="1109133"/>
          </a:xfrm>
          <a:ln w="44450" cap="sq" cmpd="thinThick">
            <a:solidFill>
              <a:schemeClr val="accent2"/>
            </a:solidFill>
            <a:miter lim="800000"/>
          </a:ln>
        </p:spPr>
        <p:txBody>
          <a:bodyPr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</a:lstStyle>
          <a:p>
            <a:pPr lvl="0"/>
            <a:r>
              <a:rPr lang="en-US" dirty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36728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46CE7D5-CF57-46EF-B807-FDD0502418D4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42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70" r:id="rId2"/>
    <p:sldLayoutId id="2147484186" r:id="rId3"/>
    <p:sldLayoutId id="2147484187" r:id="rId4"/>
    <p:sldLayoutId id="2147484188" r:id="rId5"/>
    <p:sldLayoutId id="2147484189" r:id="rId6"/>
    <p:sldLayoutId id="2147484190" r:id="rId7"/>
    <p:sldLayoutId id="2147484191" r:id="rId8"/>
    <p:sldLayoutId id="2147484192" r:id="rId9"/>
    <p:sldLayoutId id="2147484171" r:id="rId10"/>
    <p:sldLayoutId id="2147484172" r:id="rId11"/>
    <p:sldLayoutId id="2147484173" r:id="rId12"/>
    <p:sldLayoutId id="2147484193" r:id="rId13"/>
    <p:sldLayoutId id="2147484194" r:id="rId14"/>
    <p:sldLayoutId id="2147484174" r:id="rId15"/>
    <p:sldLayoutId id="2147484195" r:id="rId16"/>
    <p:sldLayoutId id="214748417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5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dirty="0">
                <a:latin typeface="a_LCDNovaObl" panose="020C0402040402020201" pitchFamily="34" charset="-52"/>
              </a:rPr>
              <a:t>Интернет и </a:t>
            </a:r>
            <a:r>
              <a:rPr lang="ru-RU" sz="3600" dirty="0" err="1">
                <a:latin typeface="a_LCDNovaObl" panose="020C0402040402020201" pitchFamily="34" charset="-52"/>
              </a:rPr>
              <a:t>интегриране</a:t>
            </a:r>
            <a:r>
              <a:rPr lang="ru-RU" sz="3600" dirty="0">
                <a:latin typeface="a_LCDNovaObl" panose="020C0402040402020201" pitchFamily="34" charset="-52"/>
              </a:rPr>
              <a:t> на </a:t>
            </a:r>
            <a:r>
              <a:rPr lang="ru-RU" sz="3600" dirty="0" err="1">
                <a:latin typeface="a_LCDNovaObl" panose="020C0402040402020201" pitchFamily="34" charset="-52"/>
              </a:rPr>
              <a:t>дейности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/>
              <a:t>Същност</a:t>
            </a:r>
            <a:r>
              <a:rPr lang="ru-RU" dirty="0"/>
              <a:t> на </a:t>
            </a:r>
            <a:r>
              <a:rPr lang="ru-RU" dirty="0" err="1"/>
              <a:t>глобалната</a:t>
            </a:r>
            <a:r>
              <a:rPr lang="ru-RU" dirty="0"/>
              <a:t> мрежа </a:t>
            </a:r>
            <a:r>
              <a:rPr lang="ru-RU" dirty="0" err="1"/>
              <a:t>интернет.Основни</a:t>
            </a:r>
            <a:r>
              <a:rPr lang="ru-RU" dirty="0"/>
              <a:t> начини за </a:t>
            </a:r>
            <a:r>
              <a:rPr lang="ru-RU" dirty="0" err="1"/>
              <a:t>достъп</a:t>
            </a:r>
            <a:r>
              <a:rPr lang="ru-RU" dirty="0"/>
              <a:t>.</a:t>
            </a:r>
            <a:endParaRPr lang="en-US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8731" y="466429"/>
            <a:ext cx="11225048" cy="5943600"/>
          </a:xfrm>
          <a:prstGeom prst="rect">
            <a:avLst/>
          </a:prstGeom>
          <a:effectLst>
            <a:outerShdw blurRad="50800" dist="50800" dir="4800000" algn="ctr" rotWithShape="0">
              <a:srgbClr val="000000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solidFill>
                  <a:schemeClr val="tx1"/>
                </a:solidFill>
                <a:latin typeface="a_LCDNovaObl" panose="020C0402040402020201" pitchFamily="34" charset="-52"/>
              </a:rPr>
              <a:t>И</a:t>
            </a:r>
            <a:r>
              <a:rPr lang="bg-BG" dirty="0" smtClean="0">
                <a:solidFill>
                  <a:schemeClr val="tx1"/>
                </a:solidFill>
                <a:latin typeface="a_LCDNovaObl" panose="020C0402040402020201" pitchFamily="34" charset="-52"/>
              </a:rPr>
              <a:t>нтернет</a:t>
            </a:r>
            <a:endParaRPr lang="bg-BG" dirty="0">
              <a:solidFill>
                <a:schemeClr val="tx1"/>
              </a:solidFill>
              <a:latin typeface="a_LCDNovaObl" panose="020C0402040402020201" pitchFamily="34" charset="-5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695335"/>
            <a:ext cx="4669666" cy="2413378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Интернет е </a:t>
            </a:r>
            <a:r>
              <a:rPr lang="ru-RU" dirty="0" err="1">
                <a:solidFill>
                  <a:schemeClr val="tx1"/>
                </a:solidFill>
              </a:rPr>
              <a:t>глобална</a:t>
            </a:r>
            <a:r>
              <a:rPr lang="ru-RU" dirty="0">
                <a:solidFill>
                  <a:schemeClr val="tx1"/>
                </a:solidFill>
              </a:rPr>
              <a:t> система от </a:t>
            </a:r>
            <a:r>
              <a:rPr lang="ru-RU" dirty="0" err="1">
                <a:solidFill>
                  <a:schemeClr val="tx1"/>
                </a:solidFill>
              </a:rPr>
              <a:t>свързани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компютърни</a:t>
            </a:r>
            <a:r>
              <a:rPr lang="ru-RU" dirty="0">
                <a:solidFill>
                  <a:schemeClr val="tx1"/>
                </a:solidFill>
              </a:rPr>
              <a:t> мрежи и устройства, </a:t>
            </a:r>
            <a:r>
              <a:rPr lang="ru-RU" dirty="0" err="1">
                <a:solidFill>
                  <a:schemeClr val="tx1"/>
                </a:solidFill>
              </a:rPr>
              <a:t>която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предоставя</a:t>
            </a:r>
            <a:r>
              <a:rPr lang="ru-RU" dirty="0">
                <a:solidFill>
                  <a:schemeClr val="tx1"/>
                </a:solidFill>
              </a:rPr>
              <a:t> услуги за </a:t>
            </a:r>
            <a:r>
              <a:rPr lang="ru-RU" dirty="0" err="1">
                <a:solidFill>
                  <a:schemeClr val="tx1"/>
                </a:solidFill>
              </a:rPr>
              <a:t>информиране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комуникация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извършване</a:t>
            </a:r>
            <a:r>
              <a:rPr lang="ru-RU" dirty="0">
                <a:solidFill>
                  <a:schemeClr val="tx1"/>
                </a:solidFill>
              </a:rPr>
              <a:t> на общи </a:t>
            </a:r>
            <a:r>
              <a:rPr lang="ru-RU" dirty="0" err="1">
                <a:solidFill>
                  <a:schemeClr val="tx1"/>
                </a:solidFill>
              </a:rPr>
              <a:t>дейности</a:t>
            </a:r>
            <a:r>
              <a:rPr lang="ru-RU" dirty="0">
                <a:solidFill>
                  <a:schemeClr val="tx1"/>
                </a:solidFill>
              </a:rPr>
              <a:t>, обучение и </a:t>
            </a:r>
            <a:r>
              <a:rPr lang="ru-RU" dirty="0" err="1">
                <a:solidFill>
                  <a:schemeClr val="tx1"/>
                </a:solidFill>
              </a:rPr>
              <a:t>други</a:t>
            </a:r>
            <a:r>
              <a:rPr lang="ru-RU" dirty="0">
                <a:solidFill>
                  <a:schemeClr val="tx1"/>
                </a:solidFill>
              </a:rPr>
              <a:t> на потребители от </a:t>
            </a:r>
            <a:r>
              <a:rPr lang="ru-RU" dirty="0" err="1">
                <a:solidFill>
                  <a:schemeClr val="tx1"/>
                </a:solidFill>
              </a:rPr>
              <a:t>цял</a:t>
            </a:r>
            <a:r>
              <a:rPr lang="ru-RU" dirty="0">
                <a:solidFill>
                  <a:schemeClr val="tx1"/>
                </a:solidFill>
              </a:rPr>
              <a:t> свят.</a:t>
            </a:r>
            <a:endParaRPr lang="bg-BG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Website</a:t>
            </a:r>
            <a:endParaRPr lang="bg-BG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W</a:t>
            </a:r>
            <a:r>
              <a:rPr lang="en-GB" dirty="0" err="1" smtClean="0">
                <a:solidFill>
                  <a:schemeClr val="tx1"/>
                </a:solidFill>
              </a:rPr>
              <a:t>eb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page</a:t>
            </a:r>
            <a:endParaRPr lang="bg-BG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 rot="19657510">
            <a:off x="7876631" y="1400053"/>
            <a:ext cx="2746356" cy="269861"/>
          </a:xfrm>
        </p:spPr>
        <p:txBody>
          <a:bodyPr/>
          <a:lstStyle/>
          <a:p>
            <a:r>
              <a:rPr lang="en-US" dirty="0" smtClean="0"/>
              <a:t>www.</a:t>
            </a:r>
            <a:endParaRPr lang="bg-B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12430" y="2522620"/>
            <a:ext cx="4892760" cy="244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42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err="1"/>
              <a:t>Какво</a:t>
            </a:r>
            <a:r>
              <a:rPr lang="ru-RU" sz="2800" dirty="0"/>
              <a:t> е необходимо за </a:t>
            </a:r>
            <a:r>
              <a:rPr lang="ru-RU" sz="2800" dirty="0" err="1"/>
              <a:t>получаване</a:t>
            </a:r>
            <a:r>
              <a:rPr lang="ru-RU" sz="2800" dirty="0"/>
              <a:t> на </a:t>
            </a:r>
            <a:r>
              <a:rPr lang="ru-RU" sz="2800" dirty="0" err="1"/>
              <a:t>достъп</a:t>
            </a:r>
            <a:r>
              <a:rPr lang="ru-RU" sz="2800" dirty="0"/>
              <a:t> до интернет? </a:t>
            </a:r>
            <a:endParaRPr lang="bg-B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1600" dirty="0" err="1"/>
              <a:t>Компютър</a:t>
            </a:r>
            <a:r>
              <a:rPr lang="ru-RU" sz="1600" dirty="0"/>
              <a:t>/ смартфон, </a:t>
            </a:r>
            <a:r>
              <a:rPr lang="ru-RU" sz="1600" dirty="0" err="1"/>
              <a:t>таблет</a:t>
            </a:r>
            <a:r>
              <a:rPr lang="ru-RU" sz="1600" dirty="0"/>
              <a:t> / </a:t>
            </a:r>
            <a:r>
              <a:rPr lang="ru-RU" sz="1600" dirty="0" err="1"/>
              <a:t>инсталиране</a:t>
            </a:r>
            <a:r>
              <a:rPr lang="ru-RU" sz="1600" dirty="0"/>
              <a:t> на него специфичен </a:t>
            </a:r>
            <a:r>
              <a:rPr lang="ru-RU" sz="1600" dirty="0" err="1"/>
              <a:t>софтуер</a:t>
            </a:r>
            <a:r>
              <a:rPr lang="ru-RU" sz="1600" dirty="0"/>
              <a:t>, необходим за </a:t>
            </a:r>
            <a:r>
              <a:rPr lang="ru-RU" sz="1600" dirty="0" err="1"/>
              <a:t>свързването</a:t>
            </a:r>
            <a:r>
              <a:rPr lang="ru-RU" sz="1600" dirty="0"/>
              <a:t> </a:t>
            </a:r>
            <a:r>
              <a:rPr lang="ru-RU" sz="1600" dirty="0" err="1"/>
              <a:t>му</a:t>
            </a:r>
            <a:r>
              <a:rPr lang="ru-RU" sz="1600" dirty="0"/>
              <a:t> в мрежа.</a:t>
            </a:r>
            <a:endParaRPr lang="bg-BG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bg-BG" dirty="0"/>
              <a:t>Специално свързващо устройство </a:t>
            </a:r>
            <a:r>
              <a:rPr lang="bg-BG" dirty="0" smtClean="0"/>
              <a:t>/модем</a:t>
            </a:r>
            <a:r>
              <a:rPr lang="bg-BG" dirty="0"/>
              <a:t>/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bg-BG" dirty="0"/>
              <a:t>Свързаност с интернет</a:t>
            </a: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17813" r="17813"/>
          <a:stretch>
            <a:fillRect/>
          </a:stretch>
        </p:blipFill>
        <p:spPr>
          <a:xfrm>
            <a:off x="5515356" y="2920902"/>
            <a:ext cx="1161288" cy="1161288"/>
          </a:xfrm>
          <a:prstGeom prst="rect">
            <a:avLst/>
          </a:prstGeom>
        </p:spPr>
      </p:pic>
      <p:pic>
        <p:nvPicPr>
          <p:cNvPr id="10" name="Picture Placeholder 9"/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190757" y="2920902"/>
            <a:ext cx="1161288" cy="1161288"/>
          </a:xfrm>
          <a:prstGeom prst="rect">
            <a:avLst/>
          </a:prstGeom>
        </p:spPr>
      </p:pic>
      <p:pic>
        <p:nvPicPr>
          <p:cNvPr id="13" name="Picture Placeholder 12"/>
          <p:cNvPicPr>
            <a:picLocks noGrp="1" noChangeAspect="1"/>
          </p:cNvPicPr>
          <p:nvPr>
            <p:ph type="pic" sz="quarter" idx="17"/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97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Характеристики </a:t>
            </a:r>
            <a:r>
              <a:rPr lang="ru-RU" dirty="0"/>
              <a:t>на </a:t>
            </a:r>
            <a:r>
              <a:rPr lang="ru-RU" dirty="0" err="1"/>
              <a:t>връзката</a:t>
            </a:r>
            <a:r>
              <a:rPr lang="ru-RU" dirty="0"/>
              <a:t> </a:t>
            </a:r>
            <a:r>
              <a:rPr lang="ru-RU" dirty="0" err="1"/>
              <a:t>към</a:t>
            </a:r>
            <a:r>
              <a:rPr lang="ru-RU" dirty="0"/>
              <a:t> интернет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bg-BG" dirty="0" smtClean="0"/>
              <a:t>Количеството  информация, което се обменя за една секунда се измерва в</a:t>
            </a:r>
            <a:r>
              <a:rPr lang="en-US" dirty="0" smtClean="0"/>
              <a:t> Kbps</a:t>
            </a:r>
            <a:r>
              <a:rPr lang="bg-BG" dirty="0" smtClean="0"/>
              <a:t> или в </a:t>
            </a:r>
            <a:r>
              <a:rPr lang="en-US" dirty="0" smtClean="0"/>
              <a:t>Mbps </a:t>
            </a:r>
            <a:r>
              <a:rPr lang="bg-BG" dirty="0" smtClean="0"/>
              <a:t>и определя скоростта на връзката.</a:t>
            </a:r>
            <a:endParaRPr lang="bg-BG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2316126" y="4034599"/>
            <a:ext cx="2952000" cy="1109133"/>
          </a:xfrm>
        </p:spPr>
        <p:txBody>
          <a:bodyPr/>
          <a:lstStyle/>
          <a:p>
            <a:r>
              <a:rPr lang="bg-BG" dirty="0" smtClean="0"/>
              <a:t>Постоянна</a:t>
            </a:r>
            <a:endParaRPr lang="bg-BG" dirty="0"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>
          <a:xfrm>
            <a:off x="6923872" y="4034599"/>
            <a:ext cx="2952000" cy="1109133"/>
          </a:xfrm>
        </p:spPr>
        <p:txBody>
          <a:bodyPr/>
          <a:lstStyle/>
          <a:p>
            <a:r>
              <a:rPr lang="bg-BG" dirty="0" smtClean="0"/>
              <a:t>Временна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7669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400" dirty="0" smtClean="0"/>
              <a:t>Достъп до интернет</a:t>
            </a:r>
            <a:endParaRPr lang="bg-BG" sz="2400" dirty="0"/>
          </a:p>
        </p:txBody>
      </p:sp>
      <p:pic>
        <p:nvPicPr>
          <p:cNvPr id="20" name="Picture Placeholder 19"/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12694" r="12694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21" name="Picture Placeholder 20"/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 l="17982" r="1798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3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216899" y="3571498"/>
            <a:ext cx="3351323" cy="2213810"/>
          </a:xfrm>
        </p:spPr>
        <p:txBody>
          <a:bodyPr/>
          <a:lstStyle/>
          <a:p>
            <a:pPr marL="9525" indent="-9525" algn="l">
              <a:buFont typeface="Arial" panose="020B0604020202020204" pitchFamily="34" charset="0"/>
              <a:buChar char="•"/>
            </a:pPr>
            <a:r>
              <a:rPr lang="bg-BG" dirty="0" smtClean="0"/>
              <a:t>Комутируем </a:t>
            </a:r>
            <a:r>
              <a:rPr lang="en-US" dirty="0" smtClean="0"/>
              <a:t>(dial-up)</a:t>
            </a:r>
          </a:p>
          <a:p>
            <a:pPr marL="9525" indent="-9525" algn="l">
              <a:buFont typeface="Arial" panose="020B0604020202020204" pitchFamily="34" charset="0"/>
              <a:buChar char="•"/>
            </a:pPr>
            <a:r>
              <a:rPr lang="bg-BG" dirty="0" smtClean="0"/>
              <a:t>Кабелен </a:t>
            </a:r>
            <a:r>
              <a:rPr lang="en-US" dirty="0" smtClean="0"/>
              <a:t>(Cable Internet access)</a:t>
            </a:r>
            <a:endParaRPr lang="bg-BG" dirty="0" smtClean="0"/>
          </a:p>
          <a:p>
            <a:pPr marL="9525" indent="-9525" algn="l">
              <a:buFont typeface="Arial" panose="020B0604020202020204" pitchFamily="34" charset="0"/>
              <a:buChar char="•"/>
            </a:pPr>
            <a:r>
              <a:rPr lang="en-US" dirty="0" smtClean="0"/>
              <a:t>Wi-Fi (Wireless access)</a:t>
            </a:r>
            <a:endParaRPr lang="bg-BG" dirty="0" smtClean="0"/>
          </a:p>
          <a:p>
            <a:pPr marL="9525" indent="-9525" algn="l">
              <a:buFont typeface="Arial" panose="020B0604020202020204" pitchFamily="34" charset="0"/>
              <a:buChar char="•"/>
            </a:pPr>
            <a:r>
              <a:rPr lang="bg-BG" dirty="0" smtClean="0"/>
              <a:t>Наета линия</a:t>
            </a:r>
            <a:endParaRPr lang="en-US" dirty="0" smtClean="0"/>
          </a:p>
          <a:p>
            <a:pPr marL="9525" indent="-9525" algn="l">
              <a:buFont typeface="Arial" panose="020B0604020202020204" pitchFamily="34" charset="0"/>
              <a:buChar char="•"/>
            </a:pPr>
            <a:r>
              <a:rPr lang="bg-BG" dirty="0" smtClean="0"/>
              <a:t>Сателитен достъп</a:t>
            </a:r>
          </a:p>
          <a:p>
            <a:pPr marL="9525" indent="-9525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9525" indent="-9525" algn="l"/>
            <a:endParaRPr lang="bg-BG" dirty="0"/>
          </a:p>
        </p:txBody>
      </p:sp>
      <p:sp>
        <p:nvSpPr>
          <p:cNvPr id="15" name="TextBox 14"/>
          <p:cNvSpPr txBox="1"/>
          <p:nvPr/>
        </p:nvSpPr>
        <p:spPr>
          <a:xfrm>
            <a:off x="8216899" y="2158773"/>
            <a:ext cx="3351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Модем- устройство, което преобразува цифров сигнал в аналогов и обратно.</a:t>
            </a:r>
            <a:endParaRPr lang="bg-BG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2051" y="4340755"/>
            <a:ext cx="2338493" cy="1212320"/>
          </a:xfrm>
          <a:prstGeom prst="rect">
            <a:avLst/>
          </a:prstGeom>
        </p:spPr>
      </p:pic>
      <p:pic>
        <p:nvPicPr>
          <p:cNvPr id="19" name="Picture Placeholder 18"/>
          <p:cNvPicPr>
            <a:picLocks noGrp="1" noChangeAspect="1"/>
          </p:cNvPicPr>
          <p:nvPr>
            <p:ph type="pic" sz="quarter" idx="14"/>
          </p:nvPr>
        </p:nvPicPr>
        <p:blipFill>
          <a:blip r:embed="rId6"/>
          <a:srcRect t="704" b="70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97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578654"/>
          </a:xfrm>
        </p:spPr>
        <p:txBody>
          <a:bodyPr/>
          <a:lstStyle/>
          <a:p>
            <a:r>
              <a:rPr lang="bg-BG" dirty="0" smtClean="0"/>
              <a:t>Идентификация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Потребителско име</a:t>
            </a:r>
            <a:endParaRPr lang="bg-B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bg-BG" dirty="0" smtClean="0"/>
              <a:t>Уникално име, което се използва за идентификация до устройство, приложение или друга услуга. </a:t>
            </a:r>
            <a:endParaRPr lang="bg-B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bg-BG" dirty="0" smtClean="0"/>
              <a:t>Парола </a:t>
            </a:r>
            <a:endParaRPr lang="bg-B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976941"/>
            <a:ext cx="4718304" cy="1944470"/>
          </a:xfrm>
        </p:spPr>
        <p:txBody>
          <a:bodyPr/>
          <a:lstStyle/>
          <a:p>
            <a:r>
              <a:rPr lang="bg-BG" dirty="0"/>
              <a:t>Достатъчно дълга</a:t>
            </a:r>
          </a:p>
          <a:p>
            <a:r>
              <a:rPr lang="bg-BG" dirty="0"/>
              <a:t>Съдържа разнородни символи</a:t>
            </a:r>
          </a:p>
          <a:p>
            <a:r>
              <a:rPr lang="bg-BG" dirty="0"/>
              <a:t>Да не съвпада с името или други лични данни </a:t>
            </a:r>
          </a:p>
          <a:p>
            <a:r>
              <a:rPr lang="bg-BG" dirty="0"/>
              <a:t>Да не е популярна дума</a:t>
            </a:r>
          </a:p>
          <a:p>
            <a:endParaRPr lang="bg-BG" dirty="0"/>
          </a:p>
        </p:txBody>
      </p:sp>
      <p:sp>
        <p:nvSpPr>
          <p:cNvPr id="7" name="TextBox 6"/>
          <p:cNvSpPr txBox="1"/>
          <p:nvPr/>
        </p:nvSpPr>
        <p:spPr>
          <a:xfrm>
            <a:off x="1891862" y="1876097"/>
            <a:ext cx="8529145" cy="3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/>
              <a:t>Потребителски акаунт</a:t>
            </a:r>
            <a:endParaRPr lang="bg-BG" dirty="0"/>
          </a:p>
        </p:txBody>
      </p:sp>
      <p:sp>
        <p:nvSpPr>
          <p:cNvPr id="9" name="TextBox 8"/>
          <p:cNvSpPr txBox="1"/>
          <p:nvPr/>
        </p:nvSpPr>
        <p:spPr>
          <a:xfrm>
            <a:off x="6180671" y="3006989"/>
            <a:ext cx="47159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Тайна дума, която служи за разпознаване, свързана с конкретно потребителско име.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92990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4669664" cy="1303867"/>
          </a:xfrm>
        </p:spPr>
        <p:txBody>
          <a:bodyPr/>
          <a:lstStyle/>
          <a:p>
            <a:r>
              <a:rPr lang="ru-RU" sz="2800" dirty="0"/>
              <a:t>Как се </a:t>
            </a:r>
            <a:r>
              <a:rPr lang="ru-RU" sz="2800" dirty="0" err="1"/>
              <a:t>отваря</a:t>
            </a:r>
            <a:r>
              <a:rPr lang="ru-RU" sz="2800" dirty="0"/>
              <a:t> </a:t>
            </a:r>
            <a:r>
              <a:rPr lang="ru-RU" sz="2800" dirty="0" err="1" smtClean="0"/>
              <a:t>уебсайт</a:t>
            </a:r>
            <a:r>
              <a:rPr lang="ru-RU" sz="2800" dirty="0" smtClean="0"/>
              <a:t> </a:t>
            </a:r>
            <a:r>
              <a:rPr lang="ru-RU" sz="2800" dirty="0"/>
              <a:t>с </a:t>
            </a:r>
            <a:r>
              <a:rPr lang="ru-RU" sz="2800" dirty="0" err="1"/>
              <a:t>различни</a:t>
            </a:r>
            <a:r>
              <a:rPr lang="ru-RU" sz="2800" dirty="0"/>
              <a:t> </a:t>
            </a:r>
            <a:r>
              <a:rPr lang="ru-RU" sz="2800" dirty="0" err="1" smtClean="0"/>
              <a:t>браузъри</a:t>
            </a:r>
            <a:r>
              <a:rPr lang="ru-RU" sz="2800" dirty="0" smtClean="0"/>
              <a:t>?</a:t>
            </a:r>
            <a:endParaRPr lang="bg-BG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95400" y="2543702"/>
            <a:ext cx="4669666" cy="1070376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Браузърът</a:t>
            </a:r>
            <a:r>
              <a:rPr lang="ru-RU" dirty="0"/>
              <a:t> е </a:t>
            </a:r>
            <a:r>
              <a:rPr lang="ru-RU" dirty="0" err="1"/>
              <a:t>софтуер</a:t>
            </a:r>
            <a:r>
              <a:rPr lang="ru-RU" dirty="0"/>
              <a:t> за </a:t>
            </a:r>
            <a:r>
              <a:rPr lang="ru-RU" dirty="0" err="1"/>
              <a:t>разглеждане</a:t>
            </a:r>
            <a:r>
              <a:rPr lang="ru-RU" dirty="0"/>
              <a:t> на </a:t>
            </a:r>
            <a:r>
              <a:rPr lang="ru-RU" dirty="0" err="1"/>
              <a:t>уеб</a:t>
            </a:r>
            <a:r>
              <a:rPr lang="ru-RU" dirty="0"/>
              <a:t> </a:t>
            </a:r>
            <a:r>
              <a:rPr lang="ru-RU" dirty="0" err="1"/>
              <a:t>сайтове</a:t>
            </a:r>
            <a:r>
              <a:rPr lang="ru-RU" dirty="0"/>
              <a:t>. За </a:t>
            </a:r>
            <a:r>
              <a:rPr lang="ru-RU" dirty="0" err="1"/>
              <a:t>целта</a:t>
            </a:r>
            <a:r>
              <a:rPr lang="ru-RU" dirty="0"/>
              <a:t> </a:t>
            </a:r>
            <a:r>
              <a:rPr lang="ru-RU" dirty="0" err="1"/>
              <a:t>адресът</a:t>
            </a:r>
            <a:r>
              <a:rPr lang="ru-RU" dirty="0"/>
              <a:t> на сайта се </a:t>
            </a:r>
            <a:r>
              <a:rPr lang="ru-RU" dirty="0" err="1"/>
              <a:t>записва</a:t>
            </a:r>
            <a:r>
              <a:rPr lang="ru-RU" dirty="0"/>
              <a:t> в </a:t>
            </a:r>
            <a:r>
              <a:rPr lang="ru-RU" dirty="0" err="1"/>
              <a:t>адресното</a:t>
            </a:r>
            <a:r>
              <a:rPr lang="ru-RU" dirty="0"/>
              <a:t> поле на </a:t>
            </a:r>
            <a:r>
              <a:rPr lang="ru-RU" dirty="0" err="1"/>
              <a:t>браузъра</a:t>
            </a:r>
            <a:r>
              <a:rPr lang="ru-RU" dirty="0" smtClean="0"/>
              <a:t>.</a:t>
            </a:r>
            <a:endParaRPr lang="en-US" dirty="0" smtClean="0"/>
          </a:p>
          <a:p>
            <a:endParaRPr lang="bg-BG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5965065" y="1244991"/>
            <a:ext cx="5496466" cy="3739465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Browser</a:t>
            </a:r>
            <a:endParaRPr lang="bg-BG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453108235"/>
              </p:ext>
            </p:extLst>
          </p:nvPr>
        </p:nvGraphicFramePr>
        <p:xfrm>
          <a:off x="1295401" y="3871781"/>
          <a:ext cx="2362200" cy="2582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962400" y="3871781"/>
            <a:ext cx="26176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Търсеща машина-</a:t>
            </a:r>
          </a:p>
          <a:p>
            <a:r>
              <a:rPr lang="en-US" dirty="0" smtClean="0"/>
              <a:t>Google</a:t>
            </a:r>
            <a:endParaRPr lang="bg-BG" dirty="0" smtClean="0"/>
          </a:p>
          <a:p>
            <a:r>
              <a:rPr lang="en-GB" b="1" dirty="0" smtClean="0"/>
              <a:t> </a:t>
            </a:r>
            <a:r>
              <a:rPr lang="en-GB" b="1" dirty="0"/>
              <a:t>AltaVista</a:t>
            </a:r>
          </a:p>
          <a:p>
            <a:r>
              <a:rPr lang="en-GB" b="1" dirty="0"/>
              <a:t>Yahoo</a:t>
            </a:r>
            <a:r>
              <a:rPr lang="en-GB" b="1" dirty="0" smtClean="0"/>
              <a:t>!</a:t>
            </a:r>
            <a:endParaRPr lang="bg-BG" b="1" dirty="0" smtClean="0"/>
          </a:p>
          <a:p>
            <a:r>
              <a:rPr lang="en-GB" b="1" dirty="0"/>
              <a:t>Ask.com</a:t>
            </a:r>
          </a:p>
          <a:p>
            <a:endParaRPr lang="en-GB" b="1" dirty="0"/>
          </a:p>
          <a:p>
            <a:endParaRPr lang="bg-BG" dirty="0"/>
          </a:p>
        </p:txBody>
      </p:sp>
      <p:sp>
        <p:nvSpPr>
          <p:cNvPr id="14" name="TextBox 13"/>
          <p:cNvSpPr txBox="1"/>
          <p:nvPr/>
        </p:nvSpPr>
        <p:spPr>
          <a:xfrm>
            <a:off x="7440706" y="6723529"/>
            <a:ext cx="2635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ключови</a:t>
            </a:r>
            <a:r>
              <a:rPr lang="ru-RU" dirty="0"/>
              <a:t> </a:t>
            </a:r>
            <a:r>
              <a:rPr lang="ru-RU" dirty="0" err="1"/>
              <a:t>думи</a:t>
            </a:r>
            <a:r>
              <a:rPr lang="ru-RU" dirty="0"/>
              <a:t> и </a:t>
            </a:r>
            <a:r>
              <a:rPr lang="ru-RU" dirty="0" err="1"/>
              <a:t>фрази</a:t>
            </a:r>
            <a:endParaRPr lang="bg-BG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4160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Как се </a:t>
            </a:r>
            <a:r>
              <a:rPr lang="ru-RU" sz="2400" dirty="0" err="1"/>
              <a:t>създава</a:t>
            </a:r>
            <a:r>
              <a:rPr lang="ru-RU" sz="2400" dirty="0"/>
              <a:t> </a:t>
            </a:r>
            <a:r>
              <a:rPr lang="ru-RU" sz="2400" dirty="0" err="1"/>
              <a:t>указател</a:t>
            </a:r>
            <a:r>
              <a:rPr lang="ru-RU" sz="2400" dirty="0"/>
              <a:t> на </a:t>
            </a:r>
            <a:r>
              <a:rPr lang="ru-RU" sz="2400" dirty="0" err="1"/>
              <a:t>полезни</a:t>
            </a:r>
            <a:r>
              <a:rPr lang="ru-RU" sz="2400" dirty="0"/>
              <a:t> интернет </a:t>
            </a:r>
            <a:r>
              <a:rPr lang="ru-RU" sz="2400" dirty="0" err="1"/>
              <a:t>адреси</a:t>
            </a:r>
            <a:r>
              <a:rPr lang="ru-RU" sz="2400" dirty="0"/>
              <a:t>?</a:t>
            </a:r>
            <a:endParaRPr lang="bg-BG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1" y="2560320"/>
            <a:ext cx="3580381" cy="873345"/>
          </a:xfrm>
        </p:spPr>
        <p:txBody>
          <a:bodyPr/>
          <a:lstStyle/>
          <a:p>
            <a:r>
              <a:rPr lang="ru-RU" dirty="0" err="1"/>
              <a:t>Favorites</a:t>
            </a:r>
            <a:r>
              <a:rPr lang="ru-RU" dirty="0"/>
              <a:t> </a:t>
            </a:r>
            <a:endParaRPr lang="en-US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Bookmarks</a:t>
            </a:r>
            <a:endParaRPr lang="bg-BG" dirty="0"/>
          </a:p>
          <a:p>
            <a:endParaRPr lang="bg-BG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61790">
            <a:off x="5780487" y="1119559"/>
            <a:ext cx="5044638" cy="4448284"/>
          </a:xfrm>
          <a:prstGeom prst="rect">
            <a:avLst/>
          </a:prstGeom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perspectiveBelow"/>
            <a:lightRig rig="threePt" dir="t"/>
          </a:scene3d>
        </p:spPr>
      </p:pic>
      <p:sp>
        <p:nvSpPr>
          <p:cNvPr id="10" name="TextBox 9"/>
          <p:cNvSpPr txBox="1"/>
          <p:nvPr/>
        </p:nvSpPr>
        <p:spPr>
          <a:xfrm>
            <a:off x="5518206" y="5139655"/>
            <a:ext cx="58969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лента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/>
              <a:t>специално</a:t>
            </a:r>
            <a:r>
              <a:rPr lang="ru-RU" dirty="0"/>
              <a:t> меню с </a:t>
            </a:r>
            <a:r>
              <a:rPr lang="ru-RU" dirty="0" err="1"/>
              <a:t>полезни</a:t>
            </a:r>
            <a:r>
              <a:rPr lang="ru-RU" dirty="0"/>
              <a:t> </a:t>
            </a:r>
            <a:r>
              <a:rPr lang="ru-RU" dirty="0" err="1"/>
              <a:t>адреси</a:t>
            </a:r>
            <a:r>
              <a:rPr lang="ru-RU" dirty="0"/>
              <a:t> на </a:t>
            </a:r>
            <a:r>
              <a:rPr lang="ru-RU" dirty="0" err="1"/>
              <a:t>вашия</a:t>
            </a:r>
            <a:r>
              <a:rPr lang="ru-RU" dirty="0"/>
              <a:t> </a:t>
            </a:r>
            <a:r>
              <a:rPr lang="ru-RU" dirty="0" err="1"/>
              <a:t>браузър</a:t>
            </a:r>
            <a:r>
              <a:rPr lang="ru-RU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конкретна папка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2741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Да обобщим!</a:t>
            </a:r>
            <a:br>
              <a:rPr lang="bg-BG" smtClean="0"/>
            </a:br>
            <a:endParaRPr lang="bg-BG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/>
            <a:r>
              <a:rPr lang="bg-BG" sz="2800" dirty="0" smtClean="0">
                <a:solidFill>
                  <a:schemeClr val="tx1"/>
                </a:solidFill>
                <a:latin typeface="a_LCDNovaObl" panose="020C0402040402020201" pitchFamily="34" charset="-52"/>
              </a:rPr>
              <a:t>Интернет</a:t>
            </a:r>
          </a:p>
          <a:p>
            <a:pPr algn="l"/>
            <a:r>
              <a:rPr lang="bg-BG" sz="2800" dirty="0" err="1" smtClean="0"/>
              <a:t>Д</a:t>
            </a:r>
            <a:r>
              <a:rPr lang="ru-RU" sz="2800" dirty="0" err="1" smtClean="0"/>
              <a:t>остъп</a:t>
            </a:r>
            <a:r>
              <a:rPr lang="ru-RU" sz="2800" dirty="0" smtClean="0"/>
              <a:t> </a:t>
            </a:r>
            <a:r>
              <a:rPr lang="ru-RU" sz="2800" dirty="0"/>
              <a:t>до </a:t>
            </a:r>
            <a:r>
              <a:rPr lang="ru-RU" sz="2800" dirty="0" smtClean="0"/>
              <a:t>интернет</a:t>
            </a:r>
            <a:endParaRPr lang="en-US" sz="2800" dirty="0" smtClean="0"/>
          </a:p>
          <a:p>
            <a:pPr algn="l"/>
            <a:r>
              <a:rPr lang="ru-RU" sz="2800" dirty="0" err="1" smtClean="0"/>
              <a:t>Връзка</a:t>
            </a:r>
            <a:endParaRPr lang="en-US" sz="2800" dirty="0" smtClean="0">
              <a:solidFill>
                <a:schemeClr val="tx1"/>
              </a:solidFill>
              <a:latin typeface="a_LCDNovaObl" panose="020C0402040402020201" pitchFamily="34" charset="-52"/>
            </a:endParaRPr>
          </a:p>
          <a:p>
            <a:pPr algn="l"/>
            <a:r>
              <a:rPr lang="bg-BG" sz="2800" dirty="0" smtClean="0"/>
              <a:t>Идентификация</a:t>
            </a:r>
            <a:endParaRPr lang="en-US" sz="2800" dirty="0" smtClean="0"/>
          </a:p>
          <a:p>
            <a:pPr algn="l"/>
            <a:r>
              <a:rPr lang="bg-BG" sz="2800" dirty="0" smtClean="0">
                <a:solidFill>
                  <a:schemeClr val="tx1"/>
                </a:solidFill>
              </a:rPr>
              <a:t>Браузъри и търсачки</a:t>
            </a:r>
            <a:endParaRPr lang="bg-BG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98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ustom 169">
      <a:majorFont>
        <a:latin typeface="Rockwell"/>
        <a:ea typeface=""/>
        <a:cs typeface=""/>
      </a:majorFont>
      <a:minorFont>
        <a:latin typeface="Trebuchet MS"/>
        <a:ea typeface=""/>
        <a:cs typeface="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66931312_Digital time capsule_AAS_v5" id="{70FAC956-2C2E-4E61-8736-FD44862A1361}" vid="{42D0A1C3-4A83-4DA4-BA7B-A54A584438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6892278-FDE0-40F8-A58D-8E29B6A538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760F61B-4914-4187-8AF9-DCADA961DF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548711-126A-42FA-BDC3-C9691394C077}">
  <ds:schemaRefs>
    <ds:schemaRef ds:uri="http://purl.org/dc/dcmitype/"/>
    <ds:schemaRef ds:uri="http://schemas.microsoft.com/office/2006/metadata/properties"/>
    <ds:schemaRef ds:uri="16c05727-aa75-4e4a-9b5f-8a80a1165891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71af3243-3dd4-4a8d-8c0d-dd76da1f02a5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Digital time capsule</Template>
  <TotalTime>0</TotalTime>
  <Words>489</Words>
  <Application>Microsoft Office PowerPoint</Application>
  <PresentationFormat>Widescreen</PresentationFormat>
  <Paragraphs>75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a_LCDNovaObl</vt:lpstr>
      <vt:lpstr>Algerian</vt:lpstr>
      <vt:lpstr>Arial</vt:lpstr>
      <vt:lpstr>Calibri</vt:lpstr>
      <vt:lpstr>Lucida Handwriting</vt:lpstr>
      <vt:lpstr>Rockwell</vt:lpstr>
      <vt:lpstr>Times New Roman</vt:lpstr>
      <vt:lpstr>Trebuchet MS</vt:lpstr>
      <vt:lpstr>Wingdings</vt:lpstr>
      <vt:lpstr>Organic</vt:lpstr>
      <vt:lpstr>Интернет и интегриране на дейности</vt:lpstr>
      <vt:lpstr>Интернет</vt:lpstr>
      <vt:lpstr>Какво е необходимо за получаване на достъп до интернет? </vt:lpstr>
      <vt:lpstr>Характеристики на връзката към интернет</vt:lpstr>
      <vt:lpstr>Достъп до интернет</vt:lpstr>
      <vt:lpstr>Идентификация</vt:lpstr>
      <vt:lpstr>Как се отваря уебсайт с различни браузъри?</vt:lpstr>
      <vt:lpstr>Как се създава указател на полезни интернет адреси?</vt:lpstr>
      <vt:lpstr>Да обобщим!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2020-03-29T07:54:20Z</dcterms:created>
  <dcterms:modified xsi:type="dcterms:W3CDTF">2020-03-30T05:44:47Z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