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Щракнете, за да редактирате стила на подзаглавията в образеца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11.12.2017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11.12.2017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11.12.2017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11.12.2017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11.12.2017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11.12.2017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Текстов контейне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11.12.2017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11.12.2017 г.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11.12.2017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11.12.2017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11.12.2017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CC536-4F3D-4E22-A9F1-A3C6D40310AC}" type="datetimeFigureOut">
              <a:rPr lang="bg-BG" smtClean="0"/>
              <a:t>11.12.2017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/>
              <a:t> КОМПЮТЪРНА СИСТЕМА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717032"/>
            <a:ext cx="2376264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4049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800199"/>
          </a:xfrm>
        </p:spPr>
        <p:txBody>
          <a:bodyPr/>
          <a:lstStyle/>
          <a:p>
            <a:r>
              <a:rPr lang="bg-BG" dirty="0" smtClean="0"/>
              <a:t>Твърд диск</a:t>
            </a:r>
            <a:endParaRPr lang="bg-BG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276872"/>
            <a:ext cx="6624736" cy="39218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93515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656183"/>
          </a:xfrm>
        </p:spPr>
        <p:txBody>
          <a:bodyPr/>
          <a:lstStyle/>
          <a:p>
            <a:r>
              <a:rPr lang="bg-BG" dirty="0" smtClean="0"/>
              <a:t>Дъна платка</a:t>
            </a:r>
            <a:endParaRPr lang="bg-BG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492896"/>
            <a:ext cx="4935498" cy="328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00607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872207"/>
          </a:xfrm>
        </p:spPr>
        <p:txBody>
          <a:bodyPr/>
          <a:lstStyle/>
          <a:p>
            <a:r>
              <a:rPr lang="bg-BG" dirty="0" smtClean="0"/>
              <a:t>Видео карта</a:t>
            </a:r>
            <a:endParaRPr lang="bg-BG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562747"/>
            <a:ext cx="5184576" cy="3299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3689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2304255"/>
          </a:xfrm>
        </p:spPr>
        <p:txBody>
          <a:bodyPr/>
          <a:lstStyle/>
          <a:p>
            <a:r>
              <a:rPr lang="bg-BG" dirty="0" smtClean="0"/>
              <a:t>Звукова карта</a:t>
            </a:r>
            <a:endParaRPr lang="bg-BG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996953"/>
            <a:ext cx="5328592" cy="2789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3090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620688"/>
            <a:ext cx="6400800" cy="5256584"/>
          </a:xfrm>
        </p:spPr>
        <p:txBody>
          <a:bodyPr>
            <a:noAutofit/>
          </a:bodyPr>
          <a:lstStyle/>
          <a:p>
            <a:r>
              <a:rPr lang="ru-RU" sz="3600" dirty="0"/>
              <a:t>Структура на </a:t>
            </a:r>
            <a:r>
              <a:rPr lang="ru-RU" sz="3600" dirty="0" err="1"/>
              <a:t>компютърна</a:t>
            </a:r>
            <a:r>
              <a:rPr lang="ru-RU" sz="3600" dirty="0"/>
              <a:t> система</a:t>
            </a:r>
          </a:p>
          <a:p>
            <a:r>
              <a:rPr lang="ru-RU" sz="3600" dirty="0"/>
              <a:t>ОПРЕДЕЛЕНИЕ ЗА КОМПЮТЪРНА СИСТЕМА</a:t>
            </a:r>
          </a:p>
          <a:p>
            <a:endParaRPr lang="ru-RU" sz="3600" dirty="0"/>
          </a:p>
          <a:p>
            <a:r>
              <a:rPr lang="ru-RU" sz="3600" dirty="0" err="1"/>
              <a:t>Компютърна</a:t>
            </a:r>
            <a:r>
              <a:rPr lang="ru-RU" sz="3600" dirty="0"/>
              <a:t> система е </a:t>
            </a:r>
            <a:r>
              <a:rPr lang="ru-RU" sz="3600" dirty="0" err="1"/>
              <a:t>съвкупност</a:t>
            </a:r>
            <a:r>
              <a:rPr lang="ru-RU" sz="3600" dirty="0"/>
              <a:t> от </a:t>
            </a:r>
            <a:r>
              <a:rPr lang="ru-RU" sz="3600" dirty="0" err="1"/>
              <a:t>техническо</a:t>
            </a:r>
            <a:r>
              <a:rPr lang="ru-RU" sz="3600" dirty="0"/>
              <a:t> и </a:t>
            </a:r>
            <a:r>
              <a:rPr lang="ru-RU" sz="3600" dirty="0" err="1"/>
              <a:t>програмно</a:t>
            </a:r>
            <a:r>
              <a:rPr lang="ru-RU" sz="3600" dirty="0"/>
              <a:t> </a:t>
            </a:r>
            <a:r>
              <a:rPr lang="ru-RU" sz="3600" dirty="0" err="1"/>
              <a:t>осигуряване</a:t>
            </a:r>
            <a:r>
              <a:rPr lang="ru-RU" sz="3600" dirty="0"/>
              <a:t>, </a:t>
            </a:r>
            <a:r>
              <a:rPr lang="ru-RU" sz="3600" dirty="0" err="1"/>
              <a:t>които</a:t>
            </a:r>
            <a:r>
              <a:rPr lang="ru-RU" sz="3600" dirty="0"/>
              <a:t> </a:t>
            </a:r>
            <a:r>
              <a:rPr lang="ru-RU" sz="3600" dirty="0" err="1"/>
              <a:t>трябва</a:t>
            </a:r>
            <a:r>
              <a:rPr lang="ru-RU" sz="3600" dirty="0"/>
              <a:t> взаимно да си </a:t>
            </a:r>
            <a:r>
              <a:rPr lang="ru-RU" sz="3600" dirty="0" err="1"/>
              <a:t>съответстват</a:t>
            </a:r>
            <a:r>
              <a:rPr lang="ru-RU" sz="3600" dirty="0"/>
              <a:t>.</a:t>
            </a:r>
            <a:endParaRPr lang="bg-BG" sz="3600" dirty="0"/>
          </a:p>
        </p:txBody>
      </p:sp>
    </p:spTree>
    <p:extLst>
      <p:ext uri="{BB962C8B-B14F-4D97-AF65-F5344CB8AC3E}">
        <p14:creationId xmlns:p14="http://schemas.microsoft.com/office/powerpoint/2010/main" val="2377984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764704"/>
            <a:ext cx="6400800" cy="4896544"/>
          </a:xfrm>
        </p:spPr>
        <p:txBody>
          <a:bodyPr>
            <a:normAutofit/>
          </a:bodyPr>
          <a:lstStyle/>
          <a:p>
            <a:r>
              <a:rPr lang="ru-RU" sz="3600" dirty="0" err="1"/>
              <a:t>Първо</a:t>
            </a:r>
            <a:r>
              <a:rPr lang="ru-RU" sz="3600" dirty="0"/>
              <a:t> е необходимо да се </a:t>
            </a:r>
            <a:r>
              <a:rPr lang="ru-RU" sz="3600" dirty="0" err="1"/>
              <a:t>добие</a:t>
            </a:r>
            <a:r>
              <a:rPr lang="ru-RU" sz="3600" dirty="0"/>
              <a:t> </a:t>
            </a:r>
            <a:r>
              <a:rPr lang="ru-RU" sz="3600" dirty="0" err="1"/>
              <a:t>представа</a:t>
            </a:r>
            <a:r>
              <a:rPr lang="ru-RU" sz="3600" dirty="0"/>
              <a:t> за </a:t>
            </a:r>
            <a:r>
              <a:rPr lang="ru-RU" sz="3600" dirty="0" err="1"/>
              <a:t>техническата</a:t>
            </a:r>
            <a:r>
              <a:rPr lang="ru-RU" sz="3600" dirty="0"/>
              <a:t> страна на </a:t>
            </a:r>
            <a:r>
              <a:rPr lang="ru-RU" sz="3600" dirty="0" err="1"/>
              <a:t>персоналния</a:t>
            </a:r>
            <a:r>
              <a:rPr lang="ru-RU" sz="3600" dirty="0"/>
              <a:t> </a:t>
            </a:r>
            <a:r>
              <a:rPr lang="ru-RU" sz="3600" dirty="0" err="1"/>
              <a:t>компютър</a:t>
            </a:r>
            <a:r>
              <a:rPr lang="ru-RU" sz="3600" dirty="0"/>
              <a:t> или </a:t>
            </a:r>
            <a:r>
              <a:rPr lang="ru-RU" sz="3600" dirty="0" err="1"/>
              <a:t>така</a:t>
            </a:r>
            <a:r>
              <a:rPr lang="ru-RU" sz="3600" dirty="0"/>
              <a:t> </a:t>
            </a:r>
            <a:r>
              <a:rPr lang="ru-RU" sz="3600" dirty="0" err="1"/>
              <a:t>нареченото</a:t>
            </a:r>
            <a:r>
              <a:rPr lang="ru-RU" sz="3600" dirty="0"/>
              <a:t> </a:t>
            </a:r>
            <a:r>
              <a:rPr lang="ru-RU" sz="3600" dirty="0" err="1"/>
              <a:t>техническо</a:t>
            </a:r>
            <a:r>
              <a:rPr lang="ru-RU" sz="3600" dirty="0"/>
              <a:t> </a:t>
            </a:r>
            <a:r>
              <a:rPr lang="ru-RU" sz="3600" dirty="0" err="1"/>
              <a:t>осигуряване</a:t>
            </a:r>
            <a:r>
              <a:rPr lang="ru-RU" sz="3600" dirty="0"/>
              <a:t> (</a:t>
            </a:r>
            <a:r>
              <a:rPr lang="ru-RU" sz="3600" dirty="0" err="1"/>
              <a:t>hardware</a:t>
            </a:r>
            <a:r>
              <a:rPr lang="ru-RU" sz="3600" dirty="0"/>
              <a:t>)</a:t>
            </a:r>
            <a:endParaRPr lang="bg-BG" sz="3600" dirty="0"/>
          </a:p>
        </p:txBody>
      </p:sp>
    </p:spTree>
    <p:extLst>
      <p:ext uri="{BB962C8B-B14F-4D97-AF65-F5344CB8AC3E}">
        <p14:creationId xmlns:p14="http://schemas.microsoft.com/office/powerpoint/2010/main" val="466487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548680"/>
            <a:ext cx="6400800" cy="5090120"/>
          </a:xfrm>
        </p:spPr>
        <p:txBody>
          <a:bodyPr>
            <a:noAutofit/>
          </a:bodyPr>
          <a:lstStyle/>
          <a:p>
            <a:r>
              <a:rPr lang="ru-RU" sz="3600" dirty="0"/>
              <a:t>То </a:t>
            </a:r>
            <a:r>
              <a:rPr lang="ru-RU" sz="3600" dirty="0" err="1"/>
              <a:t>включва</a:t>
            </a:r>
            <a:r>
              <a:rPr lang="ru-RU" sz="3600" dirty="0"/>
              <a:t> </a:t>
            </a:r>
            <a:r>
              <a:rPr lang="ru-RU" sz="3600" dirty="0" err="1"/>
              <a:t>интегралните</a:t>
            </a:r>
            <a:r>
              <a:rPr lang="ru-RU" sz="3600" dirty="0"/>
              <a:t> </a:t>
            </a:r>
            <a:r>
              <a:rPr lang="ru-RU" sz="3600" dirty="0" err="1"/>
              <a:t>микросхеми</a:t>
            </a:r>
            <a:r>
              <a:rPr lang="ru-RU" sz="3600" dirty="0"/>
              <a:t> (</a:t>
            </a:r>
            <a:r>
              <a:rPr lang="ru-RU" sz="3600" dirty="0" err="1"/>
              <a:t>чипове</a:t>
            </a:r>
            <a:r>
              <a:rPr lang="ru-RU" sz="3600" dirty="0"/>
              <a:t>), </a:t>
            </a:r>
            <a:r>
              <a:rPr lang="ru-RU" sz="3600" dirty="0" err="1"/>
              <a:t>разнообразни</a:t>
            </a:r>
            <a:r>
              <a:rPr lang="ru-RU" sz="3600" dirty="0"/>
              <a:t> </a:t>
            </a:r>
            <a:r>
              <a:rPr lang="ru-RU" sz="3600" dirty="0" err="1"/>
              <a:t>електронни</a:t>
            </a:r>
            <a:r>
              <a:rPr lang="ru-RU" sz="3600" dirty="0"/>
              <a:t> </a:t>
            </a:r>
            <a:r>
              <a:rPr lang="ru-RU" sz="3600" dirty="0" err="1"/>
              <a:t>компоненти</a:t>
            </a:r>
            <a:r>
              <a:rPr lang="ru-RU" sz="3600" dirty="0"/>
              <a:t>, </a:t>
            </a:r>
            <a:r>
              <a:rPr lang="ru-RU" sz="3600" dirty="0" err="1"/>
              <a:t>захранване</a:t>
            </a:r>
            <a:r>
              <a:rPr lang="ru-RU" sz="3600" dirty="0"/>
              <a:t> с </a:t>
            </a:r>
            <a:r>
              <a:rPr lang="ru-RU" sz="3600" dirty="0" err="1"/>
              <a:t>електрическа</a:t>
            </a:r>
            <a:r>
              <a:rPr lang="ru-RU" sz="3600" dirty="0"/>
              <a:t> </a:t>
            </a:r>
            <a:r>
              <a:rPr lang="ru-RU" sz="3600" dirty="0" err="1"/>
              <a:t>енергия</a:t>
            </a:r>
            <a:r>
              <a:rPr lang="ru-RU" sz="3600" dirty="0"/>
              <a:t>, </a:t>
            </a:r>
            <a:r>
              <a:rPr lang="ru-RU" sz="3600" dirty="0" err="1"/>
              <a:t>връзки</a:t>
            </a:r>
            <a:r>
              <a:rPr lang="ru-RU" sz="3600" dirty="0"/>
              <a:t> с </a:t>
            </a:r>
            <a:r>
              <a:rPr lang="ru-RU" sz="3600" dirty="0" err="1"/>
              <a:t>други</a:t>
            </a:r>
            <a:r>
              <a:rPr lang="ru-RU" sz="3600" dirty="0"/>
              <a:t> устройства и т. н. </a:t>
            </a:r>
            <a:r>
              <a:rPr lang="ru-RU" sz="3600" dirty="0" err="1"/>
              <a:t>Така</a:t>
            </a:r>
            <a:r>
              <a:rPr lang="ru-RU" sz="3600" dirty="0"/>
              <a:t> </a:t>
            </a:r>
            <a:r>
              <a:rPr lang="ru-RU" sz="3600" dirty="0" err="1"/>
              <a:t>могат</a:t>
            </a:r>
            <a:r>
              <a:rPr lang="ru-RU" sz="3600" dirty="0"/>
              <a:t> да се </a:t>
            </a:r>
            <a:r>
              <a:rPr lang="ru-RU" sz="3600" dirty="0" err="1"/>
              <a:t>разкрият</a:t>
            </a:r>
            <a:r>
              <a:rPr lang="ru-RU" sz="3600" dirty="0"/>
              <a:t> </a:t>
            </a:r>
            <a:r>
              <a:rPr lang="ru-RU" sz="3600" dirty="0" err="1"/>
              <a:t>действителните</a:t>
            </a:r>
            <a:r>
              <a:rPr lang="ru-RU" sz="3600" dirty="0"/>
              <a:t> </a:t>
            </a:r>
            <a:r>
              <a:rPr lang="ru-RU" sz="3600" dirty="0" err="1"/>
              <a:t>възможности</a:t>
            </a:r>
            <a:r>
              <a:rPr lang="ru-RU" sz="3600" dirty="0"/>
              <a:t> на </a:t>
            </a:r>
            <a:r>
              <a:rPr lang="ru-RU" sz="3600" dirty="0" err="1"/>
              <a:t>компютъра</a:t>
            </a:r>
            <a:r>
              <a:rPr lang="ru-RU" sz="3600" dirty="0"/>
              <a:t>, да се изучи </a:t>
            </a:r>
            <a:r>
              <a:rPr lang="ru-RU" sz="3600" dirty="0" err="1"/>
              <a:t>магията</a:t>
            </a:r>
            <a:r>
              <a:rPr lang="ru-RU" sz="3600" dirty="0"/>
              <a:t> на </a:t>
            </a:r>
            <a:r>
              <a:rPr lang="ru-RU" sz="3600" dirty="0" err="1"/>
              <a:t>работата</a:t>
            </a:r>
            <a:r>
              <a:rPr lang="ru-RU" sz="3600" dirty="0"/>
              <a:t> с него и </a:t>
            </a:r>
            <a:r>
              <a:rPr lang="ru-RU" sz="3600" dirty="0" err="1"/>
              <a:t>вълшебствата</a:t>
            </a:r>
            <a:r>
              <a:rPr lang="ru-RU" sz="3600" dirty="0"/>
              <a:t> </a:t>
            </a:r>
            <a:r>
              <a:rPr lang="ru-RU" sz="3600" dirty="0" err="1"/>
              <a:t>му</a:t>
            </a:r>
            <a:r>
              <a:rPr lang="ru-RU" sz="3600" dirty="0"/>
              <a:t>.</a:t>
            </a:r>
            <a:endParaRPr lang="bg-BG" sz="3600" dirty="0"/>
          </a:p>
        </p:txBody>
      </p:sp>
    </p:spTree>
    <p:extLst>
      <p:ext uri="{BB962C8B-B14F-4D97-AF65-F5344CB8AC3E}">
        <p14:creationId xmlns:p14="http://schemas.microsoft.com/office/powerpoint/2010/main" val="382489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1628800"/>
            <a:ext cx="6400800" cy="4010000"/>
          </a:xfrm>
        </p:spPr>
        <p:txBody>
          <a:bodyPr>
            <a:noAutofit/>
          </a:bodyPr>
          <a:lstStyle/>
          <a:p>
            <a:r>
              <a:rPr lang="ru-RU" sz="3600" dirty="0" err="1"/>
              <a:t>Една</a:t>
            </a:r>
            <a:r>
              <a:rPr lang="ru-RU" sz="3600" dirty="0"/>
              <a:t> </a:t>
            </a:r>
            <a:r>
              <a:rPr lang="ru-RU" sz="3600" dirty="0" err="1"/>
              <a:t>компютърна</a:t>
            </a:r>
            <a:r>
              <a:rPr lang="ru-RU" sz="3600" dirty="0"/>
              <a:t> система от </a:t>
            </a:r>
            <a:r>
              <a:rPr lang="ru-RU" sz="3600" dirty="0" err="1"/>
              <a:t>гледна</a:t>
            </a:r>
            <a:r>
              <a:rPr lang="ru-RU" sz="3600" dirty="0"/>
              <a:t> точка на </a:t>
            </a:r>
            <a:r>
              <a:rPr lang="ru-RU" sz="3600" dirty="0" err="1"/>
              <a:t>хардуер</a:t>
            </a:r>
            <a:r>
              <a:rPr lang="ru-RU" sz="3600" dirty="0"/>
              <a:t> </a:t>
            </a:r>
            <a:r>
              <a:rPr lang="ru-RU" sz="3600" dirty="0" err="1"/>
              <a:t>съдържа</a:t>
            </a:r>
            <a:r>
              <a:rPr lang="ru-RU" sz="3600" dirty="0"/>
              <a:t> </a:t>
            </a:r>
            <a:r>
              <a:rPr lang="ru-RU" sz="3600" dirty="0" err="1"/>
              <a:t>следните</a:t>
            </a:r>
            <a:r>
              <a:rPr lang="ru-RU" sz="3600" dirty="0"/>
              <a:t> </a:t>
            </a:r>
            <a:r>
              <a:rPr lang="ru-RU" sz="3600" dirty="0" err="1"/>
              <a:t>основни</a:t>
            </a:r>
            <a:r>
              <a:rPr lang="ru-RU" sz="3600" dirty="0"/>
              <a:t> </a:t>
            </a:r>
            <a:r>
              <a:rPr lang="ru-RU" sz="3600" dirty="0" err="1"/>
              <a:t>блокове</a:t>
            </a:r>
            <a:r>
              <a:rPr lang="ru-RU" sz="3600" dirty="0"/>
              <a:t>: </a:t>
            </a:r>
            <a:r>
              <a:rPr lang="ru-RU" sz="3600" dirty="0" err="1"/>
              <a:t>микропроцесор</a:t>
            </a:r>
            <a:r>
              <a:rPr lang="ru-RU" sz="3600" dirty="0"/>
              <a:t>, </a:t>
            </a:r>
            <a:r>
              <a:rPr lang="ru-RU" sz="3600" dirty="0" err="1"/>
              <a:t>памет</a:t>
            </a:r>
            <a:r>
              <a:rPr lang="ru-RU" sz="3600" dirty="0"/>
              <a:t>, </a:t>
            </a:r>
            <a:r>
              <a:rPr lang="ru-RU" sz="3600" dirty="0" err="1"/>
              <a:t>периферни</a:t>
            </a:r>
            <a:r>
              <a:rPr lang="ru-RU" sz="3600" dirty="0"/>
              <a:t> устройства, системна платка, </a:t>
            </a:r>
            <a:r>
              <a:rPr lang="ru-RU" sz="3600" dirty="0" err="1"/>
              <a:t>интерфейсни</a:t>
            </a:r>
            <a:r>
              <a:rPr lang="ru-RU" sz="3600" dirty="0"/>
              <a:t> </a:t>
            </a:r>
            <a:r>
              <a:rPr lang="ru-RU" sz="3600" dirty="0" err="1"/>
              <a:t>схеми</a:t>
            </a:r>
            <a:r>
              <a:rPr lang="ru-RU" sz="3600" dirty="0"/>
              <a:t>, </a:t>
            </a:r>
            <a:r>
              <a:rPr lang="ru-RU" sz="3600" dirty="0" err="1"/>
              <a:t>захранващ</a:t>
            </a:r>
            <a:r>
              <a:rPr lang="ru-RU" sz="3600" dirty="0"/>
              <a:t> блок, </a:t>
            </a:r>
            <a:r>
              <a:rPr lang="ru-RU" sz="3600" dirty="0" err="1"/>
              <a:t>съвкупност</a:t>
            </a:r>
            <a:r>
              <a:rPr lang="ru-RU" sz="3600" dirty="0"/>
              <a:t> от кабели за </a:t>
            </a:r>
            <a:r>
              <a:rPr lang="ru-RU" sz="3600" dirty="0" err="1"/>
              <a:t>връзка</a:t>
            </a:r>
            <a:r>
              <a:rPr lang="ru-RU" sz="3600" dirty="0"/>
              <a:t>.</a:t>
            </a:r>
            <a:endParaRPr lang="bg-BG" sz="3600" dirty="0"/>
          </a:p>
        </p:txBody>
      </p:sp>
    </p:spTree>
    <p:extLst>
      <p:ext uri="{BB962C8B-B14F-4D97-AF65-F5344CB8AC3E}">
        <p14:creationId xmlns:p14="http://schemas.microsoft.com/office/powerpoint/2010/main" val="674561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619672" y="0"/>
            <a:ext cx="6400800" cy="5899448"/>
          </a:xfrm>
        </p:spPr>
        <p:txBody>
          <a:bodyPr>
            <a:noAutofit/>
          </a:bodyPr>
          <a:lstStyle/>
          <a:p>
            <a:r>
              <a:rPr lang="ru-RU" sz="3600" dirty="0"/>
              <a:t>МИКРОПРОЦЕСОР</a:t>
            </a:r>
          </a:p>
          <a:p>
            <a:endParaRPr lang="ru-RU" sz="3600" dirty="0"/>
          </a:p>
          <a:p>
            <a:r>
              <a:rPr lang="ru-RU" sz="3600" dirty="0" err="1"/>
              <a:t>Микропроцесорът</a:t>
            </a:r>
            <a:r>
              <a:rPr lang="ru-RU" sz="3600" dirty="0"/>
              <a:t> е </a:t>
            </a:r>
            <a:r>
              <a:rPr lang="ru-RU" sz="3600" dirty="0" err="1"/>
              <a:t>сърцето</a:t>
            </a:r>
            <a:r>
              <a:rPr lang="ru-RU" sz="3600" dirty="0"/>
              <a:t> на </a:t>
            </a:r>
            <a:r>
              <a:rPr lang="ru-RU" sz="3600" dirty="0" err="1"/>
              <a:t>компютъра</a:t>
            </a:r>
            <a:r>
              <a:rPr lang="ru-RU" sz="3600" dirty="0"/>
              <a:t>. Той </a:t>
            </a:r>
            <a:r>
              <a:rPr lang="ru-RU" sz="3600" dirty="0" err="1"/>
              <a:t>извършва</a:t>
            </a:r>
            <a:r>
              <a:rPr lang="ru-RU" sz="3600" dirty="0"/>
              <a:t> </a:t>
            </a:r>
            <a:r>
              <a:rPr lang="ru-RU" sz="3600" dirty="0" err="1"/>
              <a:t>същинската</a:t>
            </a:r>
            <a:r>
              <a:rPr lang="ru-RU" sz="3600" dirty="0"/>
              <a:t> обработка на </a:t>
            </a:r>
            <a:r>
              <a:rPr lang="ru-RU" sz="3600" dirty="0" err="1"/>
              <a:t>информацията</a:t>
            </a:r>
            <a:r>
              <a:rPr lang="ru-RU" sz="3600" dirty="0"/>
              <a:t>, автоматически, под </a:t>
            </a:r>
            <a:r>
              <a:rPr lang="ru-RU" sz="3600" dirty="0" err="1"/>
              <a:t>управлението</a:t>
            </a:r>
            <a:r>
              <a:rPr lang="ru-RU" sz="3600" dirty="0"/>
              <a:t> на </a:t>
            </a:r>
            <a:r>
              <a:rPr lang="ru-RU" sz="3600" dirty="0" err="1"/>
              <a:t>програма</a:t>
            </a:r>
            <a:r>
              <a:rPr lang="ru-RU" sz="3600" dirty="0"/>
              <a:t>. </a:t>
            </a:r>
            <a:r>
              <a:rPr lang="ru-RU" sz="3600" dirty="0" err="1"/>
              <a:t>Микропроцесорът</a:t>
            </a:r>
            <a:r>
              <a:rPr lang="ru-RU" sz="3600" dirty="0"/>
              <a:t> </a:t>
            </a:r>
            <a:r>
              <a:rPr lang="ru-RU" sz="3600" dirty="0" err="1"/>
              <a:t>извършва</a:t>
            </a:r>
            <a:r>
              <a:rPr lang="ru-RU" sz="3600" dirty="0"/>
              <a:t> </a:t>
            </a:r>
            <a:r>
              <a:rPr lang="ru-RU" sz="3600" dirty="0" err="1"/>
              <a:t>всички</a:t>
            </a:r>
            <a:r>
              <a:rPr lang="ru-RU" sz="3600" dirty="0"/>
              <a:t> </a:t>
            </a:r>
            <a:r>
              <a:rPr lang="ru-RU" sz="3600" dirty="0" err="1"/>
              <a:t>аритметически</a:t>
            </a:r>
            <a:r>
              <a:rPr lang="ru-RU" sz="3600" dirty="0"/>
              <a:t> и логически операции над </a:t>
            </a:r>
            <a:r>
              <a:rPr lang="ru-RU" sz="3600" dirty="0" err="1"/>
              <a:t>машинните</a:t>
            </a:r>
            <a:r>
              <a:rPr lang="ru-RU" sz="3600" dirty="0"/>
              <a:t> </a:t>
            </a:r>
            <a:r>
              <a:rPr lang="ru-RU" sz="3600" dirty="0" err="1"/>
              <a:t>думи</a:t>
            </a:r>
            <a:r>
              <a:rPr lang="ru-RU" sz="3600" dirty="0"/>
              <a:t> и </a:t>
            </a:r>
            <a:r>
              <a:rPr lang="ru-RU" sz="3600" dirty="0" err="1"/>
              <a:t>управлява</a:t>
            </a:r>
            <a:r>
              <a:rPr lang="ru-RU" sz="3600" dirty="0"/>
              <a:t> </a:t>
            </a:r>
            <a:r>
              <a:rPr lang="ru-RU" sz="3600" dirty="0" err="1"/>
              <a:t>този</a:t>
            </a:r>
            <a:r>
              <a:rPr lang="ru-RU" sz="3600" dirty="0"/>
              <a:t> </a:t>
            </a:r>
            <a:r>
              <a:rPr lang="ru-RU" sz="3600" dirty="0" err="1"/>
              <a:t>процес</a:t>
            </a:r>
            <a:r>
              <a:rPr lang="ru-RU" sz="3600" dirty="0"/>
              <a:t>.</a:t>
            </a:r>
            <a:endParaRPr lang="bg-BG" sz="3600" dirty="0"/>
          </a:p>
        </p:txBody>
      </p:sp>
    </p:spTree>
    <p:extLst>
      <p:ext uri="{BB962C8B-B14F-4D97-AF65-F5344CB8AC3E}">
        <p14:creationId xmlns:p14="http://schemas.microsoft.com/office/powerpoint/2010/main" val="1325922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0"/>
            <a:ext cx="6400800" cy="5638800"/>
          </a:xfrm>
        </p:spPr>
        <p:txBody>
          <a:bodyPr>
            <a:noAutofit/>
          </a:bodyPr>
          <a:lstStyle/>
          <a:p>
            <a:r>
              <a:rPr lang="ru-RU" dirty="0" err="1"/>
              <a:t>Машинната</a:t>
            </a:r>
            <a:r>
              <a:rPr lang="ru-RU" dirty="0"/>
              <a:t> дума е </a:t>
            </a:r>
            <a:r>
              <a:rPr lang="ru-RU" dirty="0" err="1"/>
              <a:t>основна</a:t>
            </a:r>
            <a:r>
              <a:rPr lang="ru-RU" dirty="0"/>
              <a:t> порция, </a:t>
            </a:r>
            <a:r>
              <a:rPr lang="ru-RU" dirty="0" err="1"/>
              <a:t>обработваема</a:t>
            </a:r>
            <a:r>
              <a:rPr lang="ru-RU" dirty="0"/>
              <a:t> от даден </a:t>
            </a:r>
            <a:r>
              <a:rPr lang="ru-RU" dirty="0" err="1"/>
              <a:t>компютър</a:t>
            </a:r>
            <a:r>
              <a:rPr lang="ru-RU" dirty="0"/>
              <a:t>, </a:t>
            </a:r>
            <a:r>
              <a:rPr lang="ru-RU" dirty="0" err="1"/>
              <a:t>двоична</a:t>
            </a:r>
            <a:r>
              <a:rPr lang="ru-RU" dirty="0"/>
              <a:t> информация. </a:t>
            </a:r>
            <a:r>
              <a:rPr lang="ru-RU" dirty="0" err="1"/>
              <a:t>Представлява</a:t>
            </a:r>
            <a:r>
              <a:rPr lang="ru-RU" dirty="0"/>
              <a:t> определен </a:t>
            </a:r>
            <a:r>
              <a:rPr lang="ru-RU" dirty="0" err="1"/>
              <a:t>брой</a:t>
            </a:r>
            <a:r>
              <a:rPr lang="ru-RU" dirty="0"/>
              <a:t> </a:t>
            </a:r>
            <a:r>
              <a:rPr lang="ru-RU" dirty="0" err="1"/>
              <a:t>битове</a:t>
            </a:r>
            <a:r>
              <a:rPr lang="ru-RU" dirty="0"/>
              <a:t> (разряди). </a:t>
            </a:r>
            <a:r>
              <a:rPr lang="ru-RU" dirty="0" err="1"/>
              <a:t>Тъй</a:t>
            </a:r>
            <a:r>
              <a:rPr lang="ru-RU" dirty="0"/>
              <a:t> </a:t>
            </a:r>
            <a:r>
              <a:rPr lang="ru-RU" dirty="0" err="1"/>
              <a:t>като</a:t>
            </a:r>
            <a:r>
              <a:rPr lang="ru-RU" dirty="0"/>
              <a:t> всяко </a:t>
            </a:r>
            <a:r>
              <a:rPr lang="ru-RU" dirty="0" err="1"/>
              <a:t>едно</a:t>
            </a:r>
            <a:r>
              <a:rPr lang="ru-RU" dirty="0"/>
              <a:t> </a:t>
            </a:r>
            <a:r>
              <a:rPr lang="ru-RU" dirty="0" err="1"/>
              <a:t>изчисление</a:t>
            </a:r>
            <a:r>
              <a:rPr lang="ru-RU" dirty="0"/>
              <a:t> се </a:t>
            </a:r>
            <a:r>
              <a:rPr lang="ru-RU" dirty="0" err="1"/>
              <a:t>извършва</a:t>
            </a:r>
            <a:r>
              <a:rPr lang="ru-RU" dirty="0"/>
              <a:t> от </a:t>
            </a:r>
            <a:r>
              <a:rPr lang="ru-RU" dirty="0" err="1"/>
              <a:t>микропроцесора</a:t>
            </a:r>
            <a:r>
              <a:rPr lang="ru-RU" dirty="0"/>
              <a:t>, той </a:t>
            </a:r>
            <a:r>
              <a:rPr lang="ru-RU" dirty="0" err="1"/>
              <a:t>трябва</a:t>
            </a:r>
            <a:r>
              <a:rPr lang="ru-RU" dirty="0"/>
              <a:t> да </a:t>
            </a:r>
            <a:r>
              <a:rPr lang="ru-RU" dirty="0" err="1"/>
              <a:t>има</a:t>
            </a:r>
            <a:r>
              <a:rPr lang="ru-RU" dirty="0"/>
              <a:t> </a:t>
            </a:r>
            <a:r>
              <a:rPr lang="ru-RU" dirty="0" err="1"/>
              <a:t>висока</a:t>
            </a:r>
            <a:r>
              <a:rPr lang="ru-RU" dirty="0"/>
              <a:t> </a:t>
            </a:r>
            <a:r>
              <a:rPr lang="ru-RU" dirty="0" err="1"/>
              <a:t>производителност</a:t>
            </a:r>
            <a:r>
              <a:rPr lang="ru-RU" dirty="0"/>
              <a:t>. Като технически компонент той </a:t>
            </a:r>
            <a:r>
              <a:rPr lang="ru-RU" dirty="0" err="1"/>
              <a:t>представлява</a:t>
            </a:r>
            <a:r>
              <a:rPr lang="ru-RU" dirty="0"/>
              <a:t> </a:t>
            </a:r>
            <a:r>
              <a:rPr lang="ru-RU" dirty="0" err="1"/>
              <a:t>интегрална</a:t>
            </a:r>
            <a:r>
              <a:rPr lang="ru-RU" dirty="0"/>
              <a:t> микросхема </a:t>
            </a:r>
            <a:r>
              <a:rPr lang="ru-RU" dirty="0" err="1"/>
              <a:t>със</a:t>
            </a:r>
            <a:r>
              <a:rPr lang="ru-RU" dirty="0"/>
              <a:t> </a:t>
            </a:r>
            <a:r>
              <a:rPr lang="ru-RU" dirty="0" err="1"/>
              <a:t>свръх</a:t>
            </a:r>
            <a:r>
              <a:rPr lang="ru-RU" dirty="0"/>
              <a:t> </a:t>
            </a:r>
            <a:r>
              <a:rPr lang="ru-RU" dirty="0" err="1"/>
              <a:t>голяма</a:t>
            </a:r>
            <a:r>
              <a:rPr lang="ru-RU" dirty="0"/>
              <a:t> степен на интеграция</a:t>
            </a:r>
            <a:r>
              <a:rPr lang="ru-RU" sz="3600" dirty="0"/>
              <a:t>.</a:t>
            </a:r>
            <a:endParaRPr lang="bg-BG" sz="3600" dirty="0"/>
          </a:p>
        </p:txBody>
      </p:sp>
    </p:spTree>
    <p:extLst>
      <p:ext uri="{BB962C8B-B14F-4D97-AF65-F5344CB8AC3E}">
        <p14:creationId xmlns:p14="http://schemas.microsoft.com/office/powerpoint/2010/main" val="907925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476672"/>
            <a:ext cx="6400800" cy="5162128"/>
          </a:xfrm>
        </p:spPr>
        <p:txBody>
          <a:bodyPr>
            <a:noAutofit/>
          </a:bodyPr>
          <a:lstStyle/>
          <a:p>
            <a:r>
              <a:rPr lang="ru-RU" sz="3600" dirty="0" err="1"/>
              <a:t>Микропроцесорът</a:t>
            </a:r>
            <a:r>
              <a:rPr lang="ru-RU" sz="3600" dirty="0"/>
              <a:t> (МП) е </a:t>
            </a:r>
            <a:r>
              <a:rPr lang="ru-RU" sz="3600" dirty="0" err="1"/>
              <a:t>програмно</a:t>
            </a:r>
            <a:r>
              <a:rPr lang="ru-RU" sz="3600" dirty="0"/>
              <a:t>-управляемо устройство, предназначено за обработка на </a:t>
            </a:r>
            <a:r>
              <a:rPr lang="ru-RU" sz="3600" dirty="0" err="1"/>
              <a:t>цифрова</a:t>
            </a:r>
            <a:r>
              <a:rPr lang="ru-RU" sz="3600" dirty="0"/>
              <a:t> информация и управление на </a:t>
            </a:r>
            <a:r>
              <a:rPr lang="ru-RU" sz="3600" dirty="0" err="1"/>
              <a:t>процеса</a:t>
            </a:r>
            <a:r>
              <a:rPr lang="ru-RU" sz="3600" dirty="0"/>
              <a:t> на </a:t>
            </a:r>
            <a:r>
              <a:rPr lang="ru-RU" sz="3600" dirty="0" err="1"/>
              <a:t>тази</a:t>
            </a:r>
            <a:r>
              <a:rPr lang="ru-RU" sz="3600" dirty="0"/>
              <a:t> обработка, </a:t>
            </a:r>
            <a:r>
              <a:rPr lang="ru-RU" sz="3600" dirty="0" err="1"/>
              <a:t>изпълнено</a:t>
            </a:r>
            <a:r>
              <a:rPr lang="ru-RU" sz="3600" dirty="0"/>
              <a:t> в </a:t>
            </a:r>
            <a:r>
              <a:rPr lang="ru-RU" sz="3600" dirty="0" err="1"/>
              <a:t>една</a:t>
            </a:r>
            <a:r>
              <a:rPr lang="ru-RU" sz="3600" dirty="0"/>
              <a:t> </a:t>
            </a:r>
            <a:r>
              <a:rPr lang="ru-RU" sz="3600" dirty="0" err="1"/>
              <a:t>интегрална</a:t>
            </a:r>
            <a:r>
              <a:rPr lang="ru-RU" sz="3600" dirty="0"/>
              <a:t> схема </a:t>
            </a:r>
            <a:r>
              <a:rPr lang="ru-RU" sz="3600" dirty="0" err="1"/>
              <a:t>със</a:t>
            </a:r>
            <a:r>
              <a:rPr lang="ru-RU" sz="3600" dirty="0"/>
              <a:t> </a:t>
            </a:r>
            <a:r>
              <a:rPr lang="ru-RU" sz="3600" dirty="0" err="1"/>
              <a:t>свръх</a:t>
            </a:r>
            <a:r>
              <a:rPr lang="ru-RU" sz="3600" dirty="0"/>
              <a:t> </a:t>
            </a:r>
            <a:r>
              <a:rPr lang="ru-RU" sz="3600" dirty="0" err="1"/>
              <a:t>голяма</a:t>
            </a:r>
            <a:r>
              <a:rPr lang="ru-RU" sz="3600" dirty="0"/>
              <a:t> степен на интеграция на </a:t>
            </a:r>
            <a:r>
              <a:rPr lang="ru-RU" sz="3600" dirty="0" err="1"/>
              <a:t>електронните</a:t>
            </a:r>
            <a:r>
              <a:rPr lang="ru-RU" sz="3600" dirty="0"/>
              <a:t> </a:t>
            </a:r>
            <a:r>
              <a:rPr lang="ru-RU" sz="3600" dirty="0" err="1"/>
              <a:t>елементи</a:t>
            </a:r>
            <a:r>
              <a:rPr lang="ru-RU" sz="3600" dirty="0"/>
              <a:t>.</a:t>
            </a:r>
            <a:endParaRPr lang="bg-BG" sz="3600" dirty="0"/>
          </a:p>
        </p:txBody>
      </p:sp>
    </p:spTree>
    <p:extLst>
      <p:ext uri="{BB962C8B-B14F-4D97-AF65-F5344CB8AC3E}">
        <p14:creationId xmlns:p14="http://schemas.microsoft.com/office/powerpoint/2010/main" val="2345414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980728"/>
            <a:ext cx="6400800" cy="4658072"/>
          </a:xfrm>
        </p:spPr>
        <p:txBody>
          <a:bodyPr>
            <a:noAutofit/>
          </a:bodyPr>
          <a:lstStyle/>
          <a:p>
            <a:r>
              <a:rPr lang="ru-RU" sz="3600" dirty="0" err="1"/>
              <a:t>Следователно</a:t>
            </a:r>
            <a:r>
              <a:rPr lang="ru-RU" sz="3600" dirty="0"/>
              <a:t> МП от </a:t>
            </a:r>
            <a:r>
              <a:rPr lang="ru-RU" sz="3600" dirty="0" err="1"/>
              <a:t>една</a:t>
            </a:r>
            <a:r>
              <a:rPr lang="ru-RU" sz="3600" dirty="0"/>
              <a:t> страна е устройство на ЕИМ (сложен </a:t>
            </a:r>
            <a:r>
              <a:rPr lang="ru-RU" sz="3600" dirty="0" err="1"/>
              <a:t>програмно-управляван</a:t>
            </a:r>
            <a:r>
              <a:rPr lang="ru-RU" sz="3600" dirty="0"/>
              <a:t> </a:t>
            </a:r>
            <a:r>
              <a:rPr lang="ru-RU" sz="3600" dirty="0" err="1"/>
              <a:t>цифров</a:t>
            </a:r>
            <a:r>
              <a:rPr lang="ru-RU" sz="3600" dirty="0"/>
              <a:t> </a:t>
            </a:r>
            <a:r>
              <a:rPr lang="ru-RU" sz="3600" dirty="0" err="1"/>
              <a:t>процесор</a:t>
            </a:r>
            <a:r>
              <a:rPr lang="ru-RU" sz="3600" dirty="0"/>
              <a:t>), а от друга е ИС с </a:t>
            </a:r>
            <a:r>
              <a:rPr lang="ru-RU" sz="3600" dirty="0" err="1"/>
              <a:t>висока</a:t>
            </a:r>
            <a:r>
              <a:rPr lang="ru-RU" sz="3600" dirty="0"/>
              <a:t> степен на интеграция, т.е. </a:t>
            </a:r>
            <a:r>
              <a:rPr lang="ru-RU" sz="3600" dirty="0" err="1"/>
              <a:t>електронен</a:t>
            </a:r>
            <a:r>
              <a:rPr lang="ru-RU" sz="3600" dirty="0"/>
              <a:t> прибор. В </a:t>
            </a:r>
            <a:r>
              <a:rPr lang="ru-RU" sz="3600" dirty="0" err="1"/>
              <a:t>съответствие</a:t>
            </a:r>
            <a:r>
              <a:rPr lang="ru-RU" sz="3600" dirty="0"/>
              <a:t> с </a:t>
            </a:r>
            <a:r>
              <a:rPr lang="ru-RU" sz="3600" dirty="0" err="1"/>
              <a:t>това</a:t>
            </a:r>
            <a:r>
              <a:rPr lang="ru-RU" sz="3600" dirty="0"/>
              <a:t> и параметрите </a:t>
            </a:r>
            <a:r>
              <a:rPr lang="ru-RU" sz="3600" dirty="0" err="1"/>
              <a:t>му</a:t>
            </a:r>
            <a:r>
              <a:rPr lang="ru-RU" sz="3600" dirty="0"/>
              <a:t> се делят на две </a:t>
            </a:r>
            <a:r>
              <a:rPr lang="ru-RU" sz="3600" dirty="0" err="1"/>
              <a:t>групи</a:t>
            </a:r>
            <a:r>
              <a:rPr lang="ru-RU" sz="3600" dirty="0"/>
              <a:t> от </a:t>
            </a:r>
            <a:r>
              <a:rPr lang="ru-RU" sz="3600" dirty="0" err="1"/>
              <a:t>една</a:t>
            </a:r>
            <a:r>
              <a:rPr lang="ru-RU" sz="3600" dirty="0"/>
              <a:t> страна параметрите</a:t>
            </a:r>
            <a:endParaRPr lang="bg-BG" sz="3600" dirty="0"/>
          </a:p>
        </p:txBody>
      </p:sp>
    </p:spTree>
    <p:extLst>
      <p:ext uri="{BB962C8B-B14F-4D97-AF65-F5344CB8AC3E}">
        <p14:creationId xmlns:p14="http://schemas.microsoft.com/office/powerpoint/2010/main" val="410410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311</Words>
  <Application>Microsoft Office PowerPoint</Application>
  <PresentationFormat>Презентация на цял екран (4:3)</PresentationFormat>
  <Paragraphs>18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13</vt:i4>
      </vt:variant>
    </vt:vector>
  </HeadingPairs>
  <TitlesOfParts>
    <vt:vector size="14" baseType="lpstr">
      <vt:lpstr>Office тема</vt:lpstr>
      <vt:lpstr> КОМПЮТЪРНА СИСТЕМА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Твърд диск</vt:lpstr>
      <vt:lpstr>Дъна платка</vt:lpstr>
      <vt:lpstr>Видео карта</vt:lpstr>
      <vt:lpstr>Звукова карта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КОМПЮТЪРНА СИСТЕМА</dc:title>
  <dc:creator>PC 123</dc:creator>
  <cp:lastModifiedBy>PC 123</cp:lastModifiedBy>
  <cp:revision>3</cp:revision>
  <dcterms:created xsi:type="dcterms:W3CDTF">2017-12-11T10:34:01Z</dcterms:created>
  <dcterms:modified xsi:type="dcterms:W3CDTF">2017-12-11T10:57:32Z</dcterms:modified>
</cp:coreProperties>
</file>