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4" r:id="rId2"/>
    <p:sldId id="256" r:id="rId3"/>
    <p:sldId id="257" r:id="rId4"/>
    <p:sldId id="258" r:id="rId5"/>
    <p:sldId id="273" r:id="rId6"/>
    <p:sldId id="259" r:id="rId7"/>
    <p:sldId id="260" r:id="rId8"/>
    <p:sldId id="271" r:id="rId9"/>
    <p:sldId id="272" r:id="rId10"/>
    <p:sldId id="261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%D0%91%D1%8A%D0%BB%D0%B3%D0%B0%D1%80%D0%B8" TargetMode="External"/><Relationship Id="rId3" Type="http://schemas.openxmlformats.org/officeDocument/2006/relationships/hyperlink" Target="https://bg.wikipedia.org/wiki/6_%D1%8F%D0%BD%D1%83%D0%B0%D1%80%D0%B8" TargetMode="External"/><Relationship Id="rId7" Type="http://schemas.openxmlformats.org/officeDocument/2006/relationships/hyperlink" Target="https://bg.wikipedia.org/wiki/1876" TargetMode="External"/><Relationship Id="rId2" Type="http://schemas.openxmlformats.org/officeDocument/2006/relationships/hyperlink" Target="https://bg.wikipedia.org/wiki/%D0%A5%D1%80%D0%B8%D1%81%D1%82%D0%BE_%D0%91%D0%BE%D1%82%D0%B5%D0%B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1_%D1%8E%D0%BD%D0%B8" TargetMode="External"/><Relationship Id="rId11" Type="http://schemas.openxmlformats.org/officeDocument/2006/relationships/hyperlink" Target="https://bg.wikipedia.org/wiki/%D0%9F%D1%83%D0%B1%D0%BB%D0%B8%D1%86%D0%B8%D1%81%D1%82" TargetMode="External"/><Relationship Id="rId5" Type="http://schemas.openxmlformats.org/officeDocument/2006/relationships/hyperlink" Target="https://bg.wikipedia.org/wiki/%D0%9A%D0%B0%D0%BB%D0%BE%D1%84%D0%B5%D1%80" TargetMode="External"/><Relationship Id="rId10" Type="http://schemas.openxmlformats.org/officeDocument/2006/relationships/hyperlink" Target="https://bg.wikipedia.org/wiki/%D0%9F%D0%BE%D0%B5%D1%82" TargetMode="External"/><Relationship Id="rId4" Type="http://schemas.openxmlformats.org/officeDocument/2006/relationships/hyperlink" Target="https://bg.wikipedia.org/wiki/1848" TargetMode="External"/><Relationship Id="rId9" Type="http://schemas.openxmlformats.org/officeDocument/2006/relationships/hyperlink" Target="https://bg.wikipedia.org/wiki/%D0%A0%D0%B5%D0%B2%D0%BE%D0%BB%D1%8E%D1%86%D0%B8%D0%BE%D0%BD%D0%B5%D1%80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bg.wikipedia.org/wiki/%D0%9A%D0%B8%D1%80%D0%B8%D0%BB_%D0%91%D0%BE%D1%82%D0%B5%D0%B2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iki/%D0%98%D0%B2%D0%B0%D0%BD_%D0%94%D1%80%D0%B0%D1%81%D0%BE%D0%B2" TargetMode="External"/><Relationship Id="rId2" Type="http://schemas.openxmlformats.org/officeDocument/2006/relationships/hyperlink" Target="https://bg.wikipedia.org/wiki/%D0%9D%D0%B8%D0%BA%D0%BE%D0%BB%D0%B0_%D0%A1%D0%BB%D0%B0%D0%B2%D0%BA%D0%BE%D0%B2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iki/%D0%98%D1%81%D1%82%D0%BE%D1%80%D0%B8%D1%8F_%D1%81%D0%BB%D0%B0%D0%B2%D1%8F%D0%BD%D0%BE%D0%B1%D1%8A%D0%BB%D0%B3%D0%B0%D1%80%D1%81%D0%BA%D0%B0" TargetMode="External"/><Relationship Id="rId2" Type="http://schemas.openxmlformats.org/officeDocument/2006/relationships/hyperlink" Target="https://bg.wikipedia.org/wiki/%D0%A0%D0%BE%D0%B4%D1%8A%D1%82_%D0%BD%D0%B0_%D0%9F%D0%B0%D0%B8%D1%81%D0%B8%D0%B9_%D0%A5%D0%B8%D0%BB%D0%B5%D0%BD%D0%B4%D0%B0%D1%80%D1%81%D0%BA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%D0%A1%D0%B0%D0%BC%D0%BE%D0%BA%D0%BE%D0%B2%D1%81%D0%BA%D0%B0_%D0%B5%D0%BF%D0%B0%D1%80%D1%85%D0%B8%D1%8F" TargetMode="External"/><Relationship Id="rId5" Type="http://schemas.openxmlformats.org/officeDocument/2006/relationships/hyperlink" Target="https://bg.wikipedia.org/wiki/%D0%9F%D0%B8%D1%81%D0%BC%D0%B0" TargetMode="External"/><Relationship Id="rId4" Type="http://schemas.openxmlformats.org/officeDocument/2006/relationships/hyperlink" Target="https://bg.wikipedia.org/w/index.php?title=%D0%9A%D0%BE%D0%BD%D0%B4%D0%B8%D0%BA%D0%B8&amp;action=edit&amp;redlink=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/index.php?title=%D0%9C%D0%B8%D1%85%D0%B0%D0%B8%D0%BB_%D0%A5%D0%B0%D0%B4%D0%B6%D0%B8%D0%B2%D1%8A%D0%BB%D1%87%D0%B5%D0%B2&amp;action=edit&amp;redlink=1" TargetMode="External"/><Relationship Id="rId2" Type="http://schemas.openxmlformats.org/officeDocument/2006/relationships/hyperlink" Target="https://bg.wikipedia.org/w/index.php?title=%D0%91%D1%8A%D0%BB%D0%B3%D0%B0%D1%80%D1%81%D0%BA%D0%B0_%D0%B8%D1%81%D1%82%D0%BE%D1%80%D0%B8%D0%BE%D0%B3%D1%80%D0%B0%D1%84%D0%B8%D1%8F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g.wikipedia.org/wiki/%D0%9B%D0%B0%D0%B2%D1%80%D0%B5%D0%BD%D1%82%D0%B8%D0%B9_%D0%A5%D0%B8%D0%BB%D0%B5%D0%BD%D0%B4%D0%B0%D1%80%D1%81%D0%BA%D0%B8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bg.wikipedia.org/wiki/%D0%98%D1%81%D1%82%D0%BE%D1%80%D0%B8%D1%8F_%D1%81%D0%BB%D0%B0%D0%B2%D1%8F%D0%BD%D0%BE%D0%B1%D1%8A%D0%BB%D0%B3%D0%B0%D1%80%D1%81%D0%BA%D0%B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%D0%A2%D1%80%D0%B5%D1%82%D0%B0_%D0%B1%D1%8A%D0%BB%D0%B3%D0%B0%D1%80%D1%81%D0%BA%D0%B0_%D0%B4%D1%8A%D1%80%D0%B6%D0%B0%D0%B2%D0%B0" TargetMode="External"/><Relationship Id="rId13" Type="http://schemas.openxmlformats.org/officeDocument/2006/relationships/hyperlink" Target="https://bg.wikipedia.org/wiki/1897" TargetMode="External"/><Relationship Id="rId3" Type="http://schemas.openxmlformats.org/officeDocument/2006/relationships/hyperlink" Target="https://bg.wikipedia.org/wiki/%D0%9F%D0%BE%D0%B5%D1%82" TargetMode="External"/><Relationship Id="rId7" Type="http://schemas.openxmlformats.org/officeDocument/2006/relationships/hyperlink" Target="https://bg.wikipedia.org/wiki/%D0%92%D1%8A%D0%B7%D1%80%D0%B0%D0%B6%D0%B4%D0%B0%D0%BD%D0%B5" TargetMode="External"/><Relationship Id="rId12" Type="http://schemas.openxmlformats.org/officeDocument/2006/relationships/hyperlink" Target="https://bg.wikipedia.org/wiki/7_%D1%81%D0%B5%D0%BF%D1%82%D0%B5%D0%BC%D0%B2%D1%80%D0%B8" TargetMode="External"/><Relationship Id="rId2" Type="http://schemas.openxmlformats.org/officeDocument/2006/relationships/hyperlink" Target="https://bg.wikipedia.org/wiki/%D0%91%D1%8A%D0%BB%D0%B3%D0%B0%D1%80%D0%B8" TargetMode="External"/><Relationship Id="rId16" Type="http://schemas.openxmlformats.org/officeDocument/2006/relationships/hyperlink" Target="https://bg.wikipedia.org/wiki/%D0%9D%D0%B0%D1%80%D0%BE%D0%B4%D0%BD%D0%B0_%D0%BF%D0%B0%D1%80%D1%82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%D0%91%D1%8A%D0%BB%D0%B3%D0%B0%D1%80%D1%81%D0%BA%D0%B0_%D0%BB%D0%B8%D1%82%D0%B5%D1%80%D0%B0%D1%82%D1%83%D1%80%D0%B0" TargetMode="External"/><Relationship Id="rId11" Type="http://schemas.openxmlformats.org/officeDocument/2006/relationships/hyperlink" Target="https://bg.wikipedia.org/wiki/%D0%9C%D0%B8%D0%BD%D0%B8%D1%81%D1%82%D0%B5%D1%80%D1%81%D1%82%D0%B2%D0%BE_%D0%BD%D0%B0_%D0%BE%D0%B1%D1%80%D0%B0%D0%B7%D0%BE%D0%B2%D0%B0%D0%BD%D0%B8%D0%B5%D1%82%D0%BE,_%D0%BC%D0%BB%D0%B0%D0%B4%D0%B5%D0%B6%D1%82%D0%B0_%D0%B8_%D0%BD%D0%B0%D1%83%D0%BA%D0%B0%D1%82%D0%B0" TargetMode="External"/><Relationship Id="rId5" Type="http://schemas.openxmlformats.org/officeDocument/2006/relationships/hyperlink" Target="https://bg.wikipedia.org/wiki/%D0%9F%D0%B0%D1%82%D1%80%D0%B8%D0%B0%D1%80%D1%85" TargetMode="External"/><Relationship Id="rId15" Type="http://schemas.openxmlformats.org/officeDocument/2006/relationships/hyperlink" Target="https://bg.wikipedia.org/wiki/1899" TargetMode="External"/><Relationship Id="rId10" Type="http://schemas.openxmlformats.org/officeDocument/2006/relationships/hyperlink" Target="https://bg.wikipedia.org/wiki/%D0%91%D1%8A%D0%BB%D0%B3%D0%B0%D1%80%D1%81%D0%BA%D0%B0_%D0%B0%D0%BA%D0%B0%D0%B4%D0%B5%D0%BC%D0%B8%D1%8F_%D0%BD%D0%B0_%D0%BD%D0%B0%D1%83%D0%BA%D0%B8%D1%82%D0%B5" TargetMode="External"/><Relationship Id="rId4" Type="http://schemas.openxmlformats.org/officeDocument/2006/relationships/hyperlink" Target="https://bg.wikipedia.org/wiki/%D0%9F%D0%B8%D1%81%D0%B0%D1%82%D0%B5%D0%BB" TargetMode="External"/><Relationship Id="rId9" Type="http://schemas.openxmlformats.org/officeDocument/2006/relationships/hyperlink" Target="https://bg.wikipedia.org/wiki/%D0%90%D0%BA%D0%B0%D0%B4%D0%B5%D0%BC%D0%B8%D0%BA" TargetMode="External"/><Relationship Id="rId14" Type="http://schemas.openxmlformats.org/officeDocument/2006/relationships/hyperlink" Target="https://bg.wikipedia.org/wiki/30_%D1%8F%D0%BD%D1%83%D0%B0%D1%80%D0%B8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5400" dirty="0" smtClean="0"/>
              <a:t>ВЕЛИКИТЕ БЪЛГАРИ</a:t>
            </a:r>
            <a:endParaRPr lang="bg-BG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Изготвил  Лиляна Пашова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Христо Ботев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2200" y="2057400"/>
            <a:ext cx="1447800" cy="301704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3074" name="Picture 2" descr="C:\Users\user1\Desktop\BASA-1271K-1-161-2-Hristo_Botev,_18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00200"/>
            <a:ext cx="33528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914400" y="-457200"/>
            <a:ext cx="7772400" cy="2286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5074440"/>
          </a:xfrm>
        </p:spPr>
        <p:txBody>
          <a:bodyPr/>
          <a:lstStyle/>
          <a:p>
            <a:r>
              <a:rPr lang="ru-RU" b="1" dirty="0" smtClean="0"/>
              <a:t>Христо Ботьов Петков</a:t>
            </a:r>
            <a:r>
              <a:rPr lang="ru-RU" dirty="0" smtClean="0"/>
              <a:t>,</a:t>
            </a:r>
            <a:r>
              <a:rPr lang="ru-RU" baseline="30000" dirty="0" smtClean="0">
                <a:hlinkClick r:id="rId2"/>
              </a:rPr>
              <a:t>[1]</a:t>
            </a:r>
            <a:r>
              <a:rPr lang="ru-RU" dirty="0" smtClean="0"/>
              <a:t> известен като </a:t>
            </a:r>
            <a:r>
              <a:rPr lang="ru-RU" b="1" dirty="0" smtClean="0"/>
              <a:t>Христо Ботев</a:t>
            </a:r>
            <a:r>
              <a:rPr lang="ru-RU" dirty="0" smtClean="0"/>
              <a:t>, (роден на </a:t>
            </a:r>
            <a:r>
              <a:rPr lang="ru-RU" dirty="0" smtClean="0">
                <a:hlinkClick r:id="rId3" tooltip="6 януари"/>
              </a:rPr>
              <a:t>6 януари</a:t>
            </a:r>
            <a:r>
              <a:rPr lang="ru-RU" dirty="0" smtClean="0"/>
              <a:t> </a:t>
            </a:r>
            <a:r>
              <a:rPr lang="ru-RU" dirty="0" smtClean="0">
                <a:hlinkClick r:id="rId4" tooltip="1848"/>
              </a:rPr>
              <a:t>1848</a:t>
            </a:r>
            <a:r>
              <a:rPr lang="ru-RU" dirty="0" smtClean="0"/>
              <a:t> г. в </a:t>
            </a:r>
            <a:r>
              <a:rPr lang="ru-RU" dirty="0" smtClean="0">
                <a:hlinkClick r:id="rId5" tooltip="Калофер"/>
              </a:rPr>
              <a:t>Калофер</a:t>
            </a:r>
            <a:r>
              <a:rPr lang="ru-RU" dirty="0" smtClean="0"/>
              <a:t>, загинал на </a:t>
            </a:r>
            <a:r>
              <a:rPr lang="ru-RU" dirty="0" smtClean="0">
                <a:hlinkClick r:id="rId6" tooltip="1 юни"/>
              </a:rPr>
              <a:t>1 юни</a:t>
            </a:r>
            <a:r>
              <a:rPr lang="ru-RU" dirty="0" smtClean="0"/>
              <a:t> </a:t>
            </a:r>
            <a:r>
              <a:rPr lang="ru-RU" dirty="0" smtClean="0">
                <a:hlinkClick r:id="rId7" tooltip="1876"/>
              </a:rPr>
              <a:t>1876</a:t>
            </a:r>
            <a:r>
              <a:rPr lang="ru-RU" dirty="0" smtClean="0"/>
              <a:t> г.</a:t>
            </a:r>
            <a:r>
              <a:rPr lang="ru-RU" baseline="30000" dirty="0" smtClean="0">
                <a:hlinkClick r:id="rId2"/>
              </a:rPr>
              <a:t>[б. 1]</a:t>
            </a:r>
            <a:r>
              <a:rPr lang="ru-RU" dirty="0" smtClean="0"/>
              <a:t>) е </a:t>
            </a:r>
            <a:r>
              <a:rPr lang="ru-RU" dirty="0" smtClean="0">
                <a:hlinkClick r:id="rId8" tooltip="Българи"/>
              </a:rPr>
              <a:t>български</a:t>
            </a:r>
            <a:r>
              <a:rPr lang="ru-RU" dirty="0" smtClean="0"/>
              <a:t> национален герой, </a:t>
            </a:r>
            <a:r>
              <a:rPr lang="ru-RU" dirty="0" smtClean="0">
                <a:hlinkClick r:id="rId9" tooltip="Революционер"/>
              </a:rPr>
              <a:t>революционер</a:t>
            </a:r>
            <a:r>
              <a:rPr lang="ru-RU" dirty="0" smtClean="0"/>
              <a:t>, </a:t>
            </a:r>
            <a:r>
              <a:rPr lang="ru-RU" dirty="0" smtClean="0">
                <a:hlinkClick r:id="rId10" tooltip="Поет"/>
              </a:rPr>
              <a:t>поет</a:t>
            </a:r>
            <a:r>
              <a:rPr lang="ru-RU" dirty="0" smtClean="0"/>
              <a:t> и </a:t>
            </a:r>
            <a:r>
              <a:rPr lang="ru-RU" dirty="0" smtClean="0">
                <a:hlinkClick r:id="rId11" tooltip="Публицист"/>
              </a:rPr>
              <a:t>публицист</a:t>
            </a:r>
            <a:r>
              <a:rPr lang="ru-RU" dirty="0" smtClean="0"/>
              <a:t>.</a:t>
            </a:r>
            <a:endParaRPr lang="bg-B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926336"/>
          </a:xfrm>
        </p:spPr>
        <p:txBody>
          <a:bodyPr/>
          <a:lstStyle/>
          <a:p>
            <a:r>
              <a:rPr lang="ru-RU" sz="2400" dirty="0" smtClean="0"/>
              <a:t>Христо Ботев с братята си Стефан, Боян и </a:t>
            </a:r>
            <a:r>
              <a:rPr lang="ru-RU" sz="2400" dirty="0" smtClean="0">
                <a:hlinkClick r:id="rId2" tooltip="Кирил Ботев"/>
              </a:rPr>
              <a:t>Кирил</a:t>
            </a:r>
            <a:r>
              <a:rPr lang="ru-RU" sz="2400" dirty="0" smtClean="0"/>
              <a:t> (от ляво надясно), 1876 г.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783560"/>
            <a:ext cx="5105400" cy="324564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4098" name="Picture 2" descr="C:\Users\user1\Desktop\Botev-brothers-18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1676400"/>
            <a:ext cx="62484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6477000" cy="1240536"/>
          </a:xfrm>
        </p:spPr>
        <p:txBody>
          <a:bodyPr/>
          <a:lstStyle/>
          <a:p>
            <a:r>
              <a:rPr lang="ru-RU" sz="2400" dirty="0" smtClean="0"/>
              <a:t>Националният музей „Христо Ботев“ в Калофер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83560"/>
            <a:ext cx="4800600" cy="339804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5122" name="Picture 2" descr="C:\Users\user1\Desktop\300px-Botev_Hou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752600"/>
            <a:ext cx="58674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240536"/>
          </a:xfrm>
        </p:spPr>
        <p:txBody>
          <a:bodyPr/>
          <a:lstStyle/>
          <a:p>
            <a:r>
              <a:rPr lang="ru-RU" sz="2400" dirty="0" smtClean="0"/>
              <a:t>Христо Ботев с </a:t>
            </a:r>
            <a:r>
              <a:rPr lang="ru-RU" sz="2400" dirty="0" smtClean="0">
                <a:hlinkClick r:id="rId2" tooltip="Никола Славков"/>
              </a:rPr>
              <a:t>Никола Славков</a:t>
            </a:r>
            <a:r>
              <a:rPr lang="ru-RU" sz="2400" dirty="0" smtClean="0"/>
              <a:t> и </a:t>
            </a:r>
            <a:r>
              <a:rPr lang="ru-RU" sz="2400" dirty="0" smtClean="0">
                <a:hlinkClick r:id="rId3" tooltip="Иван Драсов"/>
              </a:rPr>
              <a:t>Иван Драсов</a:t>
            </a:r>
            <a:r>
              <a:rPr lang="ru-RU" sz="2400" dirty="0" smtClean="0"/>
              <a:t> в Румъния, 1875 г.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783560"/>
            <a:ext cx="3429000" cy="45720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6146" name="Picture 2" descr="C:\Users\user1\Desktop\Hristo_Botev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1752600"/>
            <a:ext cx="3868737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1088136"/>
          </a:xfrm>
        </p:spPr>
        <p:txBody>
          <a:bodyPr/>
          <a:lstStyle/>
          <a:p>
            <a:r>
              <a:rPr lang="ru-RU" sz="2400" dirty="0" smtClean="0"/>
              <a:t>Оставка на Христо Ботев от БРЦК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2057400"/>
            <a:ext cx="1676400" cy="41148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7170" name="Picture 2" descr="C:\Users\user1\Desktop\Botev_resignation_BRK_18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76400"/>
            <a:ext cx="4191000" cy="4876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2064"/>
            <a:ext cx="7467600" cy="1240536"/>
          </a:xfrm>
        </p:spPr>
        <p:txBody>
          <a:bodyPr/>
          <a:lstStyle/>
          <a:p>
            <a:r>
              <a:rPr lang="ru-RU" sz="2400" dirty="0" smtClean="0"/>
              <a:t>Прощалното писмо на Христо Ботев към неговото семейство, написано на кораба „Радецки“.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2971800" cy="45720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8194" name="Picture 2" descr="C:\Users\user1\Desktop\Письмо_Ботева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676400"/>
            <a:ext cx="3657600" cy="472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914400"/>
            <a:ext cx="7772400" cy="914400"/>
          </a:xfrm>
        </p:spPr>
        <p:txBody>
          <a:bodyPr>
            <a:normAutofit/>
          </a:bodyPr>
          <a:lstStyle/>
          <a:p>
            <a:r>
              <a:rPr lang="bg-BG" sz="4800" dirty="0" smtClean="0"/>
              <a:t>Паисий Хилендарски</a:t>
            </a:r>
            <a:endParaRPr lang="bg-BG" sz="48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4876800"/>
            <a:ext cx="3200400" cy="16002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1026" name="Picture 2" descr="C:\Users\user1\Desktop\Паисий_Хилендарс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286000"/>
            <a:ext cx="36576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33400" y="-228600"/>
            <a:ext cx="7772400" cy="2286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/>
          <a:lstStyle/>
          <a:p>
            <a:r>
              <a:rPr lang="ru-RU" dirty="0" smtClean="0">
                <a:hlinkClick r:id="rId2" tooltip="Родът на Паисий Хилендарски"/>
              </a:rPr>
              <a:t>Информация за живота на Паисий</a:t>
            </a:r>
            <a:r>
              <a:rPr lang="ru-RU" dirty="0" smtClean="0"/>
              <a:t> </a:t>
            </a:r>
            <a:r>
              <a:rPr lang="ru-RU" sz="3200" dirty="0" smtClean="0"/>
              <a:t>имаме от автобиографичните му бележки в „</a:t>
            </a:r>
            <a:r>
              <a:rPr lang="ru-RU" sz="3200" dirty="0" smtClean="0">
                <a:hlinkClick r:id="rId3" tooltip="История славянобългарска"/>
              </a:rPr>
              <a:t>История славянобългарска</a:t>
            </a:r>
            <a:r>
              <a:rPr lang="ru-RU" sz="3200" dirty="0" smtClean="0"/>
              <a:t>“, вписванията в хилендарските </a:t>
            </a:r>
            <a:r>
              <a:rPr lang="ru-RU" sz="3200" dirty="0" smtClean="0">
                <a:hlinkClick r:id="rId4" tooltip="Кондики (страницата не съществува)"/>
              </a:rPr>
              <a:t>кондики</a:t>
            </a:r>
            <a:r>
              <a:rPr lang="ru-RU" sz="3200" dirty="0" smtClean="0"/>
              <a:t> и някои </a:t>
            </a:r>
            <a:r>
              <a:rPr lang="ru-RU" sz="3200" dirty="0" smtClean="0">
                <a:hlinkClick r:id="rId5" tooltip="Писма"/>
              </a:rPr>
              <a:t>писма</a:t>
            </a:r>
            <a:r>
              <a:rPr lang="ru-RU" sz="3200" dirty="0" smtClean="0"/>
              <a:t>. Роден е през 1722 година в </a:t>
            </a:r>
            <a:r>
              <a:rPr lang="ru-RU" sz="3200" dirty="0" smtClean="0">
                <a:hlinkClick r:id="rId6" tooltip="Самоковска епархия"/>
              </a:rPr>
              <a:t>Самоковската епархия</a:t>
            </a:r>
            <a:r>
              <a:rPr lang="ru-RU" sz="3200" dirty="0" smtClean="0"/>
              <a:t> със светско име </a:t>
            </a:r>
            <a:r>
              <a:rPr lang="ru-RU" sz="3200" b="1" dirty="0" smtClean="0"/>
              <a:t>Пенко</a:t>
            </a:r>
            <a:r>
              <a:rPr lang="ru-RU" sz="3200" dirty="0" smtClean="0"/>
              <a:t> или </a:t>
            </a:r>
            <a:r>
              <a:rPr lang="ru-RU" sz="3200" b="1" dirty="0" smtClean="0"/>
              <a:t>Петър</a:t>
            </a:r>
            <a:r>
              <a:rPr lang="ru-RU" sz="3200" dirty="0" smtClean="0"/>
              <a:t>.</a:t>
            </a:r>
            <a:r>
              <a:rPr lang="ru-RU" dirty="0" smtClean="0"/>
              <a:t> </a:t>
            </a:r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914400"/>
            <a:ext cx="7772400" cy="6858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/>
          <a:lstStyle/>
          <a:p>
            <a:r>
              <a:rPr lang="ru-RU" dirty="0" smtClean="0"/>
              <a:t>Най-сериозната научна хипотеза в </a:t>
            </a:r>
            <a:r>
              <a:rPr lang="ru-RU" dirty="0" smtClean="0">
                <a:hlinkClick r:id="rId2" tooltip="Българска историография (страницата не съществува)"/>
              </a:rPr>
              <a:t>българската историография</a:t>
            </a:r>
            <a:r>
              <a:rPr lang="ru-RU" dirty="0" smtClean="0"/>
              <a:t> казва, че Паисий Хилендарски е син на </a:t>
            </a:r>
            <a:r>
              <a:rPr lang="ru-RU" u="sng" dirty="0" smtClean="0">
                <a:hlinkClick r:id="rId3" tooltip="Михаил Хадживълчев (страницата не съществува)"/>
              </a:rPr>
              <a:t>Михаил Хадживълчев</a:t>
            </a:r>
            <a:r>
              <a:rPr lang="ru-RU" dirty="0" smtClean="0"/>
              <a:t> и брат на </a:t>
            </a:r>
            <a:r>
              <a:rPr lang="ru-RU" dirty="0" smtClean="0">
                <a:hlinkClick r:id="rId4" tooltip="Лаврентий Хилендарски"/>
              </a:rPr>
              <a:t>Лаврентий (Лазар) Хилендарски</a:t>
            </a:r>
            <a:r>
              <a:rPr lang="ru-RU" dirty="0" smtClean="0"/>
              <a:t> от Банско. Различни краеведски трудове посочват други селища като родно място на Паисий Хилендарски, но тези предположения са малко вероятни.</a:t>
            </a:r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Първа страница от оригиналния ръкопис на Паисий на „</a:t>
            </a:r>
            <a:r>
              <a:rPr lang="ru-RU" sz="2400" dirty="0" smtClean="0">
                <a:hlinkClick r:id="rId2" tooltip="История славянобългарска"/>
              </a:rPr>
              <a:t>История славянобългарска</a:t>
            </a:r>
            <a:r>
              <a:rPr lang="ru-RU" sz="2400" dirty="0" smtClean="0"/>
              <a:t>“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209800"/>
            <a:ext cx="3048000" cy="32766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11266" name="Picture 2" descr="C:\Users\user1\Desktop\220px-Istoriya-slavyanobulgars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676400"/>
            <a:ext cx="36576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772400" cy="990600"/>
          </a:xfrm>
        </p:spPr>
        <p:txBody>
          <a:bodyPr/>
          <a:lstStyle/>
          <a:p>
            <a:pPr algn="just"/>
            <a:r>
              <a:rPr lang="bg-BG" sz="4800" dirty="0" smtClean="0"/>
              <a:t>Иван Вазов</a:t>
            </a:r>
            <a:endParaRPr lang="bg-BG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2362200"/>
            <a:ext cx="2057400" cy="30480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2050" name="Picture 2" descr="C:\Users\user1\Desktop\RetratoDeIvanVazov--bulgariaherpeopl00monr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05000"/>
            <a:ext cx="3429000" cy="4221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914400" y="-152400"/>
            <a:ext cx="7772400" cy="15240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62000"/>
            <a:ext cx="7772400" cy="556260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Иван Минчов Вазов</a:t>
            </a:r>
            <a:r>
              <a:rPr lang="ru-RU" dirty="0" smtClean="0"/>
              <a:t> е </a:t>
            </a:r>
            <a:r>
              <a:rPr lang="ru-RU" dirty="0" smtClean="0">
                <a:hlinkClick r:id="rId2" tooltip="Българи"/>
              </a:rPr>
              <a:t>български</a:t>
            </a:r>
            <a:r>
              <a:rPr lang="ru-RU" dirty="0" smtClean="0"/>
              <a:t> </a:t>
            </a:r>
            <a:r>
              <a:rPr lang="ru-RU" dirty="0" smtClean="0">
                <a:hlinkClick r:id="rId3" tooltip="Поет"/>
              </a:rPr>
              <a:t>поет</a:t>
            </a:r>
            <a:r>
              <a:rPr lang="ru-RU" dirty="0" smtClean="0"/>
              <a:t>, </a:t>
            </a:r>
            <a:r>
              <a:rPr lang="ru-RU" dirty="0" smtClean="0">
                <a:hlinkClick r:id="rId4" tooltip="Писател"/>
              </a:rPr>
              <a:t>писател</a:t>
            </a:r>
            <a:r>
              <a:rPr lang="ru-RU" dirty="0" smtClean="0"/>
              <a:t> и драматург, наричан често „</a:t>
            </a:r>
            <a:r>
              <a:rPr lang="ru-RU" u="sng" dirty="0" smtClean="0">
                <a:hlinkClick r:id="rId5" tooltip="Патриарх"/>
              </a:rPr>
              <a:t>патриарх</a:t>
            </a:r>
            <a:r>
              <a:rPr lang="ru-RU" dirty="0" smtClean="0"/>
              <a:t> на </a:t>
            </a:r>
            <a:r>
              <a:rPr lang="ru-RU" dirty="0" smtClean="0">
                <a:hlinkClick r:id="rId6" tooltip="Българска литература"/>
              </a:rPr>
              <a:t>българската литература</a:t>
            </a:r>
            <a:r>
              <a:rPr lang="ru-RU" dirty="0" smtClean="0"/>
              <a:t>“. Творчеството на Вазов е отражение на две исторически епохи – </a:t>
            </a:r>
            <a:r>
              <a:rPr lang="ru-RU" dirty="0" smtClean="0">
                <a:hlinkClick r:id="rId7" tooltip="Възраждане"/>
              </a:rPr>
              <a:t>Възраждането</a:t>
            </a:r>
            <a:r>
              <a:rPr lang="ru-RU" dirty="0" smtClean="0"/>
              <a:t> и </a:t>
            </a:r>
            <a:r>
              <a:rPr lang="ru-RU" dirty="0" smtClean="0">
                <a:hlinkClick r:id="rId8" tooltip="Трета българска държава"/>
              </a:rPr>
              <a:t>следосвобожденска България</a:t>
            </a:r>
            <a:r>
              <a:rPr lang="ru-RU" dirty="0" smtClean="0"/>
              <a:t>. Иван Вазов е </a:t>
            </a:r>
            <a:r>
              <a:rPr lang="ru-RU" dirty="0" smtClean="0">
                <a:hlinkClick r:id="rId9" tooltip="Академик"/>
              </a:rPr>
              <a:t>академик</a:t>
            </a:r>
            <a:r>
              <a:rPr lang="ru-RU" dirty="0" smtClean="0"/>
              <a:t> на </a:t>
            </a:r>
            <a:r>
              <a:rPr lang="ru-RU" dirty="0" smtClean="0">
                <a:hlinkClick r:id="rId10" tooltip="Българска академия на науките"/>
              </a:rPr>
              <a:t>Българската академия на науките</a:t>
            </a:r>
            <a:r>
              <a:rPr lang="ru-RU" dirty="0" smtClean="0"/>
              <a:t> и </a:t>
            </a:r>
            <a:r>
              <a:rPr lang="ru-RU" dirty="0" smtClean="0">
                <a:hlinkClick r:id="rId11" tooltip="Министерство на образованието, младежта и науката"/>
              </a:rPr>
              <a:t>министър на народното просвещение</a:t>
            </a:r>
            <a:r>
              <a:rPr lang="ru-RU" dirty="0" smtClean="0"/>
              <a:t> от </a:t>
            </a:r>
            <a:r>
              <a:rPr lang="ru-RU" dirty="0" smtClean="0">
                <a:hlinkClick r:id="rId12" tooltip="7 септември"/>
              </a:rPr>
              <a:t>7 септември</a:t>
            </a:r>
            <a:r>
              <a:rPr lang="ru-RU" dirty="0" smtClean="0"/>
              <a:t> </a:t>
            </a:r>
            <a:r>
              <a:rPr lang="ru-RU" dirty="0" smtClean="0">
                <a:hlinkClick r:id="rId13" tooltip="1897"/>
              </a:rPr>
              <a:t>1897</a:t>
            </a:r>
            <a:r>
              <a:rPr lang="ru-RU" dirty="0" smtClean="0"/>
              <a:t> г. до </a:t>
            </a:r>
            <a:r>
              <a:rPr lang="ru-RU" dirty="0" smtClean="0">
                <a:hlinkClick r:id="rId14" tooltip="30 януари"/>
              </a:rPr>
              <a:t>30 януари</a:t>
            </a:r>
            <a:r>
              <a:rPr lang="ru-RU" dirty="0" smtClean="0"/>
              <a:t> </a:t>
            </a:r>
            <a:r>
              <a:rPr lang="ru-RU" dirty="0" smtClean="0">
                <a:hlinkClick r:id="rId15" tooltip="1899"/>
              </a:rPr>
              <a:t>1899</a:t>
            </a:r>
            <a:r>
              <a:rPr lang="ru-RU" dirty="0" smtClean="0"/>
              <a:t> г. от </a:t>
            </a:r>
            <a:r>
              <a:rPr lang="ru-RU" u="sng" dirty="0" smtClean="0">
                <a:hlinkClick r:id="rId16" tooltip="Народна партия"/>
              </a:rPr>
              <a:t>Народната партия</a:t>
            </a:r>
            <a:r>
              <a:rPr lang="ru-RU" dirty="0" smtClean="0"/>
              <a:t>.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533400"/>
            <a:ext cx="6400800" cy="914400"/>
          </a:xfrm>
        </p:spPr>
        <p:txBody>
          <a:bodyPr/>
          <a:lstStyle/>
          <a:p>
            <a:r>
              <a:rPr lang="ru-RU" sz="2400" dirty="0" smtClean="0"/>
              <a:t>По време на общо събрание на БЦБО през ноември 1876 г. – Вазов е последен на задния ред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83560"/>
            <a:ext cx="4343400" cy="332184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9218" name="Picture 2" descr="C:\Users\user1\Desktop\220px-BCBO_187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752600"/>
            <a:ext cx="51816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Писмо от Иван Вазов относно запазването на ръкописите в българските манастири в Македония, 30 декември 1898 г.</a:t>
            </a:r>
            <a:endParaRPr lang="bg-B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905000"/>
            <a:ext cx="2819400" cy="4572000"/>
          </a:xfrm>
        </p:spPr>
        <p:txBody>
          <a:bodyPr/>
          <a:lstStyle/>
          <a:p>
            <a:endParaRPr lang="bg-BG" dirty="0"/>
          </a:p>
        </p:txBody>
      </p:sp>
      <p:pic>
        <p:nvPicPr>
          <p:cNvPr id="10242" name="Picture 2" descr="C:\Users\user1\Desktop\220px-Ivan-Vazov-letter-30dec187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828800"/>
            <a:ext cx="3962400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42</TotalTime>
  <Words>113</Words>
  <Application>Microsoft Office PowerPoint</Application>
  <PresentationFormat>On-screen Show (4:3)</PresentationFormat>
  <Paragraphs>17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Metro</vt:lpstr>
      <vt:lpstr>ВЕЛИКИТЕ БЪЛГАРИ</vt:lpstr>
      <vt:lpstr>Slide 2</vt:lpstr>
      <vt:lpstr>Slide 3</vt:lpstr>
      <vt:lpstr>Slide 4</vt:lpstr>
      <vt:lpstr>Първа страница от оригиналния ръкопис на Паисий на „История славянобългарска“</vt:lpstr>
      <vt:lpstr>Иван Вазов</vt:lpstr>
      <vt:lpstr>Slide 7</vt:lpstr>
      <vt:lpstr>По време на общо събрание на БЦБО през ноември 1876 г. – Вазов е последен на задния ред</vt:lpstr>
      <vt:lpstr>Писмо от Иван Вазов относно запазването на ръкописите в българските манастири в Македония, 30 декември 1898 г.</vt:lpstr>
      <vt:lpstr>Христо Ботев</vt:lpstr>
      <vt:lpstr>Slide 11</vt:lpstr>
      <vt:lpstr>Христо Ботев с братята си Стефан, Боян и Кирил (от ляво надясно), 1876 г.</vt:lpstr>
      <vt:lpstr>Националният музей „Христо Ботев“ в Калофер</vt:lpstr>
      <vt:lpstr>Христо Ботев с Никола Славков и Иван Драсов в Румъния, 1875 г.</vt:lpstr>
      <vt:lpstr>Оставка на Христо Ботев от БРЦК</vt:lpstr>
      <vt:lpstr>Прощалното писмо на Христо Ботев към неговото семейство, написано на кораба „Радецки“.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ВЕЛИКИТЕ БЪЛГАРИ</dc:title>
  <dc:creator>user1</dc:creator>
  <cp:lastModifiedBy>user1</cp:lastModifiedBy>
  <cp:revision>7</cp:revision>
  <dcterms:created xsi:type="dcterms:W3CDTF">2006-08-16T00:00:00Z</dcterms:created>
  <dcterms:modified xsi:type="dcterms:W3CDTF">2017-06-27T23:28:24Z</dcterms:modified>
</cp:coreProperties>
</file>