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5" r:id="rId3"/>
    <p:sldId id="260" r:id="rId4"/>
    <p:sldId id="263" r:id="rId5"/>
    <p:sldId id="261" r:id="rId6"/>
    <p:sldId id="264" r:id="rId7"/>
    <p:sldId id="262" r:id="rId8"/>
    <p:sldId id="266" r:id="rId9"/>
    <p:sldId id="267" r:id="rId10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Подзаглавие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 smtClean="0"/>
              <a:t>Щракнете, за да редактирате стила на подзаглавията в образеца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FC88-D1C1-448B-86BB-D8124FAB6A26}" type="datetimeFigureOut">
              <a:rPr lang="bg-BG" smtClean="0"/>
              <a:pPr/>
              <a:t>4.2.2018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9A51-2831-4392-A302-B35C9C26EC9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FC88-D1C1-448B-86BB-D8124FAB6A26}" type="datetimeFigureOut">
              <a:rPr lang="bg-BG" smtClean="0"/>
              <a:pPr/>
              <a:t>4.2.2018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9A51-2831-4392-A302-B35C9C26EC9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FC88-D1C1-448B-86BB-D8124FAB6A26}" type="datetimeFigureOut">
              <a:rPr lang="bg-BG" smtClean="0"/>
              <a:pPr/>
              <a:t>4.2.2018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9A51-2831-4392-A302-B35C9C26EC9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FC88-D1C1-448B-86BB-D8124FAB6A26}" type="datetimeFigureOut">
              <a:rPr lang="bg-BG" smtClean="0"/>
              <a:pPr/>
              <a:t>4.2.2018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9A51-2831-4392-A302-B35C9C26EC9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FC88-D1C1-448B-86BB-D8124FAB6A26}" type="datetimeFigureOut">
              <a:rPr lang="bg-BG" smtClean="0"/>
              <a:pPr/>
              <a:t>4.2.2018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9A51-2831-4392-A302-B35C9C26EC9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FC88-D1C1-448B-86BB-D8124FAB6A26}" type="datetimeFigureOut">
              <a:rPr lang="bg-BG" smtClean="0"/>
              <a:pPr/>
              <a:t>4.2.2018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9A51-2831-4392-A302-B35C9C26EC9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5" name="Текстов контейне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6" name="Контейнер за съдържани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FC88-D1C1-448B-86BB-D8124FAB6A26}" type="datetimeFigureOut">
              <a:rPr lang="bg-BG" smtClean="0"/>
              <a:pPr/>
              <a:t>4.2.2018 г.</a:t>
            </a:fld>
            <a:endParaRPr lang="bg-BG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9A51-2831-4392-A302-B35C9C26EC9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FC88-D1C1-448B-86BB-D8124FAB6A26}" type="datetimeFigureOut">
              <a:rPr lang="bg-BG" smtClean="0"/>
              <a:pPr/>
              <a:t>4.2.2018 г.</a:t>
            </a:fld>
            <a:endParaRPr lang="bg-BG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9A51-2831-4392-A302-B35C9C26EC9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FC88-D1C1-448B-86BB-D8124FAB6A26}" type="datetimeFigureOut">
              <a:rPr lang="bg-BG" smtClean="0"/>
              <a:pPr/>
              <a:t>4.2.2018 г.</a:t>
            </a:fld>
            <a:endParaRPr lang="bg-BG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9A51-2831-4392-A302-B35C9C26EC9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FC88-D1C1-448B-86BB-D8124FAB6A26}" type="datetimeFigureOut">
              <a:rPr lang="bg-BG" smtClean="0"/>
              <a:pPr/>
              <a:t>4.2.2018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9A51-2831-4392-A302-B35C9C26EC9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Щракн., за да ред. стил на загл. в обр.</a:t>
            </a:r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5FC88-D1C1-448B-86BB-D8124FAB6A26}" type="datetimeFigureOut">
              <a:rPr lang="bg-BG" smtClean="0"/>
              <a:pPr/>
              <a:t>4.2.2018 г.</a:t>
            </a:fld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F9A51-2831-4392-A302-B35C9C26EC91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заглавие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Щракнете, за да редактирате стила на заглавието в образеца</a:t>
            </a:r>
            <a:endParaRPr lang="bg-BG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Щракн., за да ред. стил на загл. в обр.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5FC88-D1C1-448B-86BB-D8124FAB6A26}" type="datetimeFigureOut">
              <a:rPr lang="bg-BG" smtClean="0"/>
              <a:pPr/>
              <a:t>4.2.2018 г.</a:t>
            </a:fld>
            <a:endParaRPr lang="bg-BG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F9A51-2831-4392-A302-B35C9C26EC91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3786182" y="785794"/>
            <a:ext cx="212763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4000" dirty="0" smtClean="0"/>
              <a:t>Символи</a:t>
            </a:r>
            <a:endParaRPr lang="bg-BG" sz="4000" dirty="0"/>
          </a:p>
        </p:txBody>
      </p:sp>
      <p:pic>
        <p:nvPicPr>
          <p:cNvPr id="16386" name="Picture 2" descr="Резултат с изображение за символи на българия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Текстово поле 5"/>
          <p:cNvSpPr txBox="1"/>
          <p:nvPr/>
        </p:nvSpPr>
        <p:spPr>
          <a:xfrm>
            <a:off x="745932" y="571480"/>
            <a:ext cx="8398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dirty="0" smtClean="0"/>
              <a:t>Тази година изучавахме стихове посветени на родината. Спомняте ли си кои са те? </a:t>
            </a:r>
            <a:endParaRPr lang="bg-B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214414" y="490089"/>
            <a:ext cx="5831468" cy="532453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 Отечество любезно, как хубаво си ти</a:t>
            </a:r>
            <a:r>
              <a:rPr kumimoji="0" lang="bg-BG" sz="13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Отечество любезно, как хубаво си ти!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Как чудно се синее небето ти безкрайно!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Как твоите картини </a:t>
            </a:r>
            <a:r>
              <a:rPr kumimoji="0" lang="bg-BG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меняват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се омайно!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При всеки поглед нови, по-нови красоти: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тук весели долини, там планини гиганти,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земята пълна с цвете, небето </a:t>
            </a:r>
            <a:r>
              <a:rPr kumimoji="0" lang="bg-BG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със брилянти... </a:t>
            </a:r>
            <a:br>
              <a:rPr kumimoji="0" lang="bg-BG" sz="2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bg-BG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Отечество любезно, как хубаво си ти!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Коя земя от теб е по-пъстра, по-богата?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Ти сбираш в едно всички блага и дарове: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хляб, свила, рози, нектар, цветя и плодове,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на Изтокът светлика, на Югът аромата;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горите ти са пълни с хармония и хлад,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долините с трендафил, гърдите с благодат.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Коя земя от теб е по-пъстра, по-богата? </a:t>
            </a:r>
            <a:b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bg-BG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7572396" y="6429396"/>
            <a:ext cx="1295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dirty="0" smtClean="0"/>
              <a:t>Иван Вазов</a:t>
            </a:r>
            <a:endParaRPr lang="bg-BG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214282" y="642919"/>
            <a:ext cx="871543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bg-BG" sz="2800" dirty="0" smtClean="0"/>
              <a:t>Открийте повторението, възклицателните изречения и изброяването в текста.Защо са употребени от автора?</a:t>
            </a:r>
          </a:p>
          <a:p>
            <a:pPr marL="514350" indent="-514350"/>
            <a:r>
              <a:rPr lang="bg-BG" sz="2800" dirty="0" smtClean="0"/>
              <a:t> </a:t>
            </a: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857224" y="3000372"/>
            <a:ext cx="64095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 smtClean="0">
                <a:latin typeface="Arial" pitchFamily="34" charset="0"/>
                <a:cs typeface="Arial" pitchFamily="34" charset="0"/>
              </a:rPr>
              <a:t>Отечество любезно, как хубаво си ти!</a:t>
            </a:r>
            <a:endParaRPr lang="bg-BG" sz="2800" dirty="0"/>
          </a:p>
        </p:txBody>
      </p:sp>
      <p:sp>
        <p:nvSpPr>
          <p:cNvPr id="4" name="Текстово поле 3"/>
          <p:cNvSpPr txBox="1"/>
          <p:nvPr/>
        </p:nvSpPr>
        <p:spPr>
          <a:xfrm>
            <a:off x="785786" y="2571744"/>
            <a:ext cx="61310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 smtClean="0"/>
              <a:t>Коя земя от теб е по-пъстра по-богата?</a:t>
            </a:r>
            <a:endParaRPr lang="bg-BG" sz="2800" dirty="0"/>
          </a:p>
        </p:txBody>
      </p:sp>
      <p:sp>
        <p:nvSpPr>
          <p:cNvPr id="6" name="Текстово поле 5"/>
          <p:cNvSpPr txBox="1"/>
          <p:nvPr/>
        </p:nvSpPr>
        <p:spPr>
          <a:xfrm>
            <a:off x="428596" y="5429264"/>
            <a:ext cx="87154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 smtClean="0"/>
              <a:t>С тях се изразява възхищение, почит, любов към родината.</a:t>
            </a:r>
          </a:p>
        </p:txBody>
      </p:sp>
      <p:sp>
        <p:nvSpPr>
          <p:cNvPr id="7" name="Текстово поле 6"/>
          <p:cNvSpPr txBox="1"/>
          <p:nvPr/>
        </p:nvSpPr>
        <p:spPr>
          <a:xfrm>
            <a:off x="428596" y="3857628"/>
            <a:ext cx="835824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 smtClean="0"/>
              <a:t>Ти сбираш в едно всички блага и дарове:хляб, свила, рози</a:t>
            </a:r>
            <a:r>
              <a:rPr lang="bg-BG" dirty="0" smtClean="0"/>
              <a:t>, </a:t>
            </a:r>
            <a:r>
              <a:rPr lang="bg-BG" sz="2800" dirty="0" smtClean="0"/>
              <a:t>нектар, цветя и плодове…….</a:t>
            </a:r>
            <a:endParaRPr lang="bg-BG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ово поле 3"/>
          <p:cNvSpPr txBox="1"/>
          <p:nvPr/>
        </p:nvSpPr>
        <p:spPr>
          <a:xfrm>
            <a:off x="857224" y="785794"/>
            <a:ext cx="312527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/>
              <a:t>Нашето</a:t>
            </a:r>
            <a:r>
              <a:rPr lang="ru-RU" dirty="0"/>
              <a:t> небе е </a:t>
            </a:r>
            <a:r>
              <a:rPr lang="ru-RU" dirty="0" err="1"/>
              <a:t>тъй</a:t>
            </a:r>
            <a:r>
              <a:rPr lang="ru-RU" dirty="0"/>
              <a:t> </a:t>
            </a:r>
            <a:r>
              <a:rPr lang="ru-RU" dirty="0" err="1"/>
              <a:t>дълбоко</a:t>
            </a:r>
            <a:r>
              <a:rPr lang="ru-RU" dirty="0"/>
              <a:t>, </a:t>
            </a:r>
            <a:br>
              <a:rPr lang="ru-RU" dirty="0"/>
            </a:br>
            <a:r>
              <a:rPr lang="ru-RU" dirty="0" err="1"/>
              <a:t>нашите</a:t>
            </a:r>
            <a:r>
              <a:rPr lang="ru-RU" dirty="0"/>
              <a:t> </a:t>
            </a:r>
            <a:r>
              <a:rPr lang="ru-RU" dirty="0" err="1"/>
              <a:t>звезди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тъй</a:t>
            </a:r>
            <a:r>
              <a:rPr lang="ru-RU" dirty="0"/>
              <a:t> </a:t>
            </a:r>
            <a:r>
              <a:rPr lang="ru-RU" dirty="0" err="1"/>
              <a:t>големи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и </a:t>
            </a:r>
            <a:r>
              <a:rPr lang="ru-RU" dirty="0" err="1"/>
              <a:t>земята</a:t>
            </a:r>
            <a:r>
              <a:rPr lang="ru-RU" dirty="0"/>
              <a:t> наша е </a:t>
            </a:r>
            <a:r>
              <a:rPr lang="ru-RU" dirty="0" err="1"/>
              <a:t>безкрайна</a:t>
            </a:r>
            <a:r>
              <a:rPr lang="ru-RU" dirty="0"/>
              <a:t>, </a:t>
            </a:r>
            <a:br>
              <a:rPr lang="ru-RU" dirty="0"/>
            </a:br>
            <a:r>
              <a:rPr lang="ru-RU" dirty="0"/>
              <a:t>а се сбира </a:t>
            </a:r>
            <a:r>
              <a:rPr lang="ru-RU" dirty="0" err="1"/>
              <a:t>цялата</a:t>
            </a:r>
            <a:r>
              <a:rPr lang="ru-RU" dirty="0"/>
              <a:t> в </a:t>
            </a:r>
            <a:r>
              <a:rPr lang="ru-RU" dirty="0" err="1"/>
              <a:t>сърце</a:t>
            </a:r>
            <a:r>
              <a:rPr lang="ru-RU" dirty="0"/>
              <a:t> ми!</a:t>
            </a:r>
          </a:p>
          <a:p>
            <a:r>
              <a:rPr lang="ru-RU" dirty="0" err="1"/>
              <a:t>Ти</a:t>
            </a:r>
            <a:r>
              <a:rPr lang="ru-RU" dirty="0"/>
              <a:t> ли, моя </a:t>
            </a:r>
            <a:r>
              <a:rPr lang="ru-RU" dirty="0" err="1"/>
              <a:t>майчице</a:t>
            </a:r>
            <a:r>
              <a:rPr lang="ru-RU" dirty="0"/>
              <a:t> </a:t>
            </a:r>
            <a:r>
              <a:rPr lang="ru-RU" dirty="0" err="1"/>
              <a:t>направи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тая </a:t>
            </a:r>
            <a:r>
              <a:rPr lang="ru-RU" dirty="0" err="1"/>
              <a:t>обич</a:t>
            </a:r>
            <a:r>
              <a:rPr lang="ru-RU" dirty="0"/>
              <a:t> толкова </a:t>
            </a:r>
            <a:r>
              <a:rPr lang="ru-RU" dirty="0" err="1"/>
              <a:t>голяма</a:t>
            </a:r>
            <a:r>
              <a:rPr lang="ru-RU" dirty="0"/>
              <a:t>, </a:t>
            </a:r>
            <a:br>
              <a:rPr lang="ru-RU" dirty="0"/>
            </a:br>
            <a:r>
              <a:rPr lang="ru-RU" dirty="0" err="1"/>
              <a:t>че</a:t>
            </a:r>
            <a:r>
              <a:rPr lang="ru-RU" dirty="0"/>
              <a:t> света </a:t>
            </a:r>
            <a:r>
              <a:rPr lang="ru-RU" dirty="0" err="1"/>
              <a:t>във</a:t>
            </a:r>
            <a:r>
              <a:rPr lang="ru-RU" dirty="0"/>
              <a:t> </a:t>
            </a:r>
            <a:r>
              <a:rPr lang="ru-RU" dirty="0" err="1"/>
              <a:t>нея</a:t>
            </a:r>
            <a:r>
              <a:rPr lang="ru-RU" dirty="0"/>
              <a:t> се </a:t>
            </a:r>
            <a:r>
              <a:rPr lang="ru-RU" dirty="0" err="1"/>
              <a:t>побира</a:t>
            </a:r>
            <a:r>
              <a:rPr lang="ru-RU" dirty="0"/>
              <a:t>, </a:t>
            </a:r>
            <a:br>
              <a:rPr lang="ru-RU" dirty="0"/>
            </a:br>
            <a:r>
              <a:rPr lang="ru-RU" dirty="0" err="1"/>
              <a:t>че</a:t>
            </a:r>
            <a:r>
              <a:rPr lang="ru-RU" dirty="0"/>
              <a:t> в света на </a:t>
            </a:r>
            <a:r>
              <a:rPr lang="ru-RU" dirty="0" err="1"/>
              <a:t>нея</a:t>
            </a:r>
            <a:r>
              <a:rPr lang="ru-RU" dirty="0"/>
              <a:t> равна </a:t>
            </a:r>
            <a:r>
              <a:rPr lang="ru-RU" dirty="0" err="1"/>
              <a:t>няма</a:t>
            </a:r>
            <a:r>
              <a:rPr lang="ru-RU" dirty="0"/>
              <a:t>?</a:t>
            </a:r>
          </a:p>
          <a:p>
            <a:endParaRPr lang="bg-BG" dirty="0"/>
          </a:p>
        </p:txBody>
      </p:sp>
      <p:sp>
        <p:nvSpPr>
          <p:cNvPr id="5" name="Текстово поле 4"/>
          <p:cNvSpPr txBox="1"/>
          <p:nvPr/>
        </p:nvSpPr>
        <p:spPr>
          <a:xfrm>
            <a:off x="5286380" y="857232"/>
            <a:ext cx="358854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/>
              <a:t>Че</a:t>
            </a:r>
            <a:r>
              <a:rPr lang="ru-RU" dirty="0"/>
              <a:t> </a:t>
            </a:r>
            <a:r>
              <a:rPr lang="ru-RU" dirty="0" err="1"/>
              <a:t>прегръщам</a:t>
            </a:r>
            <a:r>
              <a:rPr lang="ru-RU" dirty="0"/>
              <a:t> с </a:t>
            </a:r>
            <a:r>
              <a:rPr lang="ru-RU" dirty="0" err="1"/>
              <a:t>обичта</a:t>
            </a:r>
            <a:r>
              <a:rPr lang="ru-RU" dirty="0"/>
              <a:t> си, </a:t>
            </a:r>
            <a:r>
              <a:rPr lang="ru-RU" dirty="0" err="1"/>
              <a:t>майко</a:t>
            </a:r>
            <a:r>
              <a:rPr lang="ru-RU" dirty="0"/>
              <a:t>, </a:t>
            </a:r>
            <a:br>
              <a:rPr lang="ru-RU" dirty="0"/>
            </a:br>
            <a:r>
              <a:rPr lang="ru-RU" dirty="0" err="1"/>
              <a:t>нашата</a:t>
            </a:r>
            <a:r>
              <a:rPr lang="ru-RU" dirty="0"/>
              <a:t> </a:t>
            </a:r>
            <a:r>
              <a:rPr lang="ru-RU" dirty="0" err="1"/>
              <a:t>земя</a:t>
            </a:r>
            <a:r>
              <a:rPr lang="ru-RU" dirty="0"/>
              <a:t>, с цветя </a:t>
            </a:r>
            <a:r>
              <a:rPr lang="ru-RU" dirty="0" err="1"/>
              <a:t>покрита</a:t>
            </a:r>
            <a:r>
              <a:rPr lang="ru-RU" dirty="0"/>
              <a:t>, </a:t>
            </a:r>
            <a:br>
              <a:rPr lang="ru-RU" dirty="0"/>
            </a:br>
            <a:r>
              <a:rPr lang="ru-RU" dirty="0"/>
              <a:t>с пресен </a:t>
            </a:r>
            <a:r>
              <a:rPr lang="ru-RU" dirty="0" err="1"/>
              <a:t>дъжд</a:t>
            </a:r>
            <a:r>
              <a:rPr lang="ru-RU" dirty="0"/>
              <a:t> на </a:t>
            </a:r>
            <a:r>
              <a:rPr lang="ru-RU" dirty="0" err="1"/>
              <a:t>пладне</a:t>
            </a:r>
            <a:r>
              <a:rPr lang="ru-RU" dirty="0"/>
              <a:t> </a:t>
            </a:r>
            <a:r>
              <a:rPr lang="ru-RU" dirty="0" err="1"/>
              <a:t>оросена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и с </a:t>
            </a:r>
            <a:r>
              <a:rPr lang="ru-RU" dirty="0" err="1"/>
              <a:t>дъга</a:t>
            </a:r>
            <a:r>
              <a:rPr lang="ru-RU" dirty="0"/>
              <a:t>, на </a:t>
            </a:r>
            <a:r>
              <a:rPr lang="ru-RU" dirty="0" err="1"/>
              <a:t>златен</a:t>
            </a:r>
            <a:r>
              <a:rPr lang="ru-RU" dirty="0"/>
              <a:t> </a:t>
            </a:r>
            <a:r>
              <a:rPr lang="ru-RU" dirty="0" err="1"/>
              <a:t>сърп</a:t>
            </a:r>
            <a:r>
              <a:rPr lang="ru-RU" dirty="0"/>
              <a:t> извита.</a:t>
            </a:r>
          </a:p>
          <a:p>
            <a:r>
              <a:rPr lang="ru-RU" dirty="0" err="1"/>
              <a:t>Че</a:t>
            </a:r>
            <a:r>
              <a:rPr lang="ru-RU" dirty="0"/>
              <a:t> ми </a:t>
            </a:r>
            <a:r>
              <a:rPr lang="ru-RU" dirty="0" err="1"/>
              <a:t>греят</a:t>
            </a:r>
            <a:r>
              <a:rPr lang="ru-RU" dirty="0"/>
              <a:t> право </a:t>
            </a:r>
            <a:r>
              <a:rPr lang="ru-RU" dirty="0" err="1"/>
              <a:t>във</a:t>
            </a:r>
            <a:r>
              <a:rPr lang="ru-RU" dirty="0"/>
              <a:t> </a:t>
            </a:r>
            <a:r>
              <a:rPr lang="ru-RU" dirty="0" err="1"/>
              <a:t>сърцето</a:t>
            </a:r>
            <a:r>
              <a:rPr lang="ru-RU" dirty="0"/>
              <a:t>: </a:t>
            </a:r>
            <a:br>
              <a:rPr lang="ru-RU" dirty="0"/>
            </a:br>
            <a:r>
              <a:rPr lang="ru-RU" dirty="0" err="1"/>
              <a:t>златно</a:t>
            </a:r>
            <a:r>
              <a:rPr lang="ru-RU" dirty="0"/>
              <a:t> </a:t>
            </a:r>
            <a:r>
              <a:rPr lang="ru-RU" dirty="0" err="1"/>
              <a:t>слънце</a:t>
            </a:r>
            <a:r>
              <a:rPr lang="ru-RU" dirty="0"/>
              <a:t>, </a:t>
            </a:r>
            <a:r>
              <a:rPr lang="ru-RU" dirty="0" err="1"/>
              <a:t>ниви</a:t>
            </a:r>
            <a:r>
              <a:rPr lang="ru-RU" dirty="0"/>
              <a:t> </a:t>
            </a:r>
            <a:r>
              <a:rPr lang="ru-RU" dirty="0" err="1"/>
              <a:t>позлатени</a:t>
            </a:r>
            <a:r>
              <a:rPr lang="ru-RU" dirty="0"/>
              <a:t>, </a:t>
            </a:r>
            <a:br>
              <a:rPr lang="ru-RU" dirty="0"/>
            </a:br>
            <a:r>
              <a:rPr lang="ru-RU" dirty="0" err="1"/>
              <a:t>утрин</a:t>
            </a:r>
            <a:r>
              <a:rPr lang="ru-RU" dirty="0"/>
              <a:t> рано </a:t>
            </a:r>
            <a:r>
              <a:rPr lang="ru-RU" dirty="0" err="1"/>
              <a:t>сребърна</a:t>
            </a:r>
            <a:r>
              <a:rPr lang="ru-RU" dirty="0"/>
              <a:t> </a:t>
            </a:r>
            <a:r>
              <a:rPr lang="ru-RU" dirty="0" err="1"/>
              <a:t>зорница</a:t>
            </a:r>
            <a:r>
              <a:rPr lang="ru-RU" dirty="0"/>
              <a:t>, </a:t>
            </a:r>
            <a:br>
              <a:rPr lang="ru-RU" dirty="0"/>
            </a:br>
            <a:r>
              <a:rPr lang="ru-RU" dirty="0"/>
              <a:t>в </a:t>
            </a:r>
            <a:r>
              <a:rPr lang="ru-RU" dirty="0" err="1"/>
              <a:t>топла</a:t>
            </a:r>
            <a:r>
              <a:rPr lang="ru-RU" dirty="0"/>
              <a:t> вечер </a:t>
            </a:r>
            <a:r>
              <a:rPr lang="ru-RU" dirty="0" err="1"/>
              <a:t>облаци</a:t>
            </a:r>
            <a:r>
              <a:rPr lang="ru-RU" dirty="0"/>
              <a:t> </a:t>
            </a:r>
            <a:r>
              <a:rPr lang="ru-RU" dirty="0" err="1"/>
              <a:t>червени</a:t>
            </a:r>
            <a:r>
              <a:rPr lang="ru-RU" dirty="0"/>
              <a:t>!</a:t>
            </a:r>
          </a:p>
          <a:p>
            <a:endParaRPr lang="bg-BG" dirty="0"/>
          </a:p>
        </p:txBody>
      </p:sp>
      <p:sp>
        <p:nvSpPr>
          <p:cNvPr id="6" name="Текстово поле 5"/>
          <p:cNvSpPr txBox="1"/>
          <p:nvPr/>
        </p:nvSpPr>
        <p:spPr>
          <a:xfrm>
            <a:off x="3143240" y="3857628"/>
            <a:ext cx="321152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err="1"/>
              <a:t>Нашето</a:t>
            </a:r>
            <a:r>
              <a:rPr lang="ru-RU" dirty="0"/>
              <a:t> небе е </a:t>
            </a:r>
            <a:r>
              <a:rPr lang="ru-RU" dirty="0" err="1"/>
              <a:t>тъй</a:t>
            </a:r>
            <a:r>
              <a:rPr lang="ru-RU" dirty="0"/>
              <a:t> </a:t>
            </a:r>
            <a:r>
              <a:rPr lang="ru-RU" dirty="0" err="1"/>
              <a:t>дълбоко</a:t>
            </a:r>
            <a:r>
              <a:rPr lang="ru-RU" dirty="0"/>
              <a:t>, </a:t>
            </a:r>
            <a:br>
              <a:rPr lang="ru-RU" dirty="0"/>
            </a:br>
            <a:r>
              <a:rPr lang="ru-RU" dirty="0" err="1"/>
              <a:t>нашите</a:t>
            </a:r>
            <a:r>
              <a:rPr lang="ru-RU" dirty="0"/>
              <a:t> </a:t>
            </a:r>
            <a:r>
              <a:rPr lang="ru-RU" dirty="0" err="1"/>
              <a:t>звезди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тъй</a:t>
            </a:r>
            <a:r>
              <a:rPr lang="ru-RU" dirty="0"/>
              <a:t> </a:t>
            </a:r>
            <a:r>
              <a:rPr lang="ru-RU" dirty="0" err="1"/>
              <a:t>големи</a:t>
            </a:r>
            <a:r>
              <a:rPr lang="ru-RU" dirty="0"/>
              <a:t> </a:t>
            </a:r>
            <a:br>
              <a:rPr lang="ru-RU" dirty="0"/>
            </a:br>
            <a:r>
              <a:rPr lang="ru-RU" dirty="0"/>
              <a:t>и </a:t>
            </a:r>
            <a:r>
              <a:rPr lang="ru-RU" dirty="0" err="1"/>
              <a:t>земята</a:t>
            </a:r>
            <a:r>
              <a:rPr lang="ru-RU" dirty="0"/>
              <a:t> наша е </a:t>
            </a:r>
            <a:r>
              <a:rPr lang="ru-RU" dirty="0" err="1"/>
              <a:t>безкрайна</a:t>
            </a:r>
            <a:r>
              <a:rPr lang="ru-RU" dirty="0"/>
              <a:t>, </a:t>
            </a:r>
            <a:br>
              <a:rPr lang="ru-RU" dirty="0"/>
            </a:br>
            <a:r>
              <a:rPr lang="ru-RU" dirty="0"/>
              <a:t>а се сбира </a:t>
            </a:r>
            <a:r>
              <a:rPr lang="ru-RU" dirty="0" err="1"/>
              <a:t>цялата</a:t>
            </a:r>
            <a:r>
              <a:rPr lang="ru-RU" dirty="0"/>
              <a:t> в </a:t>
            </a:r>
            <a:r>
              <a:rPr lang="ru-RU" dirty="0" err="1"/>
              <a:t>сърце</a:t>
            </a:r>
            <a:r>
              <a:rPr lang="ru-RU" dirty="0"/>
              <a:t> ми...</a:t>
            </a:r>
          </a:p>
          <a:p>
            <a:r>
              <a:rPr lang="ru-RU" dirty="0"/>
              <a:t> </a:t>
            </a:r>
          </a:p>
          <a:p>
            <a:endParaRPr lang="bg-BG" dirty="0"/>
          </a:p>
        </p:txBody>
      </p:sp>
      <p:sp>
        <p:nvSpPr>
          <p:cNvPr id="7" name="Текстово поле 6"/>
          <p:cNvSpPr txBox="1"/>
          <p:nvPr/>
        </p:nvSpPr>
        <p:spPr>
          <a:xfrm>
            <a:off x="4000496" y="142852"/>
            <a:ext cx="736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dirty="0" smtClean="0"/>
              <a:t>ОБИЧ</a:t>
            </a:r>
            <a:endParaRPr lang="bg-BG" dirty="0"/>
          </a:p>
        </p:txBody>
      </p:sp>
      <p:sp>
        <p:nvSpPr>
          <p:cNvPr id="8" name="Текстово поле 7"/>
          <p:cNvSpPr txBox="1"/>
          <p:nvPr/>
        </p:nvSpPr>
        <p:spPr>
          <a:xfrm>
            <a:off x="7358082" y="6286520"/>
            <a:ext cx="1171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dirty="0" smtClean="0"/>
              <a:t>Дора </a:t>
            </a:r>
            <a:r>
              <a:rPr lang="bg-BG" dirty="0"/>
              <a:t>Г</a:t>
            </a:r>
            <a:r>
              <a:rPr lang="bg-BG" dirty="0" smtClean="0"/>
              <a:t>абе</a:t>
            </a:r>
            <a:endParaRPr lang="bg-B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1500166" y="500042"/>
            <a:ext cx="709322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2800" dirty="0" smtClean="0"/>
              <a:t>Кое чувство обединява двете произведения?</a:t>
            </a:r>
          </a:p>
          <a:p>
            <a:r>
              <a:rPr lang="bg-BG" sz="2800" dirty="0" smtClean="0"/>
              <a:t>Назовете го с една сложна дума.</a:t>
            </a:r>
            <a:endParaRPr lang="bg-BG" sz="2800" dirty="0"/>
          </a:p>
        </p:txBody>
      </p:sp>
      <p:sp>
        <p:nvSpPr>
          <p:cNvPr id="3" name="Текстово поле 2"/>
          <p:cNvSpPr txBox="1"/>
          <p:nvPr/>
        </p:nvSpPr>
        <p:spPr>
          <a:xfrm>
            <a:off x="571472" y="1643050"/>
            <a:ext cx="19289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2800" dirty="0" smtClean="0"/>
              <a:t>Родолюбие</a:t>
            </a:r>
            <a:endParaRPr lang="bg-BG" sz="2800" dirty="0"/>
          </a:p>
        </p:txBody>
      </p:sp>
      <p:sp>
        <p:nvSpPr>
          <p:cNvPr id="4" name="Текстово поле 3"/>
          <p:cNvSpPr txBox="1"/>
          <p:nvPr/>
        </p:nvSpPr>
        <p:spPr>
          <a:xfrm>
            <a:off x="214282" y="2714620"/>
            <a:ext cx="89297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800" dirty="0" smtClean="0"/>
              <a:t>Откривате ли прилагателни имена в стихотворението на Дора Габе?</a:t>
            </a:r>
          </a:p>
          <a:p>
            <a:r>
              <a:rPr lang="bg-BG" sz="2800" dirty="0" smtClean="0"/>
              <a:t>Как наричаме прилагателните имена, когато са употребени като литературен похват?</a:t>
            </a:r>
            <a:endParaRPr lang="bg-BG" dirty="0"/>
          </a:p>
        </p:txBody>
      </p:sp>
      <p:sp>
        <p:nvSpPr>
          <p:cNvPr id="5" name="Текстово поле 4"/>
          <p:cNvSpPr txBox="1"/>
          <p:nvPr/>
        </p:nvSpPr>
        <p:spPr>
          <a:xfrm>
            <a:off x="500034" y="4786322"/>
            <a:ext cx="1387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2800" dirty="0" smtClean="0"/>
              <a:t>Епитети</a:t>
            </a:r>
            <a:endParaRPr lang="bg-BG" sz="2800" dirty="0"/>
          </a:p>
        </p:txBody>
      </p:sp>
      <p:sp>
        <p:nvSpPr>
          <p:cNvPr id="6" name="Текстово поле 5"/>
          <p:cNvSpPr txBox="1"/>
          <p:nvPr/>
        </p:nvSpPr>
        <p:spPr>
          <a:xfrm>
            <a:off x="571472" y="5572140"/>
            <a:ext cx="57278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2800" dirty="0" smtClean="0"/>
              <a:t>Дълбоко,големи, безкрайна, пресен</a:t>
            </a:r>
            <a:endParaRPr lang="bg-BG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428596" y="1192398"/>
            <a:ext cx="8377993" cy="5293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3175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Обичам те, мое мило Отечество! Обичам твоите балкани, гори, сипеи, скали и техните бистри и студени извори! Обичам те, мой мили </a:t>
            </a:r>
            <a:r>
              <a:rPr kumimoji="0" lang="bg-BG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краю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! Обичам те от всичката си душа и сърце, ако ти и да си обречен на тежки страдания и неволи! Всичко, щото е останало досега в моята осиротяла душа, добро и свято — всичко е твое! Ти си оная благословена земя, която цъфти, която е пълна с нежности, със сияния и величие, следователно ти си ме научило да обичам и да плача над всяко едно </a:t>
            </a:r>
            <a:r>
              <a:rPr kumimoji="0" lang="bg-BG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човеческо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нещастие — а това е вече много за един човек… И досега още </a:t>
            </a:r>
            <a:r>
              <a:rPr kumimoji="0" lang="bg-BG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чувствувам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bg-BG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възрождението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на твоя миризлив зеленчук, който изпълва всичкото пространство, на която страна и да хвърли човек окото си; аз и досега чуя песента на славеите и </a:t>
            </a:r>
            <a:r>
              <a:rPr kumimoji="0" lang="bg-BG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чуруликанието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на </a:t>
            </a:r>
            <a:r>
              <a:rPr kumimoji="0" lang="bg-BG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ластавиците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; най-после, аз и досега слушам крехкия глас на българското момиченце, което мете двора си с </a:t>
            </a:r>
            <a:r>
              <a:rPr kumimoji="0" lang="bg-BG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бръскалката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и пее си своята народна </a:t>
            </a:r>
            <a:r>
              <a:rPr kumimoji="0" lang="bg-BG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песенчица</a:t>
            </a:r>
            <a:r>
              <a:rPr lang="bg-BG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3175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                                                                             </a:t>
            </a:r>
          </a:p>
          <a:p>
            <a:pPr marL="0" marR="0" lvl="0" indent="3175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bg-BG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bg-BG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</a:t>
            </a:r>
            <a:r>
              <a:rPr kumimoji="0" lang="bg-BG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Любен</a:t>
            </a:r>
            <a:r>
              <a:rPr kumimoji="0" lang="bg-BG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Каравелов</a:t>
            </a:r>
            <a:endParaRPr kumimoji="0" lang="bg-BG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3175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bg-BG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2285984" y="285728"/>
            <a:ext cx="51859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sz="3200" dirty="0" smtClean="0"/>
              <a:t>Из “Българи от старо време”</a:t>
            </a:r>
            <a:endParaRPr lang="bg-BG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ово поле 1"/>
          <p:cNvSpPr txBox="1"/>
          <p:nvPr/>
        </p:nvSpPr>
        <p:spPr>
          <a:xfrm>
            <a:off x="857224" y="642918"/>
            <a:ext cx="28947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g-BG" dirty="0" smtClean="0"/>
              <a:t>Определете вида на текста.</a:t>
            </a:r>
            <a:endParaRPr lang="bg-B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тема">
  <a:themeElements>
    <a:clrScheme name="О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355</Words>
  <Application>Microsoft Office PowerPoint</Application>
  <PresentationFormat>Презентация на цял екран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9</vt:i4>
      </vt:variant>
    </vt:vector>
  </HeadingPairs>
  <TitlesOfParts>
    <vt:vector size="10" baseType="lpstr">
      <vt:lpstr>Office тема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Vaio</dc:creator>
  <cp:lastModifiedBy>Vaio</cp:lastModifiedBy>
  <cp:revision>17</cp:revision>
  <dcterms:created xsi:type="dcterms:W3CDTF">2018-01-28T09:38:43Z</dcterms:created>
  <dcterms:modified xsi:type="dcterms:W3CDTF">2018-02-04T09:01:39Z</dcterms:modified>
</cp:coreProperties>
</file>