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6" r:id="rId3"/>
    <p:sldId id="267" r:id="rId4"/>
    <p:sldId id="265" r:id="rId5"/>
    <p:sldId id="268" r:id="rId6"/>
    <p:sldId id="269" r:id="rId7"/>
    <p:sldId id="264" r:id="rId8"/>
    <p:sldId id="258" r:id="rId9"/>
    <p:sldId id="259" r:id="rId10"/>
    <p:sldId id="260" r:id="rId11"/>
    <p:sldId id="261" r:id="rId12"/>
    <p:sldId id="262" r:id="rId13"/>
    <p:sldId id="26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1BC0F3EC-231C-4043-B6AD-B30E30556A91}">
          <p14:sldIdLst>
            <p14:sldId id="256"/>
            <p14:sldId id="266"/>
            <p14:sldId id="267"/>
            <p14:sldId id="265"/>
            <p14:sldId id="268"/>
            <p14:sldId id="269"/>
            <p14:sldId id="264"/>
            <p14:sldId id="258"/>
            <p14:sldId id="259"/>
            <p14:sldId id="260"/>
            <p14:sldId id="261"/>
            <p14:sldId id="262"/>
            <p14:sldId id="263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g-BG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Щракнете върху иконата, за да добавите картина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12/20/2016</a:t>
            </a:fld>
            <a:endParaRPr lang="en-US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01800" y="217152"/>
            <a:ext cx="8825658" cy="3329581"/>
          </a:xfrm>
        </p:spPr>
        <p:txBody>
          <a:bodyPr/>
          <a:lstStyle/>
          <a:p>
            <a:r>
              <a:rPr lang="bg-BG" dirty="0" smtClean="0"/>
              <a:t>Сравнение между </a:t>
            </a:r>
            <a:r>
              <a:rPr lang="en-US" dirty="0" smtClean="0"/>
              <a:t>samsung</a:t>
            </a:r>
            <a:r>
              <a:rPr lang="en-US" dirty="0" smtClean="0"/>
              <a:t> galaxy s7 </a:t>
            </a:r>
            <a:r>
              <a:rPr lang="bg-BG" dirty="0" smtClean="0"/>
              <a:t>и </a:t>
            </a:r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3387143" y="4915800"/>
            <a:ext cx="8534400" cy="1752600"/>
          </a:xfrm>
        </p:spPr>
        <p:txBody>
          <a:bodyPr/>
          <a:lstStyle/>
          <a:p>
            <a:r>
              <a:rPr lang="bg-BG" dirty="0"/>
              <a:t>Изготвила: Кристияна </a:t>
            </a:r>
            <a:r>
              <a:rPr lang="bg-BG" dirty="0" smtClean="0"/>
              <a:t>Домбарова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Устройство</a:t>
            </a:r>
            <a:br>
              <a:rPr lang="bg-BG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6112" y="1244600"/>
            <a:ext cx="9403742" cy="50037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Съвременният</a:t>
            </a:r>
            <a:r>
              <a:rPr lang="ru-RU" dirty="0"/>
              <a:t> стандарт за телефония </a:t>
            </a:r>
            <a:r>
              <a:rPr lang="ru-RU" dirty="0"/>
              <a:t>предвижда</a:t>
            </a:r>
            <a:r>
              <a:rPr lang="ru-RU" dirty="0"/>
              <a:t> </a:t>
            </a:r>
            <a:r>
              <a:rPr lang="ru-RU" dirty="0"/>
              <a:t>предаването</a:t>
            </a:r>
            <a:r>
              <a:rPr lang="ru-RU" dirty="0"/>
              <a:t> на сигнала в </a:t>
            </a:r>
            <a:r>
              <a:rPr lang="ru-RU" dirty="0"/>
              <a:t>честотна</a:t>
            </a:r>
            <a:r>
              <a:rPr lang="ru-RU" dirty="0"/>
              <a:t> лента 0,3 – 3,4 </a:t>
            </a:r>
            <a:r>
              <a:rPr lang="ru-RU" dirty="0"/>
              <a:t>kHz</a:t>
            </a:r>
            <a:r>
              <a:rPr lang="ru-RU" dirty="0"/>
              <a:t>. </a:t>
            </a:r>
            <a:r>
              <a:rPr lang="ru-RU" dirty="0"/>
              <a:t>Основните</a:t>
            </a:r>
            <a:r>
              <a:rPr lang="ru-RU" dirty="0"/>
              <a:t> части на телефона </a:t>
            </a:r>
            <a:r>
              <a:rPr lang="ru-RU" dirty="0"/>
              <a:t>са</a:t>
            </a:r>
            <a:r>
              <a:rPr lang="ru-RU" dirty="0"/>
              <a:t> </a:t>
            </a:r>
            <a:r>
              <a:rPr lang="ru-RU" dirty="0"/>
              <a:t>телефонен</a:t>
            </a:r>
            <a:r>
              <a:rPr lang="ru-RU" dirty="0"/>
              <a:t> трансформатор и микрофон и </a:t>
            </a:r>
            <a:r>
              <a:rPr lang="ru-RU" dirty="0"/>
              <a:t>телефонна</a:t>
            </a:r>
            <a:r>
              <a:rPr lang="ru-RU" dirty="0"/>
              <a:t> капсула, </a:t>
            </a:r>
            <a:r>
              <a:rPr lang="ru-RU" dirty="0"/>
              <a:t>обединени</a:t>
            </a:r>
            <a:r>
              <a:rPr lang="ru-RU" dirty="0"/>
              <a:t> конструктивно в т.н. </a:t>
            </a:r>
            <a:r>
              <a:rPr lang="ru-RU" dirty="0"/>
              <a:t>телефонна</a:t>
            </a:r>
            <a:r>
              <a:rPr lang="ru-RU" dirty="0"/>
              <a:t> гарнитура (</a:t>
            </a:r>
            <a:r>
              <a:rPr lang="ru-RU" dirty="0"/>
              <a:t>слушалка</a:t>
            </a:r>
            <a:r>
              <a:rPr lang="ru-RU" dirty="0"/>
              <a:t>). </a:t>
            </a:r>
            <a:r>
              <a:rPr lang="ru-RU" dirty="0"/>
              <a:t>Микрофонът</a:t>
            </a:r>
            <a:r>
              <a:rPr lang="ru-RU" dirty="0"/>
              <a:t> </a:t>
            </a:r>
            <a:r>
              <a:rPr lang="ru-RU" dirty="0"/>
              <a:t>преобразува</a:t>
            </a:r>
            <a:r>
              <a:rPr lang="ru-RU" dirty="0"/>
              <a:t> звука, </a:t>
            </a:r>
            <a:r>
              <a:rPr lang="ru-RU" dirty="0"/>
              <a:t>генериран</a:t>
            </a:r>
            <a:r>
              <a:rPr lang="ru-RU" dirty="0"/>
              <a:t> при </a:t>
            </a:r>
            <a:r>
              <a:rPr lang="ru-RU" dirty="0"/>
              <a:t>говорене</a:t>
            </a:r>
            <a:r>
              <a:rPr lang="ru-RU" dirty="0"/>
              <a:t>, в </a:t>
            </a:r>
            <a:r>
              <a:rPr lang="ru-RU" dirty="0"/>
              <a:t>електрически</a:t>
            </a:r>
            <a:r>
              <a:rPr lang="ru-RU" dirty="0"/>
              <a:t> сигнал. </a:t>
            </a:r>
            <a:r>
              <a:rPr lang="ru-RU" dirty="0"/>
              <a:t>Телефонната</a:t>
            </a:r>
            <a:r>
              <a:rPr lang="ru-RU" dirty="0"/>
              <a:t> капсула </a:t>
            </a:r>
            <a:r>
              <a:rPr lang="ru-RU" dirty="0"/>
              <a:t>преобразува</a:t>
            </a:r>
            <a:r>
              <a:rPr lang="ru-RU" dirty="0"/>
              <a:t> получения от </a:t>
            </a:r>
            <a:r>
              <a:rPr lang="ru-RU" dirty="0"/>
              <a:t>събеседника</a:t>
            </a:r>
            <a:r>
              <a:rPr lang="ru-RU" dirty="0"/>
              <a:t> </a:t>
            </a:r>
            <a:r>
              <a:rPr lang="ru-RU" dirty="0"/>
              <a:t>електрически</a:t>
            </a:r>
            <a:r>
              <a:rPr lang="ru-RU" dirty="0"/>
              <a:t> сигнал в звук. </a:t>
            </a:r>
            <a:r>
              <a:rPr lang="ru-RU" dirty="0"/>
              <a:t>Телефонният</a:t>
            </a:r>
            <a:r>
              <a:rPr lang="ru-RU" dirty="0"/>
              <a:t> трансформатор </a:t>
            </a:r>
            <a:r>
              <a:rPr lang="ru-RU" dirty="0"/>
              <a:t>намалява</a:t>
            </a:r>
            <a:r>
              <a:rPr lang="ru-RU" dirty="0"/>
              <a:t> до минимум </a:t>
            </a:r>
            <a:r>
              <a:rPr lang="ru-RU" dirty="0"/>
              <a:t>силата</a:t>
            </a:r>
            <a:r>
              <a:rPr lang="ru-RU" dirty="0"/>
              <a:t>, с </a:t>
            </a:r>
            <a:r>
              <a:rPr lang="ru-RU" dirty="0"/>
              <a:t>която</a:t>
            </a:r>
            <a:r>
              <a:rPr lang="ru-RU" dirty="0"/>
              <a:t> се </a:t>
            </a:r>
            <a:r>
              <a:rPr lang="ru-RU" dirty="0"/>
              <a:t>чуват</a:t>
            </a:r>
            <a:r>
              <a:rPr lang="ru-RU" dirty="0"/>
              <a:t> в </a:t>
            </a:r>
            <a:r>
              <a:rPr lang="ru-RU" dirty="0"/>
              <a:t>слушалката</a:t>
            </a:r>
            <a:r>
              <a:rPr lang="ru-RU" dirty="0"/>
              <a:t> </a:t>
            </a:r>
            <a:r>
              <a:rPr lang="ru-RU" dirty="0"/>
              <a:t>звуците</a:t>
            </a:r>
            <a:r>
              <a:rPr lang="ru-RU" dirty="0"/>
              <a:t>, </a:t>
            </a:r>
            <a:r>
              <a:rPr lang="ru-RU" dirty="0"/>
              <a:t>приети</a:t>
            </a:r>
            <a:r>
              <a:rPr lang="ru-RU" dirty="0"/>
              <a:t> от микрофона, </a:t>
            </a:r>
            <a:r>
              <a:rPr lang="ru-RU" dirty="0"/>
              <a:t>като</a:t>
            </a:r>
            <a:r>
              <a:rPr lang="ru-RU" dirty="0"/>
              <a:t> </a:t>
            </a:r>
            <a:r>
              <a:rPr lang="ru-RU" dirty="0"/>
              <a:t>ги</a:t>
            </a:r>
            <a:r>
              <a:rPr lang="ru-RU" dirty="0"/>
              <a:t> </a:t>
            </a:r>
            <a:r>
              <a:rPr lang="ru-RU" dirty="0"/>
              <a:t>изпраща</a:t>
            </a:r>
            <a:r>
              <a:rPr lang="ru-RU" dirty="0"/>
              <a:t> само </a:t>
            </a:r>
            <a:r>
              <a:rPr lang="ru-RU" dirty="0"/>
              <a:t>към</a:t>
            </a:r>
            <a:r>
              <a:rPr lang="ru-RU" dirty="0"/>
              <a:t> </a:t>
            </a:r>
            <a:r>
              <a:rPr lang="ru-RU" dirty="0"/>
              <a:t>насрещния</a:t>
            </a:r>
            <a:r>
              <a:rPr lang="ru-RU" dirty="0"/>
              <a:t> телефон. </a:t>
            </a:r>
            <a:r>
              <a:rPr lang="ru-RU" dirty="0"/>
              <a:t>Електрическият</a:t>
            </a:r>
            <a:r>
              <a:rPr lang="ru-RU" dirty="0"/>
              <a:t> сигнал се </a:t>
            </a:r>
            <a:r>
              <a:rPr lang="ru-RU" dirty="0"/>
              <a:t>предава</a:t>
            </a:r>
            <a:r>
              <a:rPr lang="ru-RU" dirty="0"/>
              <a:t> по </a:t>
            </a:r>
            <a:r>
              <a:rPr lang="ru-RU" dirty="0"/>
              <a:t>проводници</a:t>
            </a:r>
            <a:r>
              <a:rPr lang="ru-RU" dirty="0"/>
              <a:t> </a:t>
            </a:r>
            <a:r>
              <a:rPr lang="ru-RU" dirty="0"/>
              <a:t>към</a:t>
            </a:r>
            <a:r>
              <a:rPr lang="ru-RU" dirty="0"/>
              <a:t> </a:t>
            </a:r>
            <a:r>
              <a:rPr lang="ru-RU" dirty="0"/>
              <a:t>телефонна</a:t>
            </a:r>
            <a:r>
              <a:rPr lang="ru-RU" dirty="0"/>
              <a:t> централа, </a:t>
            </a:r>
            <a:r>
              <a:rPr lang="ru-RU" dirty="0"/>
              <a:t>която</a:t>
            </a:r>
            <a:r>
              <a:rPr lang="ru-RU" dirty="0"/>
              <a:t> </a:t>
            </a:r>
            <a:r>
              <a:rPr lang="ru-RU" dirty="0"/>
              <a:t>пренасочва</a:t>
            </a:r>
            <a:r>
              <a:rPr lang="ru-RU" dirty="0"/>
              <a:t> (</a:t>
            </a:r>
            <a:r>
              <a:rPr lang="ru-RU" dirty="0"/>
              <a:t>комутира</a:t>
            </a:r>
            <a:r>
              <a:rPr lang="ru-RU" dirty="0"/>
              <a:t>) сигнала </a:t>
            </a:r>
            <a:r>
              <a:rPr lang="ru-RU" dirty="0"/>
              <a:t>към</a:t>
            </a:r>
            <a:r>
              <a:rPr lang="ru-RU" dirty="0"/>
              <a:t> </a:t>
            </a:r>
            <a:r>
              <a:rPr lang="ru-RU" dirty="0"/>
              <a:t>централата</a:t>
            </a:r>
            <a:r>
              <a:rPr lang="ru-RU" dirty="0"/>
              <a:t> на </a:t>
            </a:r>
            <a:r>
              <a:rPr lang="ru-RU" dirty="0"/>
              <a:t>търсения</a:t>
            </a:r>
            <a:r>
              <a:rPr lang="ru-RU" dirty="0"/>
              <a:t> </a:t>
            </a:r>
            <a:r>
              <a:rPr lang="ru-RU" dirty="0"/>
              <a:t>абонат</a:t>
            </a:r>
            <a:r>
              <a:rPr lang="ru-RU" dirty="0"/>
              <a:t>. При </a:t>
            </a:r>
            <a:r>
              <a:rPr lang="ru-RU" dirty="0"/>
              <a:t>мобилните</a:t>
            </a:r>
            <a:r>
              <a:rPr lang="ru-RU" dirty="0"/>
              <a:t> </a:t>
            </a:r>
            <a:r>
              <a:rPr lang="ru-RU" dirty="0"/>
              <a:t>телефони</a:t>
            </a:r>
            <a:r>
              <a:rPr lang="ru-RU" dirty="0"/>
              <a:t> </a:t>
            </a:r>
            <a:r>
              <a:rPr lang="ru-RU" dirty="0"/>
              <a:t>апаратът</a:t>
            </a:r>
            <a:r>
              <a:rPr lang="ru-RU" dirty="0"/>
              <a:t> </a:t>
            </a:r>
            <a:r>
              <a:rPr lang="ru-RU" dirty="0"/>
              <a:t>преобразува</a:t>
            </a:r>
            <a:r>
              <a:rPr lang="ru-RU" dirty="0"/>
              <a:t> </a:t>
            </a:r>
            <a:r>
              <a:rPr lang="ru-RU" dirty="0"/>
              <a:t>електрическия</a:t>
            </a:r>
            <a:r>
              <a:rPr lang="ru-RU" dirty="0"/>
              <a:t> сигнал в радиосигнал, </a:t>
            </a:r>
            <a:r>
              <a:rPr lang="ru-RU" dirty="0"/>
              <a:t>който</a:t>
            </a:r>
            <a:r>
              <a:rPr lang="ru-RU" dirty="0"/>
              <a:t> се </a:t>
            </a:r>
            <a:r>
              <a:rPr lang="ru-RU" dirty="0"/>
              <a:t>предава</a:t>
            </a:r>
            <a:r>
              <a:rPr lang="ru-RU" dirty="0"/>
              <a:t> чрез т.н. </a:t>
            </a:r>
            <a:r>
              <a:rPr lang="ru-RU" dirty="0"/>
              <a:t>базови</a:t>
            </a:r>
            <a:r>
              <a:rPr lang="ru-RU" dirty="0"/>
              <a:t> станции </a:t>
            </a:r>
            <a:r>
              <a:rPr lang="ru-RU" dirty="0"/>
              <a:t>към</a:t>
            </a:r>
            <a:r>
              <a:rPr lang="ru-RU" dirty="0"/>
              <a:t> </a:t>
            </a:r>
            <a:r>
              <a:rPr lang="ru-RU" dirty="0"/>
              <a:t>съответната</a:t>
            </a:r>
            <a:r>
              <a:rPr lang="ru-RU" dirty="0"/>
              <a:t> </a:t>
            </a:r>
            <a:r>
              <a:rPr lang="ru-RU" dirty="0"/>
              <a:t>телефонна</a:t>
            </a:r>
            <a:r>
              <a:rPr lang="ru-RU" dirty="0"/>
              <a:t> централа.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6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История</a:t>
            </a:r>
            <a:br>
              <a:rPr lang="bg-BG" dirty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00100" y="1358900"/>
            <a:ext cx="9249753" cy="4889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Преди</a:t>
            </a:r>
            <a:r>
              <a:rPr lang="ru-RU" dirty="0"/>
              <a:t> </a:t>
            </a:r>
            <a:r>
              <a:rPr lang="ru-RU" dirty="0"/>
              <a:t>изобретяването</a:t>
            </a:r>
            <a:r>
              <a:rPr lang="ru-RU" dirty="0"/>
              <a:t> на </a:t>
            </a:r>
            <a:r>
              <a:rPr lang="ru-RU" dirty="0"/>
              <a:t>електромагнитните</a:t>
            </a:r>
            <a:r>
              <a:rPr lang="ru-RU" dirty="0"/>
              <a:t> устройства, </a:t>
            </a:r>
            <a:r>
              <a:rPr lang="ru-RU" dirty="0"/>
              <a:t>хората</a:t>
            </a:r>
            <a:r>
              <a:rPr lang="ru-RU" dirty="0"/>
              <a:t> </a:t>
            </a:r>
            <a:r>
              <a:rPr lang="ru-RU" dirty="0"/>
              <a:t>използват</a:t>
            </a:r>
            <a:r>
              <a:rPr lang="ru-RU" dirty="0"/>
              <a:t> </a:t>
            </a:r>
            <a:r>
              <a:rPr lang="ru-RU" dirty="0"/>
              <a:t>механични</a:t>
            </a:r>
            <a:r>
              <a:rPr lang="ru-RU" dirty="0"/>
              <a:t> средства за </a:t>
            </a:r>
            <a:r>
              <a:rPr lang="ru-RU" dirty="0"/>
              <a:t>предаване</a:t>
            </a:r>
            <a:r>
              <a:rPr lang="ru-RU" dirty="0"/>
              <a:t> на звук и да </a:t>
            </a:r>
            <a:r>
              <a:rPr lang="ru-RU" dirty="0"/>
              <a:t>комуникират</a:t>
            </a:r>
            <a:r>
              <a:rPr lang="ru-RU" dirty="0"/>
              <a:t> </a:t>
            </a:r>
            <a:r>
              <a:rPr lang="ru-RU" dirty="0"/>
              <a:t>помежду</a:t>
            </a:r>
            <a:r>
              <a:rPr lang="ru-RU" dirty="0"/>
              <a:t> си на </a:t>
            </a:r>
            <a:r>
              <a:rPr lang="ru-RU" dirty="0"/>
              <a:t>разстояние</a:t>
            </a:r>
            <a:r>
              <a:rPr lang="ru-RU" dirty="0"/>
              <a:t> – </a:t>
            </a:r>
            <a:r>
              <a:rPr lang="ru-RU" dirty="0"/>
              <a:t>така</a:t>
            </a:r>
            <a:r>
              <a:rPr lang="ru-RU" dirty="0"/>
              <a:t> например по </a:t>
            </a:r>
            <a:r>
              <a:rPr lang="ru-RU" dirty="0"/>
              <a:t>тръби</a:t>
            </a:r>
            <a:r>
              <a:rPr lang="ru-RU" dirty="0"/>
              <a:t> и </a:t>
            </a:r>
            <a:r>
              <a:rPr lang="ru-RU" dirty="0"/>
              <a:t>други</a:t>
            </a:r>
            <a:r>
              <a:rPr lang="ru-RU" dirty="0"/>
              <a:t> </a:t>
            </a:r>
            <a:r>
              <a:rPr lang="ru-RU" dirty="0"/>
              <a:t>подобни</a:t>
            </a:r>
            <a:r>
              <a:rPr lang="ru-RU" dirty="0"/>
              <a:t> среди. Един от </a:t>
            </a:r>
            <a:r>
              <a:rPr lang="ru-RU" dirty="0"/>
              <a:t>най-разпространените</a:t>
            </a:r>
            <a:r>
              <a:rPr lang="ru-RU" dirty="0"/>
              <a:t> </a:t>
            </a:r>
            <a:r>
              <a:rPr lang="ru-RU" dirty="0"/>
              <a:t>варианти</a:t>
            </a:r>
            <a:r>
              <a:rPr lang="ru-RU" dirty="0"/>
              <a:t>, </a:t>
            </a:r>
            <a:r>
              <a:rPr lang="ru-RU" dirty="0"/>
              <a:t>който</a:t>
            </a:r>
            <a:r>
              <a:rPr lang="ru-RU" dirty="0"/>
              <a:t> </a:t>
            </a:r>
            <a:r>
              <a:rPr lang="ru-RU" dirty="0"/>
              <a:t>днес</a:t>
            </a:r>
            <a:r>
              <a:rPr lang="ru-RU" dirty="0"/>
              <a:t> е </a:t>
            </a:r>
            <a:r>
              <a:rPr lang="ru-RU" dirty="0"/>
              <a:t>детска</a:t>
            </a:r>
            <a:r>
              <a:rPr lang="ru-RU" dirty="0"/>
              <a:t> игра, </a:t>
            </a:r>
            <a:r>
              <a:rPr lang="ru-RU" dirty="0"/>
              <a:t>представлява</a:t>
            </a:r>
            <a:r>
              <a:rPr lang="ru-RU" dirty="0"/>
              <a:t> две </a:t>
            </a:r>
            <a:r>
              <a:rPr lang="ru-RU" dirty="0"/>
              <a:t>хартиени</a:t>
            </a:r>
            <a:r>
              <a:rPr lang="ru-RU" dirty="0"/>
              <a:t> чаши или </a:t>
            </a:r>
            <a:r>
              <a:rPr lang="ru-RU" dirty="0"/>
              <a:t>консервени</a:t>
            </a:r>
            <a:r>
              <a:rPr lang="ru-RU" dirty="0"/>
              <a:t> </a:t>
            </a:r>
            <a:r>
              <a:rPr lang="ru-RU" dirty="0"/>
              <a:t>кутии</a:t>
            </a:r>
            <a:r>
              <a:rPr lang="ru-RU" dirty="0"/>
              <a:t>, </a:t>
            </a:r>
            <a:r>
              <a:rPr lang="ru-RU" dirty="0"/>
              <a:t>свързани</a:t>
            </a:r>
            <a:r>
              <a:rPr lang="ru-RU" dirty="0"/>
              <a:t> с </a:t>
            </a:r>
            <a:r>
              <a:rPr lang="ru-RU" dirty="0"/>
              <a:t>връв</a:t>
            </a:r>
            <a:r>
              <a:rPr lang="ru-RU" dirty="0"/>
              <a:t> или конец. </a:t>
            </a:r>
            <a:r>
              <a:rPr lang="ru-RU" dirty="0"/>
              <a:t>Принципът</a:t>
            </a:r>
            <a:r>
              <a:rPr lang="ru-RU" dirty="0"/>
              <a:t> е </a:t>
            </a:r>
            <a:r>
              <a:rPr lang="ru-RU" dirty="0"/>
              <a:t>следният</a:t>
            </a:r>
            <a:r>
              <a:rPr lang="ru-RU" dirty="0"/>
              <a:t>: </a:t>
            </a:r>
            <a:r>
              <a:rPr lang="ru-RU" dirty="0"/>
              <a:t>Когато</a:t>
            </a:r>
            <a:r>
              <a:rPr lang="ru-RU" dirty="0"/>
              <a:t> </a:t>
            </a:r>
            <a:r>
              <a:rPr lang="ru-RU" dirty="0"/>
              <a:t>връвта</a:t>
            </a:r>
            <a:r>
              <a:rPr lang="ru-RU" dirty="0"/>
              <a:t> се </a:t>
            </a:r>
            <a:r>
              <a:rPr lang="ru-RU" dirty="0"/>
              <a:t>опъне</a:t>
            </a:r>
            <a:r>
              <a:rPr lang="ru-RU" dirty="0"/>
              <a:t> и </a:t>
            </a:r>
            <a:r>
              <a:rPr lang="ru-RU" dirty="0"/>
              <a:t>някой</a:t>
            </a:r>
            <a:r>
              <a:rPr lang="ru-RU" dirty="0"/>
              <a:t> говори в </a:t>
            </a:r>
            <a:r>
              <a:rPr lang="ru-RU" dirty="0"/>
              <a:t>една</a:t>
            </a:r>
            <a:r>
              <a:rPr lang="ru-RU" dirty="0"/>
              <a:t> от </a:t>
            </a:r>
            <a:r>
              <a:rPr lang="ru-RU" dirty="0"/>
              <a:t>консервните</a:t>
            </a:r>
            <a:r>
              <a:rPr lang="ru-RU" dirty="0"/>
              <a:t> </a:t>
            </a:r>
            <a:r>
              <a:rPr lang="ru-RU" dirty="0"/>
              <a:t>кутии</a:t>
            </a:r>
            <a:r>
              <a:rPr lang="ru-RU" dirty="0"/>
              <a:t>, </a:t>
            </a:r>
            <a:r>
              <a:rPr lang="ru-RU" dirty="0"/>
              <a:t>дъното</a:t>
            </a:r>
            <a:r>
              <a:rPr lang="ru-RU" dirty="0"/>
              <a:t> действа </a:t>
            </a:r>
            <a:r>
              <a:rPr lang="ru-RU" dirty="0"/>
              <a:t>като</a:t>
            </a:r>
            <a:r>
              <a:rPr lang="ru-RU" dirty="0"/>
              <a:t> мембрана, </a:t>
            </a:r>
            <a:r>
              <a:rPr lang="ru-RU" dirty="0"/>
              <a:t>преобразувайки</a:t>
            </a:r>
            <a:r>
              <a:rPr lang="ru-RU" dirty="0"/>
              <a:t> </a:t>
            </a:r>
            <a:r>
              <a:rPr lang="ru-RU" dirty="0"/>
              <a:t>звуковите</a:t>
            </a:r>
            <a:r>
              <a:rPr lang="ru-RU" dirty="0"/>
              <a:t> </a:t>
            </a:r>
            <a:r>
              <a:rPr lang="ru-RU" dirty="0"/>
              <a:t>вълни</a:t>
            </a:r>
            <a:r>
              <a:rPr lang="ru-RU" dirty="0"/>
              <a:t> в </a:t>
            </a:r>
            <a:r>
              <a:rPr lang="ru-RU" dirty="0"/>
              <a:t>надлъжни</a:t>
            </a:r>
            <a:r>
              <a:rPr lang="ru-RU" dirty="0"/>
              <a:t> </a:t>
            </a:r>
            <a:r>
              <a:rPr lang="ru-RU" dirty="0"/>
              <a:t>механични</a:t>
            </a:r>
            <a:r>
              <a:rPr lang="ru-RU" dirty="0"/>
              <a:t> вибрации, </a:t>
            </a:r>
            <a:r>
              <a:rPr lang="ru-RU" dirty="0"/>
              <a:t>които</a:t>
            </a:r>
            <a:r>
              <a:rPr lang="ru-RU" dirty="0"/>
              <a:t> от своя страна </a:t>
            </a:r>
            <a:r>
              <a:rPr lang="ru-RU" dirty="0"/>
              <a:t>създават</a:t>
            </a:r>
            <a:r>
              <a:rPr lang="ru-RU" dirty="0"/>
              <a:t> </a:t>
            </a:r>
            <a:r>
              <a:rPr lang="ru-RU" dirty="0"/>
              <a:t>напрежение</a:t>
            </a:r>
            <a:r>
              <a:rPr lang="ru-RU" dirty="0"/>
              <a:t> </a:t>
            </a:r>
            <a:r>
              <a:rPr lang="ru-RU" dirty="0"/>
              <a:t>във</a:t>
            </a:r>
            <a:r>
              <a:rPr lang="ru-RU" dirty="0"/>
              <a:t> </a:t>
            </a:r>
            <a:r>
              <a:rPr lang="ru-RU" dirty="0"/>
              <a:t>връвта</a:t>
            </a:r>
            <a:r>
              <a:rPr lang="ru-RU" dirty="0"/>
              <a:t>. </a:t>
            </a:r>
            <a:r>
              <a:rPr lang="ru-RU" dirty="0"/>
              <a:t>Тези</a:t>
            </a:r>
            <a:r>
              <a:rPr lang="ru-RU" dirty="0"/>
              <a:t> отклонения в </a:t>
            </a:r>
            <a:r>
              <a:rPr lang="ru-RU" dirty="0"/>
              <a:t>напрежението</a:t>
            </a:r>
            <a:r>
              <a:rPr lang="ru-RU" dirty="0"/>
              <a:t>, </a:t>
            </a:r>
            <a:r>
              <a:rPr lang="ru-RU" dirty="0"/>
              <a:t>създават</a:t>
            </a:r>
            <a:r>
              <a:rPr lang="ru-RU" dirty="0"/>
              <a:t> </a:t>
            </a:r>
            <a:r>
              <a:rPr lang="ru-RU" dirty="0"/>
              <a:t>вълни</a:t>
            </a:r>
            <a:r>
              <a:rPr lang="ru-RU" dirty="0"/>
              <a:t>, </a:t>
            </a:r>
            <a:r>
              <a:rPr lang="ru-RU" dirty="0"/>
              <a:t>които</a:t>
            </a:r>
            <a:r>
              <a:rPr lang="ru-RU" dirty="0"/>
              <a:t> </a:t>
            </a:r>
            <a:r>
              <a:rPr lang="ru-RU" dirty="0"/>
              <a:t>пътуват</a:t>
            </a:r>
            <a:r>
              <a:rPr lang="ru-RU" dirty="0"/>
              <a:t> до </a:t>
            </a:r>
            <a:r>
              <a:rPr lang="ru-RU" dirty="0"/>
              <a:t>другия</a:t>
            </a:r>
            <a:r>
              <a:rPr lang="ru-RU" dirty="0"/>
              <a:t> край, </a:t>
            </a:r>
            <a:r>
              <a:rPr lang="ru-RU" dirty="0"/>
              <a:t>дъното</a:t>
            </a:r>
            <a:r>
              <a:rPr lang="ru-RU" dirty="0"/>
              <a:t> на </a:t>
            </a:r>
            <a:r>
              <a:rPr lang="ru-RU" dirty="0"/>
              <a:t>другата</a:t>
            </a:r>
            <a:r>
              <a:rPr lang="ru-RU" dirty="0"/>
              <a:t> </a:t>
            </a:r>
            <a:r>
              <a:rPr lang="ru-RU" dirty="0"/>
              <a:t>консервена</a:t>
            </a:r>
            <a:r>
              <a:rPr lang="ru-RU" dirty="0"/>
              <a:t> </a:t>
            </a:r>
            <a:r>
              <a:rPr lang="ru-RU" dirty="0"/>
              <a:t>кутия</a:t>
            </a:r>
            <a:r>
              <a:rPr lang="ru-RU" dirty="0"/>
              <a:t> </a:t>
            </a:r>
            <a:r>
              <a:rPr lang="ru-RU" dirty="0"/>
              <a:t>започва</a:t>
            </a:r>
            <a:r>
              <a:rPr lang="ru-RU" dirty="0"/>
              <a:t> да </a:t>
            </a:r>
            <a:r>
              <a:rPr lang="ru-RU" dirty="0"/>
              <a:t>вибрира</a:t>
            </a:r>
            <a:r>
              <a:rPr lang="ru-RU" dirty="0"/>
              <a:t> по </a:t>
            </a:r>
            <a:r>
              <a:rPr lang="ru-RU" dirty="0"/>
              <a:t>същия</a:t>
            </a:r>
            <a:r>
              <a:rPr lang="ru-RU" dirty="0"/>
              <a:t> начин </a:t>
            </a:r>
            <a:r>
              <a:rPr lang="ru-RU" dirty="0"/>
              <a:t>като</a:t>
            </a:r>
            <a:r>
              <a:rPr lang="ru-RU" dirty="0"/>
              <a:t> </a:t>
            </a:r>
            <a:r>
              <a:rPr lang="ru-RU" dirty="0"/>
              <a:t>първата</a:t>
            </a:r>
            <a:r>
              <a:rPr lang="ru-RU" dirty="0"/>
              <a:t>, </a:t>
            </a:r>
            <a:r>
              <a:rPr lang="ru-RU" dirty="0"/>
              <a:t>като</a:t>
            </a:r>
            <a:r>
              <a:rPr lang="ru-RU" dirty="0"/>
              <a:t> по </a:t>
            </a:r>
            <a:r>
              <a:rPr lang="ru-RU" dirty="0"/>
              <a:t>този</a:t>
            </a:r>
            <a:r>
              <a:rPr lang="ru-RU" dirty="0"/>
              <a:t> начин </a:t>
            </a:r>
            <a:r>
              <a:rPr lang="ru-RU" dirty="0"/>
              <a:t>пресъздава</a:t>
            </a:r>
            <a:r>
              <a:rPr lang="ru-RU" dirty="0"/>
              <a:t> звука.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2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Механичен телефон с две чаши, </a:t>
            </a:r>
            <a:r>
              <a:rPr lang="ru-RU" dirty="0"/>
              <a:t>свързани</a:t>
            </a:r>
            <a:r>
              <a:rPr lang="ru-RU" dirty="0"/>
              <a:t> с </a:t>
            </a:r>
            <a:r>
              <a:rPr lang="ru-RU" dirty="0"/>
              <a:t>връв</a:t>
            </a:r>
            <a:endParaRPr lang="en-US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9499" y="1600200"/>
            <a:ext cx="6853001" cy="4708525"/>
          </a:xfrm>
        </p:spPr>
      </p:pic>
    </p:spTree>
    <p:extLst>
      <p:ext uri="{BB962C8B-B14F-4D97-AF65-F5344CB8AC3E}">
        <p14:creationId xmlns:p14="http://schemas.microsoft.com/office/powerpoint/2010/main" val="7969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Съвременни телефони/Смартфони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Смартфон</a:t>
            </a:r>
            <a:r>
              <a:rPr lang="ru-RU" sz="2400" dirty="0"/>
              <a:t> (на </a:t>
            </a:r>
            <a:r>
              <a:rPr lang="ru-RU" sz="2400" dirty="0"/>
              <a:t>английски</a:t>
            </a:r>
            <a:r>
              <a:rPr lang="ru-RU" sz="2400" dirty="0"/>
              <a:t>: </a:t>
            </a:r>
            <a:r>
              <a:rPr lang="ru-RU" sz="2400" i="1" dirty="0"/>
              <a:t>smartphone</a:t>
            </a:r>
            <a:r>
              <a:rPr lang="ru-RU" sz="2400" dirty="0"/>
              <a:t> – умен телефон) е мобилен телефон c </a:t>
            </a:r>
            <a:r>
              <a:rPr lang="ru-RU" sz="2400" dirty="0"/>
              <a:t>разширена</a:t>
            </a:r>
            <a:r>
              <a:rPr lang="ru-RU" sz="2400" dirty="0"/>
              <a:t> </a:t>
            </a:r>
            <a:r>
              <a:rPr lang="ru-RU" sz="2400" dirty="0"/>
              <a:t>функционалност</a:t>
            </a:r>
            <a:r>
              <a:rPr lang="ru-RU" sz="2400" dirty="0"/>
              <a:t>, сравнима с </a:t>
            </a:r>
            <a:r>
              <a:rPr lang="ru-RU" sz="2400" dirty="0"/>
              <a:t>джобните</a:t>
            </a:r>
            <a:r>
              <a:rPr lang="ru-RU" sz="2400" dirty="0"/>
              <a:t> </a:t>
            </a:r>
            <a:r>
              <a:rPr lang="ru-RU" sz="2400" dirty="0"/>
              <a:t>компютри</a:t>
            </a:r>
            <a:r>
              <a:rPr lang="ru-RU" sz="2400" dirty="0"/>
              <a:t>. </a:t>
            </a:r>
            <a:r>
              <a:rPr lang="ru-RU" sz="2400" dirty="0"/>
              <a:t>Понякога</a:t>
            </a:r>
            <a:r>
              <a:rPr lang="ru-RU" sz="2400" dirty="0"/>
              <a:t> се </a:t>
            </a:r>
            <a:r>
              <a:rPr lang="ru-RU" sz="2400" dirty="0"/>
              <a:t>използва</a:t>
            </a:r>
            <a:r>
              <a:rPr lang="ru-RU" sz="2400" dirty="0"/>
              <a:t> и </a:t>
            </a:r>
            <a:r>
              <a:rPr lang="ru-RU" sz="2400" dirty="0"/>
              <a:t>терминът</a:t>
            </a:r>
            <a:r>
              <a:rPr lang="ru-RU" sz="2400" dirty="0"/>
              <a:t> „</a:t>
            </a:r>
            <a:r>
              <a:rPr lang="ru-RU" sz="2400" dirty="0"/>
              <a:t>комуникатор</a:t>
            </a:r>
            <a:r>
              <a:rPr lang="ru-RU" sz="2400" dirty="0"/>
              <a:t>“ (на </a:t>
            </a:r>
            <a:r>
              <a:rPr lang="ru-RU" sz="2400" dirty="0"/>
              <a:t>английски</a:t>
            </a:r>
            <a:r>
              <a:rPr lang="ru-RU" sz="2400" dirty="0"/>
              <a:t>: </a:t>
            </a:r>
            <a:r>
              <a:rPr lang="ru-RU" sz="2400" i="1" dirty="0"/>
              <a:t>Communicator</a:t>
            </a:r>
            <a:r>
              <a:rPr lang="ru-RU" sz="2400" i="1" dirty="0"/>
              <a:t>, PDA </a:t>
            </a:r>
            <a:r>
              <a:rPr lang="ru-RU" sz="2400" i="1" dirty="0"/>
              <a:t>Phone</a:t>
            </a:r>
            <a:r>
              <a:rPr lang="ru-RU" sz="2400" dirty="0"/>
              <a:t>) – </a:t>
            </a:r>
            <a:r>
              <a:rPr lang="ru-RU" sz="2400" dirty="0"/>
              <a:t>джобен</a:t>
            </a:r>
            <a:r>
              <a:rPr lang="ru-RU" sz="2400" dirty="0"/>
              <a:t> </a:t>
            </a:r>
            <a:r>
              <a:rPr lang="ru-RU" sz="2400" dirty="0"/>
              <a:t>компютър</a:t>
            </a:r>
            <a:r>
              <a:rPr lang="ru-RU" sz="2400" dirty="0"/>
              <a:t>, </a:t>
            </a:r>
            <a:r>
              <a:rPr lang="ru-RU" sz="2400" dirty="0"/>
              <a:t>допълнен</a:t>
            </a:r>
            <a:r>
              <a:rPr lang="ru-RU" sz="2400" dirty="0"/>
              <a:t> с </a:t>
            </a:r>
            <a:r>
              <a:rPr lang="ru-RU" sz="2400" dirty="0"/>
              <a:t>възможностите</a:t>
            </a:r>
            <a:r>
              <a:rPr lang="ru-RU" sz="2400" dirty="0"/>
              <a:t> на мобилен телефон.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015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8000" dirty="0"/>
              <a:t>	КРАЙ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042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 S60: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8313" y="1989418"/>
            <a:ext cx="3201988" cy="4195481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Модел</a:t>
            </a:r>
            <a:r>
              <a:rPr lang="ru-RU" b="1" dirty="0"/>
              <a:t>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CAT S60</a:t>
            </a:r>
          </a:p>
          <a:p>
            <a:pPr marL="0" indent="0" fontAlgn="base">
              <a:buNone/>
            </a:pPr>
            <a:r>
              <a:rPr lang="ru-RU" b="1" dirty="0"/>
              <a:t>Година: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2016</a:t>
            </a:r>
          </a:p>
          <a:p>
            <a:pPr marL="0" indent="0" fontAlgn="base">
              <a:buNone/>
            </a:pPr>
            <a:r>
              <a:rPr lang="ru-RU" b="1" dirty="0"/>
              <a:t>Размери</a:t>
            </a:r>
            <a:r>
              <a:rPr lang="ru-RU" b="1" dirty="0"/>
              <a:t> [д/ш/в, мм]: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147.9 x 73.4 x 12.66</a:t>
            </a:r>
          </a:p>
          <a:p>
            <a:pPr marL="0" indent="0" fontAlgn="base">
              <a:buNone/>
            </a:pPr>
            <a:r>
              <a:rPr lang="ru-RU" b="1" dirty="0"/>
              <a:t>Тегло</a:t>
            </a:r>
            <a:r>
              <a:rPr lang="ru-RU" b="1" dirty="0"/>
              <a:t> [</a:t>
            </a:r>
            <a:r>
              <a:rPr lang="ru-RU" b="1" dirty="0"/>
              <a:t>гр</a:t>
            </a:r>
            <a:r>
              <a:rPr lang="ru-RU" b="1" dirty="0"/>
              <a:t>]: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223</a:t>
            </a:r>
          </a:p>
          <a:p>
            <a:endParaRPr lang="en-US" dirty="0"/>
          </a:p>
        </p:txBody>
      </p:sp>
      <p:sp>
        <p:nvSpPr>
          <p:cNvPr id="8" name="Правоъгълник 7"/>
          <p:cNvSpPr/>
          <p:nvPr/>
        </p:nvSpPr>
        <p:spPr>
          <a:xfrm>
            <a:off x="3835400" y="1989418"/>
            <a:ext cx="360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bg-BG" dirty="0">
                <a:latin typeface="DaxPro"/>
              </a:rPr>
              <a:t>Дисплей</a:t>
            </a:r>
            <a:r>
              <a:rPr lang="en-US" dirty="0">
                <a:latin typeface="DaxPro"/>
              </a:rPr>
              <a:t>:</a:t>
            </a:r>
            <a:endParaRPr lang="bg-BG" dirty="0">
              <a:latin typeface="DaxPro"/>
            </a:endParaRPr>
          </a:p>
          <a:p>
            <a:pPr fontAlgn="base"/>
            <a:r>
              <a:rPr lang="bg-BG" b="1" dirty="0">
                <a:latin typeface="Open Sans"/>
              </a:rPr>
              <a:t>Екран: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4.7" </a:t>
            </a:r>
            <a:r>
              <a:rPr lang="en-US" dirty="0">
                <a:latin typeface="Open Sans"/>
              </a:rPr>
              <a:t>Super bright a-Si AHVA, HD</a:t>
            </a:r>
          </a:p>
          <a:p>
            <a:pPr fontAlgn="base"/>
            <a:r>
              <a:rPr lang="bg-BG" b="1" dirty="0">
                <a:latin typeface="Open Sans"/>
              </a:rPr>
              <a:t>Резолюция: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1280 </a:t>
            </a:r>
            <a:r>
              <a:rPr lang="en-US" dirty="0">
                <a:latin typeface="Open Sans"/>
              </a:rPr>
              <a:t>x 720</a:t>
            </a:r>
          </a:p>
          <a:p>
            <a:pPr fontAlgn="base"/>
            <a:r>
              <a:rPr lang="bg-BG" b="1" dirty="0">
                <a:latin typeface="Open Sans"/>
              </a:rPr>
              <a:t>Цвят: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16</a:t>
            </a:r>
            <a:r>
              <a:rPr lang="en-US" dirty="0">
                <a:latin typeface="Open Sans"/>
              </a:rPr>
              <a:t>M</a:t>
            </a:r>
            <a:endParaRPr lang="en-US" b="0" i="0" dirty="0">
              <a:effectLst/>
              <a:latin typeface="Open Sans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7442201" y="2076751"/>
            <a:ext cx="223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DaxPro"/>
              </a:rPr>
              <a:t>Камера</a:t>
            </a:r>
            <a:r>
              <a:rPr lang="en-US" dirty="0">
                <a:latin typeface="DaxPro"/>
              </a:rPr>
              <a:t>:</a:t>
            </a:r>
            <a:endParaRPr lang="ru-RU" dirty="0">
              <a:latin typeface="DaxPro"/>
            </a:endParaRPr>
          </a:p>
          <a:p>
            <a:pPr fontAlgn="base"/>
            <a:r>
              <a:rPr lang="ru-RU" b="1" dirty="0">
                <a:latin typeface="Open Sans"/>
              </a:rPr>
              <a:t>Камера: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13MP</a:t>
            </a:r>
          </a:p>
          <a:p>
            <a:pPr fontAlgn="base"/>
            <a:r>
              <a:rPr lang="ru-RU" b="1" dirty="0">
                <a:latin typeface="Open Sans"/>
              </a:rPr>
              <a:t>Предна</a:t>
            </a:r>
            <a:r>
              <a:rPr lang="ru-RU" b="1" dirty="0">
                <a:latin typeface="Open Sans"/>
              </a:rPr>
              <a:t> камера: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5MP</a:t>
            </a:r>
          </a:p>
          <a:p>
            <a:pPr fontAlgn="base"/>
            <a:r>
              <a:rPr lang="ru-RU" b="1" dirty="0">
                <a:latin typeface="Open Sans"/>
              </a:rPr>
              <a:t>Видео </a:t>
            </a:r>
            <a:r>
              <a:rPr lang="ru-RU" b="1" dirty="0">
                <a:latin typeface="Open Sans"/>
              </a:rPr>
              <a:t>запис</a:t>
            </a:r>
            <a:r>
              <a:rPr lang="ru-RU" b="1" dirty="0">
                <a:latin typeface="Open Sans"/>
              </a:rPr>
              <a:t>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Да</a:t>
            </a:r>
            <a:endParaRPr lang="ru-RU" b="0" i="0" dirty="0">
              <a:effectLst/>
              <a:latin typeface="Open Sans"/>
            </a:endParaRPr>
          </a:p>
        </p:txBody>
      </p:sp>
      <p:pic>
        <p:nvPicPr>
          <p:cNvPr id="2049" name="Picture 1" descr="icon-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4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ник 9"/>
          <p:cNvSpPr/>
          <p:nvPr/>
        </p:nvSpPr>
        <p:spPr>
          <a:xfrm>
            <a:off x="673100" y="2680038"/>
            <a:ext cx="3009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bg-BG" dirty="0">
                <a:latin typeface="DaxPro"/>
              </a:rPr>
              <a:t>Памет</a:t>
            </a:r>
            <a:r>
              <a:rPr lang="en-US" dirty="0">
                <a:latin typeface="DaxPro"/>
              </a:rPr>
              <a:t>:</a:t>
            </a:r>
            <a:endParaRPr lang="bg-BG" dirty="0">
              <a:latin typeface="DaxPro"/>
            </a:endParaRPr>
          </a:p>
          <a:p>
            <a:pPr fontAlgn="base"/>
            <a:r>
              <a:rPr lang="bg-BG" b="1" dirty="0">
                <a:latin typeface="Open Sans"/>
              </a:rPr>
              <a:t>Вътрешна памет: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32</a:t>
            </a:r>
            <a:r>
              <a:rPr lang="en-US" dirty="0">
                <a:latin typeface="Open Sans"/>
              </a:rPr>
              <a:t>GB</a:t>
            </a:r>
          </a:p>
          <a:p>
            <a:pPr fontAlgn="base"/>
            <a:r>
              <a:rPr lang="en-US" b="1" dirty="0">
                <a:latin typeface="Open Sans"/>
              </a:rPr>
              <a:t>RAM </a:t>
            </a:r>
            <a:r>
              <a:rPr lang="bg-BG" b="1" dirty="0">
                <a:latin typeface="Open Sans"/>
              </a:rPr>
              <a:t>памет: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3</a:t>
            </a:r>
            <a:r>
              <a:rPr lang="en-US" dirty="0">
                <a:latin typeface="Open Sans"/>
              </a:rPr>
              <a:t>GB</a:t>
            </a:r>
          </a:p>
          <a:p>
            <a:pPr fontAlgn="base"/>
            <a:r>
              <a:rPr lang="bg-BG" b="1" dirty="0">
                <a:latin typeface="Open Sans"/>
              </a:rPr>
              <a:t>Допълнителна памет:</a:t>
            </a:r>
            <a:endParaRPr lang="bg-BG" dirty="0">
              <a:latin typeface="Open Sans"/>
            </a:endParaRPr>
          </a:p>
          <a:p>
            <a:pPr fontAlgn="base"/>
            <a:r>
              <a:rPr lang="en-US" dirty="0">
                <a:latin typeface="Open Sans"/>
              </a:rPr>
              <a:t>microSD</a:t>
            </a:r>
            <a:endParaRPr lang="en-US" b="0" i="0" dirty="0">
              <a:effectLst/>
              <a:latin typeface="Open Sans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8801100" y="2680038"/>
            <a:ext cx="2628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DaxPro"/>
              </a:rPr>
              <a:t>Батерия</a:t>
            </a:r>
            <a:r>
              <a:rPr lang="ru-RU" dirty="0">
                <a:latin typeface="DaxPro"/>
              </a:rPr>
              <a:t> и </a:t>
            </a:r>
            <a:r>
              <a:rPr lang="ru-RU" dirty="0">
                <a:latin typeface="DaxPro"/>
              </a:rPr>
              <a:t>употреба</a:t>
            </a:r>
            <a:r>
              <a:rPr lang="en-US" dirty="0">
                <a:latin typeface="DaxPro"/>
              </a:rPr>
              <a:t>:</a:t>
            </a:r>
            <a:endParaRPr lang="ru-RU" dirty="0">
              <a:latin typeface="DaxPro"/>
            </a:endParaRPr>
          </a:p>
          <a:p>
            <a:pPr fontAlgn="base"/>
            <a:r>
              <a:rPr lang="ru-RU" b="1" dirty="0">
                <a:latin typeface="Open Sans"/>
              </a:rPr>
              <a:t>Батерия</a:t>
            </a:r>
            <a:r>
              <a:rPr lang="ru-RU" b="1" dirty="0">
                <a:latin typeface="Open Sans"/>
              </a:rPr>
              <a:t> [вид/</a:t>
            </a:r>
            <a:r>
              <a:rPr lang="ru-RU" b="1" dirty="0">
                <a:latin typeface="Open Sans"/>
              </a:rPr>
              <a:t>mAh</a:t>
            </a:r>
            <a:r>
              <a:rPr lang="ru-RU" b="1" dirty="0">
                <a:latin typeface="Open Sans"/>
              </a:rPr>
              <a:t>]: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3800 </a:t>
            </a:r>
            <a:r>
              <a:rPr lang="ru-RU" dirty="0">
                <a:latin typeface="Open Sans"/>
              </a:rPr>
              <a:t>mAh</a:t>
            </a:r>
            <a:endParaRPr lang="ru-RU" b="0" i="0" dirty="0">
              <a:effectLst/>
              <a:latin typeface="Open Sans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924300" y="2680038"/>
            <a:ext cx="426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bg-BG" dirty="0">
                <a:latin typeface="DaxPro"/>
              </a:rPr>
              <a:t>Екстри</a:t>
            </a:r>
            <a:r>
              <a:rPr lang="en-US" dirty="0">
                <a:latin typeface="DaxPro"/>
              </a:rPr>
              <a:t>:</a:t>
            </a:r>
            <a:endParaRPr lang="bg-BG" dirty="0">
              <a:latin typeface="DaxPro"/>
            </a:endParaRPr>
          </a:p>
          <a:p>
            <a:pPr fontAlgn="base"/>
            <a:r>
              <a:rPr lang="en-US" dirty="0">
                <a:latin typeface="Open Sans"/>
              </a:rPr>
              <a:t>Dual SIM, T</a:t>
            </a:r>
            <a:r>
              <a:rPr lang="bg-BG" dirty="0">
                <a:latin typeface="Open Sans"/>
              </a:rPr>
              <a:t>ермална</a:t>
            </a:r>
            <a:r>
              <a:rPr lang="bg-BG" dirty="0">
                <a:latin typeface="Open Sans"/>
              </a:rPr>
              <a:t> камера, основна камера с </a:t>
            </a:r>
            <a:r>
              <a:rPr lang="bg-BG" dirty="0">
                <a:latin typeface="Open Sans"/>
              </a:rPr>
              <a:t>автофокус</a:t>
            </a:r>
            <a:r>
              <a:rPr lang="bg-BG" dirty="0">
                <a:latin typeface="Open Sans"/>
              </a:rPr>
              <a:t> и </a:t>
            </a:r>
            <a:r>
              <a:rPr lang="en-US" dirty="0">
                <a:latin typeface="Open Sans"/>
              </a:rPr>
              <a:t>LED </a:t>
            </a:r>
            <a:r>
              <a:rPr lang="bg-BG" dirty="0">
                <a:latin typeface="Open Sans"/>
              </a:rPr>
              <a:t>светкавица, </a:t>
            </a:r>
            <a:r>
              <a:rPr lang="bg-BG" dirty="0">
                <a:latin typeface="Open Sans"/>
              </a:rPr>
              <a:t>водо-</a:t>
            </a:r>
            <a:r>
              <a:rPr lang="bg-BG" dirty="0">
                <a:latin typeface="Open Sans"/>
              </a:rPr>
              <a:t> и </a:t>
            </a:r>
            <a:r>
              <a:rPr lang="bg-BG" dirty="0">
                <a:latin typeface="Open Sans"/>
              </a:rPr>
              <a:t>прахоустойчив</a:t>
            </a:r>
            <a:r>
              <a:rPr lang="bg-BG" dirty="0">
                <a:latin typeface="Open Sans"/>
              </a:rPr>
              <a:t> </a:t>
            </a:r>
            <a:r>
              <a:rPr lang="en-US" dirty="0">
                <a:latin typeface="Open Sans"/>
              </a:rPr>
              <a:t>IP68, </a:t>
            </a:r>
            <a:r>
              <a:rPr lang="bg-BG" dirty="0">
                <a:latin typeface="Open Sans"/>
              </a:rPr>
              <a:t>удароустойчив (</a:t>
            </a:r>
            <a:r>
              <a:rPr lang="en-US" dirty="0">
                <a:latin typeface="Open Sans"/>
              </a:rPr>
              <a:t>MIL-SPEC 810G), Corning Gorilla Glass 4</a:t>
            </a:r>
            <a:endParaRPr lang="en-US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9241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Сравнение на телефоните </a:t>
            </a:r>
            <a:r>
              <a:rPr lang="en-US" dirty="0"/>
              <a:t>CAT S60 </a:t>
            </a:r>
            <a:r>
              <a:rPr lang="bg-BG" dirty="0"/>
              <a:t>и </a:t>
            </a:r>
            <a:r>
              <a:rPr lang="en-US" dirty="0"/>
              <a:t>Samsung Galaxy s7</a:t>
            </a:r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572" y="2142192"/>
            <a:ext cx="3333750" cy="3333750"/>
          </a:xfr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984" y="2516842"/>
            <a:ext cx="2952750" cy="2857500"/>
          </a:xfrm>
          <a:prstGeom prst="rect">
            <a:avLst/>
          </a:prstGeom>
        </p:spPr>
      </p:pic>
      <p:pic>
        <p:nvPicPr>
          <p:cNvPr id="1043" name="Picture 19" descr="icon-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con-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icon-batte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con-batte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icon-displ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con-displ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icon-memmor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con-memmor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icon-extra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con-extra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icon-o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con-o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icon-cpu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con-cpu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icon-camer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con-camer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icon-coupli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icon-coupli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57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25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Samsung Galaxy S7: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03313" y="2052918"/>
            <a:ext cx="2922588" cy="4195481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Общи</a:t>
            </a:r>
          </a:p>
          <a:p>
            <a:pPr marL="0" indent="0" fontAlgn="base">
              <a:buNone/>
            </a:pPr>
            <a:r>
              <a:rPr lang="ru-RU" b="1" dirty="0"/>
              <a:t>Модел</a:t>
            </a:r>
            <a:r>
              <a:rPr lang="ru-RU" b="1" dirty="0"/>
              <a:t>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Samsung</a:t>
            </a:r>
            <a:r>
              <a:rPr lang="ru-RU" dirty="0"/>
              <a:t> </a:t>
            </a:r>
            <a:r>
              <a:rPr lang="ru-RU" dirty="0"/>
              <a:t>Galaxy</a:t>
            </a:r>
            <a:r>
              <a:rPr lang="ru-RU" dirty="0"/>
              <a:t> S7</a:t>
            </a:r>
          </a:p>
          <a:p>
            <a:pPr marL="0" indent="0" fontAlgn="base">
              <a:buNone/>
            </a:pPr>
            <a:r>
              <a:rPr lang="ru-RU" b="1" dirty="0"/>
              <a:t>Година: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2016</a:t>
            </a:r>
          </a:p>
          <a:p>
            <a:pPr marL="0" indent="0" fontAlgn="base">
              <a:buNone/>
            </a:pPr>
            <a:r>
              <a:rPr lang="ru-RU" b="1" dirty="0"/>
              <a:t>Размери</a:t>
            </a:r>
            <a:r>
              <a:rPr lang="ru-RU" b="1" dirty="0"/>
              <a:t> [д/ш/в, мм]: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142.4 x 69.6 x 7.9</a:t>
            </a:r>
          </a:p>
          <a:p>
            <a:pPr marL="0" indent="0" fontAlgn="base">
              <a:buNone/>
            </a:pPr>
            <a:r>
              <a:rPr lang="ru-RU" b="1" dirty="0"/>
              <a:t>Тегло</a:t>
            </a:r>
            <a:r>
              <a:rPr lang="ru-RU" b="1" dirty="0"/>
              <a:t> [</a:t>
            </a:r>
            <a:r>
              <a:rPr lang="ru-RU" b="1" dirty="0"/>
              <a:t>гр</a:t>
            </a:r>
            <a:r>
              <a:rPr lang="ru-RU" b="1" dirty="0"/>
              <a:t>]: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152</a:t>
            </a:r>
          </a:p>
          <a:p>
            <a:endParaRPr lang="en-US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8837984" y="2052918"/>
            <a:ext cx="2425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bg-BG" dirty="0">
                <a:latin typeface="DaxPro"/>
              </a:rPr>
              <a:t>Дисплей</a:t>
            </a:r>
          </a:p>
          <a:p>
            <a:pPr fontAlgn="base"/>
            <a:r>
              <a:rPr lang="bg-BG" b="1" dirty="0">
                <a:latin typeface="Open Sans"/>
              </a:rPr>
              <a:t>Екран: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5.1" </a:t>
            </a:r>
            <a:r>
              <a:rPr lang="en-US" dirty="0">
                <a:latin typeface="Open Sans"/>
              </a:rPr>
              <a:t>Super AMOLED</a:t>
            </a:r>
          </a:p>
          <a:p>
            <a:pPr fontAlgn="base"/>
            <a:r>
              <a:rPr lang="bg-BG" b="1" dirty="0">
                <a:latin typeface="Open Sans"/>
              </a:rPr>
              <a:t>Резолюция: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1440 </a:t>
            </a:r>
            <a:r>
              <a:rPr lang="en-US" dirty="0">
                <a:latin typeface="Open Sans"/>
              </a:rPr>
              <a:t>x 2560</a:t>
            </a:r>
          </a:p>
          <a:p>
            <a:pPr fontAlgn="base"/>
            <a:r>
              <a:rPr lang="bg-BG" b="1" dirty="0">
                <a:latin typeface="Open Sans"/>
              </a:rPr>
              <a:t>Цвят: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16</a:t>
            </a:r>
            <a:r>
              <a:rPr lang="en-US" dirty="0">
                <a:latin typeface="Open Sans"/>
              </a:rPr>
              <a:t>M</a:t>
            </a:r>
            <a:endParaRPr lang="en-US" b="0" i="0" dirty="0">
              <a:effectLst/>
              <a:latin typeface="Open Sans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5156200" y="2052917"/>
            <a:ext cx="2298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DaxPro"/>
              </a:rPr>
              <a:t>Камера</a:t>
            </a:r>
          </a:p>
          <a:p>
            <a:pPr fontAlgn="base"/>
            <a:r>
              <a:rPr lang="ru-RU" b="1" dirty="0">
                <a:latin typeface="Open Sans"/>
              </a:rPr>
              <a:t>Камера: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12МР</a:t>
            </a:r>
          </a:p>
          <a:p>
            <a:pPr fontAlgn="base"/>
            <a:r>
              <a:rPr lang="ru-RU" b="1" dirty="0">
                <a:latin typeface="Open Sans"/>
              </a:rPr>
              <a:t>Предна</a:t>
            </a:r>
            <a:r>
              <a:rPr lang="ru-RU" b="1" dirty="0">
                <a:latin typeface="Open Sans"/>
              </a:rPr>
              <a:t> камера: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5МР</a:t>
            </a:r>
          </a:p>
          <a:p>
            <a:pPr fontAlgn="base"/>
            <a:r>
              <a:rPr lang="ru-RU" b="1" dirty="0">
                <a:latin typeface="Open Sans"/>
              </a:rPr>
              <a:t>Видео </a:t>
            </a:r>
            <a:r>
              <a:rPr lang="ru-RU" b="1" dirty="0">
                <a:latin typeface="Open Sans"/>
              </a:rPr>
              <a:t>запис</a:t>
            </a:r>
            <a:r>
              <a:rPr lang="ru-RU" b="1" dirty="0">
                <a:latin typeface="Open Sans"/>
              </a:rPr>
              <a:t>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Да</a:t>
            </a:r>
            <a:endParaRPr lang="ru-RU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6561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187700" y="282763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bg-BG" dirty="0">
                <a:latin typeface="DaxPro"/>
              </a:rPr>
              <a:t>Памет</a:t>
            </a:r>
            <a:r>
              <a:rPr lang="en-US" dirty="0">
                <a:latin typeface="DaxPro"/>
              </a:rPr>
              <a:t>:</a:t>
            </a:r>
            <a:endParaRPr lang="bg-BG" dirty="0">
              <a:latin typeface="DaxPro"/>
            </a:endParaRPr>
          </a:p>
          <a:p>
            <a:pPr fontAlgn="base"/>
            <a:r>
              <a:rPr lang="bg-BG" b="1" dirty="0">
                <a:latin typeface="Open Sans"/>
              </a:rPr>
              <a:t>Вътрешна памет: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32</a:t>
            </a:r>
            <a:r>
              <a:rPr lang="en-US" dirty="0">
                <a:latin typeface="Open Sans"/>
              </a:rPr>
              <a:t>GB</a:t>
            </a:r>
          </a:p>
          <a:p>
            <a:pPr fontAlgn="base"/>
            <a:r>
              <a:rPr lang="en-US" b="1" dirty="0">
                <a:latin typeface="Open Sans"/>
              </a:rPr>
              <a:t>RAM </a:t>
            </a:r>
            <a:r>
              <a:rPr lang="bg-BG" b="1" dirty="0">
                <a:latin typeface="Open Sans"/>
              </a:rPr>
              <a:t>памет:</a:t>
            </a:r>
            <a:endParaRPr lang="bg-BG" dirty="0">
              <a:latin typeface="Open Sans"/>
            </a:endParaRPr>
          </a:p>
          <a:p>
            <a:pPr fontAlgn="base"/>
            <a:r>
              <a:rPr lang="bg-BG" dirty="0">
                <a:latin typeface="Open Sans"/>
              </a:rPr>
              <a:t>4</a:t>
            </a:r>
            <a:r>
              <a:rPr lang="en-US" dirty="0">
                <a:latin typeface="Open Sans"/>
              </a:rPr>
              <a:t>GB</a:t>
            </a:r>
          </a:p>
          <a:p>
            <a:pPr fontAlgn="base"/>
            <a:r>
              <a:rPr lang="bg-BG" b="1" dirty="0">
                <a:latin typeface="Open Sans"/>
              </a:rPr>
              <a:t>Допълнителна памет:</a:t>
            </a:r>
            <a:endParaRPr lang="bg-BG" dirty="0">
              <a:latin typeface="Open Sans"/>
            </a:endParaRPr>
          </a:p>
          <a:p>
            <a:pPr fontAlgn="base"/>
            <a:r>
              <a:rPr lang="en-US" dirty="0">
                <a:latin typeface="Open Sans"/>
              </a:rPr>
              <a:t>microSD, </a:t>
            </a:r>
            <a:r>
              <a:rPr lang="bg-BG" dirty="0">
                <a:latin typeface="Open Sans"/>
              </a:rPr>
              <a:t>до 200 </a:t>
            </a:r>
            <a:r>
              <a:rPr lang="en-US" dirty="0">
                <a:latin typeface="Open Sans"/>
              </a:rPr>
              <a:t>GB</a:t>
            </a:r>
            <a:endParaRPr lang="en-US" b="0" i="0" dirty="0">
              <a:effectLst/>
              <a:latin typeface="Open Sans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317500" y="2827635"/>
            <a:ext cx="2552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DaxPro"/>
              </a:rPr>
              <a:t>Батерия</a:t>
            </a:r>
            <a:r>
              <a:rPr lang="ru-RU" dirty="0">
                <a:latin typeface="DaxPro"/>
              </a:rPr>
              <a:t> и </a:t>
            </a:r>
            <a:r>
              <a:rPr lang="ru-RU" dirty="0">
                <a:latin typeface="DaxPro"/>
              </a:rPr>
              <a:t>употреба</a:t>
            </a:r>
            <a:r>
              <a:rPr lang="en-US" dirty="0">
                <a:latin typeface="DaxPro"/>
              </a:rPr>
              <a:t>:</a:t>
            </a:r>
            <a:endParaRPr lang="ru-RU" dirty="0">
              <a:latin typeface="DaxPro"/>
            </a:endParaRPr>
          </a:p>
          <a:p>
            <a:pPr fontAlgn="base"/>
            <a:r>
              <a:rPr lang="ru-RU" b="1" dirty="0">
                <a:latin typeface="Open Sans"/>
              </a:rPr>
              <a:t>Батерия</a:t>
            </a:r>
            <a:r>
              <a:rPr lang="ru-RU" b="1" dirty="0">
                <a:latin typeface="Open Sans"/>
              </a:rPr>
              <a:t> [вид/</a:t>
            </a:r>
            <a:r>
              <a:rPr lang="ru-RU" b="1" dirty="0">
                <a:latin typeface="Open Sans"/>
              </a:rPr>
              <a:t>mAh</a:t>
            </a:r>
            <a:r>
              <a:rPr lang="ru-RU" b="1" dirty="0">
                <a:latin typeface="Open Sans"/>
              </a:rPr>
              <a:t>]:</a:t>
            </a:r>
            <a:endParaRPr lang="ru-RU" dirty="0">
              <a:latin typeface="Open Sans"/>
            </a:endParaRPr>
          </a:p>
          <a:p>
            <a:pPr fontAlgn="base"/>
            <a:r>
              <a:rPr lang="ru-RU" dirty="0">
                <a:latin typeface="Open Sans"/>
              </a:rPr>
              <a:t>3000 </a:t>
            </a:r>
            <a:r>
              <a:rPr lang="ru-RU" dirty="0">
                <a:latin typeface="Open Sans"/>
              </a:rPr>
              <a:t>mAh</a:t>
            </a:r>
            <a:endParaRPr lang="ru-RU" b="0" i="0" dirty="0">
              <a:effectLst/>
              <a:latin typeface="Open Sans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6235700" y="2827635"/>
            <a:ext cx="553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bg-BG" dirty="0">
                <a:latin typeface="DaxPro"/>
              </a:rPr>
              <a:t>Екстри</a:t>
            </a:r>
            <a:r>
              <a:rPr lang="en-US" dirty="0">
                <a:latin typeface="DaxPro"/>
              </a:rPr>
              <a:t>:</a:t>
            </a:r>
            <a:endParaRPr lang="bg-BG" dirty="0">
              <a:latin typeface="DaxPro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latin typeface="Open Sans"/>
              </a:rPr>
              <a:t>LTE, HSDPA, EDGE, GPRS, MMS, Email, </a:t>
            </a:r>
            <a:r>
              <a:rPr lang="bg-BG" dirty="0">
                <a:latin typeface="Open Sans"/>
              </a:rPr>
              <a:t>Оптична стабилизация на изображението, </a:t>
            </a:r>
            <a:r>
              <a:rPr lang="en-US" dirty="0">
                <a:latin typeface="Open Sans"/>
              </a:rPr>
              <a:t>Corning Gorilla Glass 4, Always-on display, </a:t>
            </a:r>
            <a:r>
              <a:rPr lang="bg-BG" dirty="0">
                <a:latin typeface="Open Sans"/>
              </a:rPr>
              <a:t>водо</a:t>
            </a:r>
            <a:r>
              <a:rPr lang="bg-BG" dirty="0">
                <a:latin typeface="Open Sans"/>
              </a:rPr>
              <a:t> - и </a:t>
            </a:r>
            <a:r>
              <a:rPr lang="bg-BG" dirty="0">
                <a:latin typeface="Open Sans"/>
              </a:rPr>
              <a:t>прахоустойчив</a:t>
            </a:r>
            <a:r>
              <a:rPr lang="bg-BG" dirty="0">
                <a:latin typeface="Open Sans"/>
              </a:rPr>
              <a:t> - </a:t>
            </a:r>
            <a:r>
              <a:rPr lang="en-US" dirty="0">
                <a:latin typeface="Open Sans"/>
              </a:rPr>
              <a:t>IP68, </a:t>
            </a:r>
            <a:r>
              <a:rPr lang="bg-BG" dirty="0">
                <a:latin typeface="Open Sans"/>
              </a:rPr>
              <a:t>Скенер на пръстови отпечатъци, Сензор за пулс</a:t>
            </a:r>
            <a:endParaRPr lang="bg-BG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5554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311" y="1272795"/>
            <a:ext cx="9404352" cy="4301715"/>
          </a:xfrm>
        </p:spPr>
      </p:pic>
    </p:spTree>
    <p:extLst>
      <p:ext uri="{BB962C8B-B14F-4D97-AF65-F5344CB8AC3E}">
        <p14:creationId xmlns:p14="http://schemas.microsoft.com/office/powerpoint/2010/main" val="16303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Оливети</a:t>
            </a:r>
            <a:r>
              <a:rPr lang="ru-RU" dirty="0"/>
              <a:t> телефон, около 1940 година</a:t>
            </a:r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937" y="1585614"/>
            <a:ext cx="5682871" cy="487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4500" y="571500"/>
            <a:ext cx="9605353" cy="5676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Телефон</a:t>
            </a:r>
            <a:r>
              <a:rPr lang="ru-RU" sz="2400" dirty="0"/>
              <a:t> (на </a:t>
            </a:r>
            <a:r>
              <a:rPr lang="ru-RU" sz="2400" dirty="0"/>
              <a:t>гръцки</a:t>
            </a:r>
            <a:r>
              <a:rPr lang="ru-RU" sz="2400" dirty="0"/>
              <a:t>: </a:t>
            </a:r>
            <a:r>
              <a:rPr lang="ru-RU" sz="2400" i="1" dirty="0"/>
              <a:t>τῆλε</a:t>
            </a:r>
            <a:r>
              <a:rPr lang="ru-RU" sz="2400" dirty="0"/>
              <a:t> – „далече“ и на </a:t>
            </a:r>
            <a:r>
              <a:rPr lang="ru-RU" sz="2400" dirty="0"/>
              <a:t>гръцки</a:t>
            </a:r>
            <a:r>
              <a:rPr lang="ru-RU" sz="2400" dirty="0"/>
              <a:t>: </a:t>
            </a:r>
            <a:r>
              <a:rPr lang="ru-RU" sz="2400" i="1" dirty="0"/>
              <a:t>φωνή</a:t>
            </a:r>
            <a:r>
              <a:rPr lang="ru-RU" sz="2400" dirty="0"/>
              <a:t> – „звук“) е </a:t>
            </a:r>
            <a:r>
              <a:rPr lang="ru-RU" sz="2400" dirty="0"/>
              <a:t>телекомуникационен</a:t>
            </a:r>
            <a:r>
              <a:rPr lang="ru-RU" sz="2400" dirty="0"/>
              <a:t> </a:t>
            </a:r>
            <a:r>
              <a:rPr lang="ru-RU" sz="2400" dirty="0"/>
              <a:t>апарат</a:t>
            </a:r>
            <a:r>
              <a:rPr lang="ru-RU" sz="2400" dirty="0"/>
              <a:t>, </a:t>
            </a:r>
            <a:r>
              <a:rPr lang="ru-RU" sz="2400" dirty="0"/>
              <a:t>който</a:t>
            </a:r>
            <a:r>
              <a:rPr lang="ru-RU" sz="2400" dirty="0"/>
              <a:t> </a:t>
            </a:r>
            <a:r>
              <a:rPr lang="ru-RU" sz="2400" dirty="0"/>
              <a:t>предава</a:t>
            </a:r>
            <a:r>
              <a:rPr lang="ru-RU" sz="2400" dirty="0"/>
              <a:t> и </a:t>
            </a:r>
            <a:r>
              <a:rPr lang="ru-RU" sz="2400" dirty="0"/>
              <a:t>получава</a:t>
            </a:r>
            <a:r>
              <a:rPr lang="ru-RU" sz="2400" dirty="0"/>
              <a:t> звук, </a:t>
            </a:r>
            <a:r>
              <a:rPr lang="ru-RU" sz="2400" dirty="0"/>
              <a:t>най-често</a:t>
            </a:r>
            <a:r>
              <a:rPr lang="ru-RU" sz="2400" dirty="0"/>
              <a:t> </a:t>
            </a:r>
            <a:r>
              <a:rPr lang="ru-RU" sz="2400" dirty="0"/>
              <a:t>човешки</a:t>
            </a:r>
            <a:r>
              <a:rPr lang="ru-RU" sz="2400" dirty="0"/>
              <a:t> глас, на </a:t>
            </a:r>
            <a:r>
              <a:rPr lang="ru-RU" sz="2400" dirty="0"/>
              <a:t>големи</a:t>
            </a:r>
            <a:r>
              <a:rPr lang="ru-RU" sz="2400" dirty="0"/>
              <a:t> </a:t>
            </a:r>
            <a:r>
              <a:rPr lang="ru-RU" sz="2400" dirty="0"/>
              <a:t>разстояния</a:t>
            </a:r>
            <a:r>
              <a:rPr lang="ru-RU" sz="2400" dirty="0"/>
              <a:t>. </a:t>
            </a:r>
            <a:r>
              <a:rPr lang="ru-RU" sz="2400" dirty="0"/>
              <a:t>Телефоните</a:t>
            </a:r>
            <a:r>
              <a:rPr lang="ru-RU" sz="2400" dirty="0"/>
              <a:t> </a:t>
            </a:r>
            <a:r>
              <a:rPr lang="ru-RU" sz="2400" dirty="0"/>
              <a:t>са</a:t>
            </a:r>
            <a:r>
              <a:rPr lang="ru-RU" sz="2400" dirty="0"/>
              <a:t> от </a:t>
            </a:r>
            <a:r>
              <a:rPr lang="ru-RU" sz="2400" dirty="0"/>
              <a:t>така</a:t>
            </a:r>
            <a:r>
              <a:rPr lang="ru-RU" sz="2400" dirty="0"/>
              <a:t> </a:t>
            </a:r>
            <a:r>
              <a:rPr lang="ru-RU" sz="2400" dirty="0"/>
              <a:t>наречената</a:t>
            </a:r>
            <a:r>
              <a:rPr lang="ru-RU" sz="2400" dirty="0"/>
              <a:t> </a:t>
            </a:r>
            <a:r>
              <a:rPr lang="ru-RU" sz="2400" i="1" dirty="0"/>
              <a:t>от точка до точка</a:t>
            </a:r>
            <a:r>
              <a:rPr lang="ru-RU" sz="2400" dirty="0"/>
              <a:t> тип </a:t>
            </a:r>
            <a:r>
              <a:rPr lang="ru-RU" sz="2400" dirty="0"/>
              <a:t>комуникационна</a:t>
            </a:r>
            <a:r>
              <a:rPr lang="ru-RU" sz="2400" dirty="0"/>
              <a:t> система, </a:t>
            </a:r>
            <a:r>
              <a:rPr lang="ru-RU" sz="2400" dirty="0"/>
              <a:t>чиято</a:t>
            </a:r>
            <a:r>
              <a:rPr lang="ru-RU" sz="2400" dirty="0"/>
              <a:t> </a:t>
            </a:r>
            <a:r>
              <a:rPr lang="ru-RU" sz="2400" dirty="0"/>
              <a:t>основна</a:t>
            </a:r>
            <a:r>
              <a:rPr lang="ru-RU" sz="2400" dirty="0"/>
              <a:t> функция е да </a:t>
            </a:r>
            <a:r>
              <a:rPr lang="ru-RU" sz="2400" dirty="0"/>
              <a:t>позволи</a:t>
            </a:r>
            <a:r>
              <a:rPr lang="ru-RU" sz="2400" dirty="0"/>
              <a:t> на </a:t>
            </a:r>
            <a:r>
              <a:rPr lang="ru-RU" sz="2400" dirty="0"/>
              <a:t>двама</a:t>
            </a:r>
            <a:r>
              <a:rPr lang="ru-RU" sz="2400" dirty="0"/>
              <a:t> души, </a:t>
            </a:r>
            <a:r>
              <a:rPr lang="ru-RU" sz="2400" dirty="0"/>
              <a:t>разделени</a:t>
            </a:r>
            <a:r>
              <a:rPr lang="ru-RU" sz="2400" dirty="0"/>
              <a:t> от </a:t>
            </a:r>
            <a:r>
              <a:rPr lang="ru-RU" sz="2400" dirty="0"/>
              <a:t>големи</a:t>
            </a:r>
            <a:r>
              <a:rPr lang="ru-RU" sz="2400" dirty="0"/>
              <a:t> </a:t>
            </a:r>
            <a:r>
              <a:rPr lang="ru-RU" sz="2400" dirty="0"/>
              <a:t>разстояния</a:t>
            </a:r>
            <a:r>
              <a:rPr lang="ru-RU" sz="2400" dirty="0"/>
              <a:t>, да </a:t>
            </a:r>
            <a:r>
              <a:rPr lang="ru-RU" sz="2400" dirty="0"/>
              <a:t>разговарят</a:t>
            </a:r>
            <a:r>
              <a:rPr lang="ru-RU" sz="2400" dirty="0"/>
              <a:t> </a:t>
            </a:r>
            <a:r>
              <a:rPr lang="ru-RU" sz="2400" dirty="0"/>
              <a:t>помежду</a:t>
            </a:r>
            <a:r>
              <a:rPr lang="ru-RU" sz="2400" dirty="0"/>
              <a:t> си. Той е един от </a:t>
            </a:r>
            <a:r>
              <a:rPr lang="ru-RU" sz="2400" dirty="0"/>
              <a:t>най-често</a:t>
            </a:r>
            <a:r>
              <a:rPr lang="ru-RU" sz="2400" dirty="0"/>
              <a:t> </a:t>
            </a:r>
            <a:r>
              <a:rPr lang="ru-RU" sz="2400" dirty="0"/>
              <a:t>срещаните</a:t>
            </a:r>
            <a:r>
              <a:rPr lang="ru-RU" sz="2400" dirty="0"/>
              <a:t> </a:t>
            </a:r>
            <a:r>
              <a:rPr lang="ru-RU" sz="2400" dirty="0"/>
              <a:t>апарати</a:t>
            </a:r>
            <a:r>
              <a:rPr lang="ru-RU" sz="2400" dirty="0"/>
              <a:t> в развития свят и </a:t>
            </a:r>
            <a:r>
              <a:rPr lang="ru-RU" sz="2400" dirty="0"/>
              <a:t>отдавна</a:t>
            </a:r>
            <a:r>
              <a:rPr lang="ru-RU" sz="2400" dirty="0"/>
              <a:t> се </a:t>
            </a:r>
            <a:r>
              <a:rPr lang="ru-RU" sz="2400" dirty="0"/>
              <a:t>счита</a:t>
            </a:r>
            <a:r>
              <a:rPr lang="ru-RU" sz="2400" dirty="0"/>
              <a:t> за абсолютна </a:t>
            </a:r>
            <a:r>
              <a:rPr lang="ru-RU" sz="2400" dirty="0"/>
              <a:t>необходимост</a:t>
            </a:r>
            <a:r>
              <a:rPr lang="ru-RU" sz="2400" dirty="0"/>
              <a:t> в предприятия, </a:t>
            </a:r>
            <a:r>
              <a:rPr lang="ru-RU" sz="2400" dirty="0"/>
              <a:t>домакинства</a:t>
            </a:r>
            <a:r>
              <a:rPr lang="ru-RU" sz="2400" dirty="0"/>
              <a:t> и </a:t>
            </a:r>
            <a:r>
              <a:rPr lang="ru-RU" sz="2400" dirty="0"/>
              <a:t>правителствата</a:t>
            </a:r>
            <a:r>
              <a:rPr lang="ru-RU" sz="2400" dirty="0"/>
              <a:t>. </a:t>
            </a:r>
            <a:r>
              <a:rPr lang="ru-RU" sz="2400" dirty="0"/>
              <a:t>Думата</a:t>
            </a:r>
            <a:r>
              <a:rPr lang="ru-RU" sz="2400" dirty="0"/>
              <a:t> </a:t>
            </a:r>
            <a:r>
              <a:rPr lang="ru-RU" sz="2400" i="1" dirty="0"/>
              <a:t>телефон</a:t>
            </a:r>
            <a:r>
              <a:rPr lang="ru-RU" sz="2400" dirty="0"/>
              <a:t> е </a:t>
            </a:r>
            <a:r>
              <a:rPr lang="ru-RU" sz="2400" dirty="0"/>
              <a:t>приета</a:t>
            </a:r>
            <a:r>
              <a:rPr lang="ru-RU" sz="2400" dirty="0"/>
              <a:t> и </a:t>
            </a:r>
            <a:r>
              <a:rPr lang="ru-RU" sz="2400" dirty="0"/>
              <a:t>еднаква</a:t>
            </a:r>
            <a:r>
              <a:rPr lang="ru-RU" sz="2400" dirty="0"/>
              <a:t> на много </a:t>
            </a:r>
            <a:r>
              <a:rPr lang="ru-RU" sz="2400" dirty="0"/>
              <a:t>езици</a:t>
            </a:r>
            <a:r>
              <a:rPr lang="ru-RU" sz="2400" dirty="0"/>
              <a:t> в </a:t>
            </a:r>
            <a:r>
              <a:rPr lang="ru-RU" sz="2400" dirty="0"/>
              <a:t>целия</a:t>
            </a:r>
            <a:r>
              <a:rPr lang="ru-RU" sz="2400" dirty="0"/>
              <a:t> свят.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3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ръх">
  <a:themeElements>
    <a:clrScheme name="Връх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ръх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ръх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245</Words>
  <Application>Microsoft Office PowerPoint</Application>
  <PresentationFormat>По избор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Връх</vt:lpstr>
      <vt:lpstr>Сравнение между samsung galaxy s7 и cat</vt:lpstr>
      <vt:lpstr>CAT S60:</vt:lpstr>
      <vt:lpstr>Презентация на PowerPoint</vt:lpstr>
      <vt:lpstr>Сравнение на телефоните CAT S60 и Samsung Galaxy s7</vt:lpstr>
      <vt:lpstr>Samsung Galaxy S7:</vt:lpstr>
      <vt:lpstr>Презентация на PowerPoint</vt:lpstr>
      <vt:lpstr>Презентация на PowerPoint</vt:lpstr>
      <vt:lpstr>Оливети телефон, около 1940 година</vt:lpstr>
      <vt:lpstr>Презентация на PowerPoint</vt:lpstr>
      <vt:lpstr>Устройство </vt:lpstr>
      <vt:lpstr>История </vt:lpstr>
      <vt:lpstr>Механичен телефон с две чаши, свързани с връв</vt:lpstr>
      <vt:lpstr>Съвременни телефони/Смартфони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clayl</dc:creator>
  <cp:lastModifiedBy>Student1</cp:lastModifiedBy>
  <cp:revision>11</cp:revision>
  <dcterms:created xsi:type="dcterms:W3CDTF">2016-12-19T20:16:09Z</dcterms:created>
  <dcterms:modified xsi:type="dcterms:W3CDTF">2016-12-20T09:46:05Z</dcterms:modified>
</cp:coreProperties>
</file>