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99636B1-CD2C-46A7-A86E-8A8AED63156A}" type="datetimeFigureOut">
              <a:rPr lang="bg-BG" smtClean="0"/>
              <a:t>14.5.2015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CC78D9-63D7-43A8-9909-6B1C179F8A2C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Великите автори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dirty="0" err="1" smtClean="0"/>
              <a:t>Иэготвено</a:t>
            </a:r>
            <a:r>
              <a:rPr lang="bg-BG" dirty="0" smtClean="0"/>
              <a:t> от</a:t>
            </a:r>
            <a:r>
              <a:rPr lang="en-US" dirty="0" smtClean="0"/>
              <a:t>:</a:t>
            </a:r>
            <a:r>
              <a:rPr lang="bg-BG" dirty="0" smtClean="0"/>
              <a:t>Кристияна </a:t>
            </a:r>
            <a:r>
              <a:rPr lang="bg-BG" dirty="0" err="1" smtClean="0"/>
              <a:t>Домбарова</a:t>
            </a:r>
            <a:r>
              <a:rPr lang="bg-BG" dirty="0" smtClean="0"/>
              <a:t> и Айлин </a:t>
            </a:r>
            <a:r>
              <a:rPr lang="bg-BG" dirty="0" err="1" smtClean="0"/>
              <a:t>Эабитева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118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  <p:sndAc>
          <p:stSnd>
            <p:snd r:embed="rId2" name="chimes.wav"/>
          </p:stSnd>
        </p:sndAc>
      </p:transition>
    </mc:Choice>
    <mc:Fallback xmlns="">
      <p:transition spd="slow" advClick="0" advTm="10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2819399" cy="599440"/>
          </a:xfrm>
        </p:spPr>
        <p:txBody>
          <a:bodyPr>
            <a:noAutofit/>
          </a:bodyPr>
          <a:lstStyle/>
          <a:p>
            <a:r>
              <a:rPr lang="bg-BG" sz="2000" dirty="0" smtClean="0"/>
              <a:t>Ханс Кристиян Андерсен</a:t>
            </a:r>
            <a:endParaRPr lang="bg-BG" sz="20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860032" y="1196752"/>
            <a:ext cx="2819399" cy="2905760"/>
          </a:xfrm>
        </p:spPr>
        <p:txBody>
          <a:bodyPr>
            <a:noAutofit/>
          </a:bodyPr>
          <a:lstStyle/>
          <a:p>
            <a:r>
              <a:rPr lang="ru-RU" dirty="0" err="1" smtClean="0"/>
              <a:t>Ханс</a:t>
            </a:r>
            <a:r>
              <a:rPr lang="ru-RU" dirty="0" smtClean="0"/>
              <a:t> </a:t>
            </a:r>
            <a:r>
              <a:rPr lang="ru-RU" dirty="0" err="1" smtClean="0"/>
              <a:t>Кристиан</a:t>
            </a:r>
            <a:r>
              <a:rPr lang="ru-RU" dirty="0" smtClean="0"/>
              <a:t> Андерсен (на </a:t>
            </a:r>
            <a:r>
              <a:rPr lang="ru-RU" dirty="0" err="1" smtClean="0"/>
              <a:t>датски</a:t>
            </a:r>
            <a:r>
              <a:rPr lang="ru-RU" dirty="0" smtClean="0"/>
              <a:t>: 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Christian</a:t>
            </a:r>
            <a:r>
              <a:rPr lang="ru-RU" dirty="0" smtClean="0"/>
              <a:t> </a:t>
            </a:r>
            <a:r>
              <a:rPr lang="ru-RU" dirty="0" err="1" smtClean="0"/>
              <a:t>Andersen</a:t>
            </a:r>
            <a:r>
              <a:rPr lang="ru-RU" dirty="0" smtClean="0"/>
              <a:t>, [ˈ</a:t>
            </a:r>
            <a:r>
              <a:rPr lang="ru-RU" dirty="0" err="1" smtClean="0"/>
              <a:t>hanˀs</a:t>
            </a:r>
            <a:r>
              <a:rPr lang="ru-RU" dirty="0" smtClean="0"/>
              <a:t> ˈ</a:t>
            </a:r>
            <a:r>
              <a:rPr lang="ru-RU" dirty="0" err="1" smtClean="0"/>
              <a:t>kʰʁæʂd̥jan</a:t>
            </a:r>
            <a:r>
              <a:rPr lang="ru-RU" dirty="0" smtClean="0"/>
              <a:t> ˈ</a:t>
            </a:r>
            <a:r>
              <a:rPr lang="ru-RU" dirty="0" err="1" smtClean="0"/>
              <a:t>ɑnɐsn</a:t>
            </a:r>
            <a:r>
              <a:rPr lang="ru-RU" dirty="0" smtClean="0"/>
              <a:t>]) е </a:t>
            </a:r>
            <a:r>
              <a:rPr lang="ru-RU" dirty="0" err="1" smtClean="0"/>
              <a:t>датски</a:t>
            </a:r>
            <a:r>
              <a:rPr lang="ru-RU" dirty="0" smtClean="0"/>
              <a:t> </a:t>
            </a:r>
            <a:r>
              <a:rPr lang="ru-RU" dirty="0" err="1" smtClean="0"/>
              <a:t>писател</a:t>
            </a:r>
            <a:r>
              <a:rPr lang="ru-RU" dirty="0" smtClean="0"/>
              <a:t> и поет, известен </a:t>
            </a:r>
            <a:r>
              <a:rPr lang="ru-RU" dirty="0" err="1" smtClean="0"/>
              <a:t>най</a:t>
            </a:r>
            <a:r>
              <a:rPr lang="ru-RU" dirty="0" smtClean="0"/>
              <a:t>-вече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своите</a:t>
            </a:r>
            <a:r>
              <a:rPr lang="ru-RU" dirty="0" smtClean="0"/>
              <a:t> </a:t>
            </a:r>
            <a:r>
              <a:rPr lang="ru-RU" dirty="0" err="1" smtClean="0"/>
              <a:t>приказки</a:t>
            </a:r>
            <a:r>
              <a:rPr lang="ru-RU" dirty="0" smtClean="0"/>
              <a:t>. Сред </a:t>
            </a:r>
            <a:r>
              <a:rPr lang="ru-RU" dirty="0" err="1" smtClean="0"/>
              <a:t>тях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„</a:t>
            </a:r>
            <a:r>
              <a:rPr lang="ru-RU" dirty="0" err="1" smtClean="0"/>
              <a:t>Храбрият</a:t>
            </a:r>
            <a:r>
              <a:rPr lang="ru-RU" dirty="0" smtClean="0"/>
              <a:t> </a:t>
            </a:r>
            <a:r>
              <a:rPr lang="ru-RU" dirty="0" err="1" smtClean="0"/>
              <a:t>оловен</a:t>
            </a:r>
            <a:r>
              <a:rPr lang="ru-RU" dirty="0" smtClean="0"/>
              <a:t> </a:t>
            </a:r>
            <a:r>
              <a:rPr lang="ru-RU" dirty="0" err="1" smtClean="0"/>
              <a:t>войник</a:t>
            </a:r>
            <a:r>
              <a:rPr lang="ru-RU" dirty="0" smtClean="0"/>
              <a:t>“, „</a:t>
            </a:r>
            <a:r>
              <a:rPr lang="ru-RU" dirty="0" err="1" smtClean="0"/>
              <a:t>Снежната</a:t>
            </a:r>
            <a:r>
              <a:rPr lang="ru-RU" dirty="0" smtClean="0"/>
              <a:t> царица“, „</a:t>
            </a:r>
            <a:r>
              <a:rPr lang="ru-RU" dirty="0" err="1" smtClean="0"/>
              <a:t>Малката</a:t>
            </a:r>
            <a:r>
              <a:rPr lang="ru-RU" dirty="0" smtClean="0"/>
              <a:t> русалка“, „</a:t>
            </a:r>
            <a:r>
              <a:rPr lang="ru-RU" dirty="0" err="1" smtClean="0"/>
              <a:t>Палечка</a:t>
            </a:r>
            <a:r>
              <a:rPr lang="ru-RU" dirty="0" smtClean="0"/>
              <a:t>“, „</a:t>
            </a:r>
            <a:r>
              <a:rPr lang="ru-RU" dirty="0" err="1" smtClean="0"/>
              <a:t>Малката</a:t>
            </a:r>
            <a:r>
              <a:rPr lang="ru-RU" dirty="0" smtClean="0"/>
              <a:t> </a:t>
            </a:r>
            <a:r>
              <a:rPr lang="ru-RU" dirty="0" err="1" smtClean="0"/>
              <a:t>кибритопродавачка</a:t>
            </a:r>
            <a:r>
              <a:rPr lang="ru-RU" dirty="0" smtClean="0"/>
              <a:t>“, „</a:t>
            </a:r>
            <a:r>
              <a:rPr lang="ru-RU" dirty="0" err="1" smtClean="0"/>
              <a:t>Грозното</a:t>
            </a:r>
            <a:r>
              <a:rPr lang="ru-RU" dirty="0" smtClean="0"/>
              <a:t> </a:t>
            </a:r>
            <a:r>
              <a:rPr lang="ru-RU" dirty="0" err="1" smtClean="0"/>
              <a:t>патенце</a:t>
            </a:r>
            <a:r>
              <a:rPr lang="ru-RU" dirty="0" smtClean="0"/>
              <a:t>“. Андерсен </a:t>
            </a:r>
            <a:r>
              <a:rPr lang="ru-RU" dirty="0" err="1" smtClean="0"/>
              <a:t>постига</a:t>
            </a:r>
            <a:r>
              <a:rPr lang="ru-RU" dirty="0" smtClean="0"/>
              <a:t> </a:t>
            </a:r>
            <a:r>
              <a:rPr lang="ru-RU" dirty="0" err="1" smtClean="0"/>
              <a:t>международна</a:t>
            </a:r>
            <a:r>
              <a:rPr lang="ru-RU" dirty="0" smtClean="0"/>
              <a:t> </a:t>
            </a:r>
            <a:r>
              <a:rPr lang="ru-RU" dirty="0" err="1" smtClean="0"/>
              <a:t>известност</a:t>
            </a:r>
            <a:r>
              <a:rPr lang="ru-RU" dirty="0" smtClean="0"/>
              <a:t> </a:t>
            </a:r>
            <a:r>
              <a:rPr lang="ru-RU" dirty="0" err="1" smtClean="0"/>
              <a:t>още</a:t>
            </a:r>
            <a:r>
              <a:rPr lang="ru-RU" dirty="0" smtClean="0"/>
              <a:t> </a:t>
            </a:r>
            <a:r>
              <a:rPr lang="ru-RU" dirty="0" err="1" smtClean="0"/>
              <a:t>преди</a:t>
            </a:r>
            <a:r>
              <a:rPr lang="ru-RU" dirty="0" smtClean="0"/>
              <a:t> </a:t>
            </a:r>
            <a:r>
              <a:rPr lang="ru-RU" dirty="0" err="1" smtClean="0"/>
              <a:t>смъртта</a:t>
            </a:r>
            <a:r>
              <a:rPr lang="ru-RU" dirty="0" smtClean="0"/>
              <a:t> си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2736304" cy="3672408"/>
          </a:xfrm>
        </p:spPr>
      </p:pic>
    </p:spTree>
    <p:extLst>
      <p:ext uri="{BB962C8B-B14F-4D97-AF65-F5344CB8AC3E}">
        <p14:creationId xmlns:p14="http://schemas.microsoft.com/office/powerpoint/2010/main" val="33926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4048" y="908720"/>
            <a:ext cx="3008313" cy="1162050"/>
          </a:xfrm>
        </p:spPr>
        <p:txBody>
          <a:bodyPr>
            <a:noAutofit/>
          </a:bodyPr>
          <a:lstStyle/>
          <a:p>
            <a:r>
              <a:rPr lang="bg-BG" sz="2400" dirty="0" smtClean="0"/>
              <a:t>Къщата на Андерсен</a:t>
            </a:r>
            <a:endParaRPr lang="bg-BG" sz="24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71600" y="980728"/>
            <a:ext cx="3816424" cy="4104456"/>
          </a:xfrm>
        </p:spPr>
        <p:txBody>
          <a:bodyPr>
            <a:noAutofit/>
          </a:bodyPr>
          <a:lstStyle/>
          <a:p>
            <a:r>
              <a:rPr lang="ru-RU" dirty="0" err="1" smtClean="0"/>
              <a:t>Писателят</a:t>
            </a:r>
            <a:r>
              <a:rPr lang="ru-RU" dirty="0" smtClean="0"/>
              <a:t> е </a:t>
            </a:r>
            <a:r>
              <a:rPr lang="ru-RU" dirty="0" err="1" smtClean="0"/>
              <a:t>роден</a:t>
            </a:r>
            <a:r>
              <a:rPr lang="ru-RU" dirty="0" smtClean="0"/>
              <a:t> на 2 </a:t>
            </a:r>
            <a:r>
              <a:rPr lang="ru-RU" dirty="0" err="1" smtClean="0"/>
              <a:t>април</a:t>
            </a:r>
            <a:r>
              <a:rPr lang="ru-RU" dirty="0" smtClean="0"/>
              <a:t> 1805 година в Оденсе, Дания. </a:t>
            </a:r>
            <a:r>
              <a:rPr lang="ru-RU" dirty="0" err="1" smtClean="0"/>
              <a:t>Семейството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е скромно, но </a:t>
            </a:r>
            <a:r>
              <a:rPr lang="ru-RU" dirty="0" err="1" smtClean="0"/>
              <a:t>баща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смята, че </a:t>
            </a:r>
            <a:r>
              <a:rPr lang="ru-RU" dirty="0" err="1" smtClean="0"/>
              <a:t>предците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имали</a:t>
            </a:r>
            <a:r>
              <a:rPr lang="ru-RU" dirty="0" smtClean="0"/>
              <a:t> </a:t>
            </a:r>
            <a:r>
              <a:rPr lang="ru-RU" dirty="0" err="1" smtClean="0"/>
              <a:t>по-високо</a:t>
            </a:r>
            <a:r>
              <a:rPr lang="ru-RU" dirty="0" smtClean="0"/>
              <a:t> </a:t>
            </a:r>
            <a:r>
              <a:rPr lang="ru-RU" dirty="0" err="1" smtClean="0"/>
              <a:t>обществено</a:t>
            </a:r>
            <a:r>
              <a:rPr lang="ru-RU" dirty="0" smtClean="0"/>
              <a:t> положение и </a:t>
            </a:r>
            <a:r>
              <a:rPr lang="ru-RU" dirty="0" err="1" smtClean="0"/>
              <a:t>дори</a:t>
            </a:r>
            <a:r>
              <a:rPr lang="ru-RU" dirty="0" smtClean="0"/>
              <a:t> че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благородници</a:t>
            </a:r>
            <a:r>
              <a:rPr lang="ru-RU" dirty="0" smtClean="0"/>
              <a:t>. </a:t>
            </a:r>
            <a:r>
              <a:rPr lang="ru-RU" dirty="0" err="1" smtClean="0"/>
              <a:t>Ханс</a:t>
            </a:r>
            <a:r>
              <a:rPr lang="ru-RU" dirty="0" smtClean="0"/>
              <a:t> </a:t>
            </a:r>
            <a:r>
              <a:rPr lang="ru-RU" dirty="0" err="1" smtClean="0"/>
              <a:t>Кристиан</a:t>
            </a:r>
            <a:r>
              <a:rPr lang="ru-RU" dirty="0" smtClean="0"/>
              <a:t> </a:t>
            </a:r>
            <a:r>
              <a:rPr lang="ru-RU" dirty="0" err="1" smtClean="0"/>
              <a:t>отрано</a:t>
            </a:r>
            <a:r>
              <a:rPr lang="ru-RU" dirty="0" smtClean="0"/>
              <a:t> </a:t>
            </a:r>
            <a:r>
              <a:rPr lang="ru-RU" dirty="0" err="1" smtClean="0"/>
              <a:t>показва</a:t>
            </a:r>
            <a:r>
              <a:rPr lang="ru-RU" dirty="0" smtClean="0"/>
              <a:t> </a:t>
            </a:r>
            <a:r>
              <a:rPr lang="ru-RU" dirty="0" err="1" smtClean="0"/>
              <a:t>въображението</a:t>
            </a:r>
            <a:r>
              <a:rPr lang="ru-RU" dirty="0" smtClean="0"/>
              <a:t> си, </a:t>
            </a:r>
            <a:r>
              <a:rPr lang="ru-RU" dirty="0" err="1" smtClean="0"/>
              <a:t>подхранвано</a:t>
            </a:r>
            <a:r>
              <a:rPr lang="ru-RU" dirty="0" smtClean="0"/>
              <a:t> от </a:t>
            </a:r>
            <a:r>
              <a:rPr lang="ru-RU" dirty="0" err="1" smtClean="0"/>
              <a:t>снизхождението</a:t>
            </a:r>
            <a:r>
              <a:rPr lang="ru-RU" dirty="0" smtClean="0"/>
              <a:t> на </a:t>
            </a:r>
            <a:r>
              <a:rPr lang="ru-RU" dirty="0" err="1" smtClean="0"/>
              <a:t>родителите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и от </a:t>
            </a:r>
            <a:r>
              <a:rPr lang="ru-RU" dirty="0" err="1" smtClean="0"/>
              <a:t>суеверието</a:t>
            </a:r>
            <a:r>
              <a:rPr lang="ru-RU" dirty="0" smtClean="0"/>
              <a:t> на майка си. Той си </a:t>
            </a:r>
            <a:r>
              <a:rPr lang="ru-RU" dirty="0" err="1" smtClean="0"/>
              <a:t>прави</a:t>
            </a:r>
            <a:r>
              <a:rPr lang="ru-RU" dirty="0" smtClean="0"/>
              <a:t> </a:t>
            </a:r>
            <a:r>
              <a:rPr lang="ru-RU" dirty="0" err="1" smtClean="0"/>
              <a:t>малък</a:t>
            </a:r>
            <a:r>
              <a:rPr lang="ru-RU" dirty="0" smtClean="0"/>
              <a:t> </a:t>
            </a:r>
            <a:r>
              <a:rPr lang="ru-RU" dirty="0" err="1" smtClean="0"/>
              <a:t>куклен</a:t>
            </a:r>
            <a:r>
              <a:rPr lang="ru-RU" dirty="0" smtClean="0"/>
              <a:t> </a:t>
            </a:r>
            <a:r>
              <a:rPr lang="ru-RU" dirty="0" err="1" smtClean="0"/>
              <a:t>театър</a:t>
            </a:r>
            <a:r>
              <a:rPr lang="ru-RU" dirty="0" smtClean="0"/>
              <a:t> и </a:t>
            </a:r>
            <a:r>
              <a:rPr lang="ru-RU" dirty="0" err="1" smtClean="0"/>
              <a:t>дрехи</a:t>
            </a:r>
            <a:r>
              <a:rPr lang="ru-RU" dirty="0" smtClean="0"/>
              <a:t> за </a:t>
            </a:r>
            <a:r>
              <a:rPr lang="ru-RU" dirty="0" err="1" smtClean="0"/>
              <a:t>куклите</a:t>
            </a:r>
            <a:r>
              <a:rPr lang="ru-RU" dirty="0" smtClean="0"/>
              <a:t> си и </a:t>
            </a:r>
            <a:r>
              <a:rPr lang="ru-RU" dirty="0" err="1" smtClean="0"/>
              <a:t>четял</a:t>
            </a:r>
            <a:r>
              <a:rPr lang="ru-RU" dirty="0" smtClean="0"/>
              <a:t> всяка </a:t>
            </a:r>
            <a:r>
              <a:rPr lang="ru-RU" dirty="0" err="1" smtClean="0"/>
              <a:t>пиеса</a:t>
            </a:r>
            <a:r>
              <a:rPr lang="ru-RU" dirty="0" smtClean="0"/>
              <a:t>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успява</a:t>
            </a:r>
            <a:r>
              <a:rPr lang="ru-RU" dirty="0" smtClean="0"/>
              <a:t> да </a:t>
            </a:r>
            <a:r>
              <a:rPr lang="ru-RU" dirty="0" err="1" smtClean="0"/>
              <a:t>заеме</a:t>
            </a:r>
            <a:r>
              <a:rPr lang="ru-RU" dirty="0" smtClean="0"/>
              <a:t>. Сред </a:t>
            </a:r>
            <a:r>
              <a:rPr lang="ru-RU" dirty="0" err="1" smtClean="0"/>
              <a:t>драматурзите</a:t>
            </a:r>
            <a:r>
              <a:rPr lang="ru-RU" dirty="0" smtClean="0"/>
              <a:t> от </a:t>
            </a:r>
            <a:r>
              <a:rPr lang="ru-RU" dirty="0" err="1" smtClean="0"/>
              <a:t>които</a:t>
            </a:r>
            <a:r>
              <a:rPr lang="ru-RU" dirty="0" smtClean="0"/>
              <a:t> чете </a:t>
            </a:r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Уилям</a:t>
            </a:r>
            <a:r>
              <a:rPr lang="ru-RU" dirty="0" smtClean="0"/>
              <a:t> Шекспир и </a:t>
            </a:r>
            <a:r>
              <a:rPr lang="ru-RU" dirty="0" err="1" smtClean="0"/>
              <a:t>Лудвиг</a:t>
            </a:r>
            <a:r>
              <a:rPr lang="ru-RU" dirty="0" smtClean="0"/>
              <a:t> </a:t>
            </a:r>
            <a:r>
              <a:rPr lang="ru-RU" dirty="0" err="1" smtClean="0"/>
              <a:t>Холберг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240360" cy="3312368"/>
          </a:xfrm>
        </p:spPr>
      </p:pic>
    </p:spTree>
    <p:extLst>
      <p:ext uri="{BB962C8B-B14F-4D97-AF65-F5344CB8AC3E}">
        <p14:creationId xmlns:p14="http://schemas.microsoft.com/office/powerpoint/2010/main" val="175497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2808312" cy="3384376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Паметници на Андерсен</a:t>
            </a:r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3456384" cy="3240360"/>
          </a:xfrm>
        </p:spPr>
      </p:pic>
    </p:spTree>
    <p:extLst>
      <p:ext uri="{BB962C8B-B14F-4D97-AF65-F5344CB8AC3E}">
        <p14:creationId xmlns:p14="http://schemas.microsoft.com/office/powerpoint/2010/main" val="39525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912768" cy="4536504"/>
          </a:xfrm>
        </p:spPr>
      </p:pic>
    </p:spTree>
    <p:extLst>
      <p:ext uri="{BB962C8B-B14F-4D97-AF65-F5344CB8AC3E}">
        <p14:creationId xmlns:p14="http://schemas.microsoft.com/office/powerpoint/2010/main" val="13010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4048" y="1340768"/>
            <a:ext cx="2819399" cy="599440"/>
          </a:xfrm>
        </p:spPr>
        <p:txBody>
          <a:bodyPr>
            <a:normAutofit fontScale="90000"/>
          </a:bodyPr>
          <a:lstStyle/>
          <a:p>
            <a:r>
              <a:rPr lang="bg-BG" sz="2800" dirty="0" smtClean="0"/>
              <a:t>Петко Р</a:t>
            </a:r>
            <a:r>
              <a:rPr lang="en-US" sz="2800" dirty="0" smtClean="0"/>
              <a:t>. </a:t>
            </a:r>
            <a:r>
              <a:rPr lang="bg-BG" sz="2800" dirty="0" smtClean="0"/>
              <a:t>Славейков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004048" y="1988840"/>
            <a:ext cx="2819399" cy="2905760"/>
          </a:xfrm>
        </p:spPr>
        <p:txBody>
          <a:bodyPr>
            <a:noAutofit/>
          </a:bodyPr>
          <a:lstStyle/>
          <a:p>
            <a:r>
              <a:rPr lang="ru-RU" sz="1600" dirty="0"/>
              <a:t>Петко </a:t>
            </a:r>
            <a:r>
              <a:rPr lang="ru-RU" sz="1600" dirty="0" err="1"/>
              <a:t>Рачов</a:t>
            </a:r>
            <a:r>
              <a:rPr lang="ru-RU" sz="1600" dirty="0"/>
              <a:t> </a:t>
            </a:r>
            <a:r>
              <a:rPr lang="ru-RU" sz="1600" dirty="0" err="1"/>
              <a:t>Славейков</a:t>
            </a:r>
            <a:r>
              <a:rPr lang="ru-RU" sz="1600" dirty="0"/>
              <a:t> е </a:t>
            </a:r>
            <a:r>
              <a:rPr lang="ru-RU" sz="1600" dirty="0" err="1"/>
              <a:t>български</a:t>
            </a:r>
            <a:r>
              <a:rPr lang="ru-RU" sz="1600" dirty="0"/>
              <a:t> поет, публицист, </a:t>
            </a:r>
            <a:r>
              <a:rPr lang="ru-RU" sz="1600" dirty="0" err="1"/>
              <a:t>фолклорист</a:t>
            </a:r>
            <a:r>
              <a:rPr lang="ru-RU" sz="1600" dirty="0"/>
              <a:t> и политик. Един от </a:t>
            </a:r>
            <a:r>
              <a:rPr lang="ru-RU" sz="1600" dirty="0" err="1"/>
              <a:t>водачите</a:t>
            </a:r>
            <a:r>
              <a:rPr lang="ru-RU" sz="1600" dirty="0"/>
              <a:t> на </a:t>
            </a:r>
            <a:r>
              <a:rPr lang="ru-RU" sz="1600" dirty="0" err="1"/>
              <a:t>Либералната</a:t>
            </a:r>
            <a:r>
              <a:rPr lang="ru-RU" sz="1600" dirty="0"/>
              <a:t> партия след </a:t>
            </a:r>
            <a:r>
              <a:rPr lang="ru-RU" sz="1600" dirty="0" err="1"/>
              <a:t>Освобождението</a:t>
            </a:r>
            <a:r>
              <a:rPr lang="ru-RU" sz="1600" dirty="0"/>
              <a:t>, той е </a:t>
            </a:r>
            <a:r>
              <a:rPr lang="ru-RU" sz="1600" dirty="0" err="1"/>
              <a:t>председател</a:t>
            </a:r>
            <a:r>
              <a:rPr lang="ru-RU" sz="1600" dirty="0"/>
              <a:t> на </a:t>
            </a:r>
            <a:r>
              <a:rPr lang="ru-RU" sz="1600" dirty="0" err="1"/>
              <a:t>Народното</a:t>
            </a:r>
            <a:r>
              <a:rPr lang="ru-RU" sz="1600" dirty="0"/>
              <a:t> </a:t>
            </a:r>
            <a:r>
              <a:rPr lang="ru-RU" sz="1600" dirty="0" err="1"/>
              <a:t>събрание</a:t>
            </a:r>
            <a:r>
              <a:rPr lang="ru-RU" sz="1600" dirty="0"/>
              <a:t> (1880) и </a:t>
            </a:r>
            <a:r>
              <a:rPr lang="ru-RU" sz="1600" dirty="0" err="1"/>
              <a:t>министър</a:t>
            </a:r>
            <a:r>
              <a:rPr lang="ru-RU" sz="1600" dirty="0"/>
              <a:t> в </a:t>
            </a:r>
            <a:r>
              <a:rPr lang="ru-RU" sz="1600" dirty="0" err="1"/>
              <a:t>няколко</a:t>
            </a:r>
            <a:r>
              <a:rPr lang="ru-RU" sz="1600" dirty="0"/>
              <a:t> кабинета (1880-1881, 1884-1885).</a:t>
            </a:r>
          </a:p>
          <a:p>
            <a:endParaRPr lang="ru-RU" sz="11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3456384" cy="4320480"/>
          </a:xfrm>
        </p:spPr>
      </p:pic>
    </p:spTree>
    <p:extLst>
      <p:ext uri="{BB962C8B-B14F-4D97-AF65-F5344CB8AC3E}">
        <p14:creationId xmlns:p14="http://schemas.microsoft.com/office/powerpoint/2010/main" val="7345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hammer.wav"/>
          </p:stSnd>
        </p:sndAc>
      </p:transition>
    </mc:Choice>
    <mc:Fallback xmlns="">
      <p:transition spd="slow">
        <p:checker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3056384" cy="599440"/>
          </a:xfrm>
        </p:spPr>
        <p:txBody>
          <a:bodyPr>
            <a:normAutofit fontScale="90000"/>
          </a:bodyPr>
          <a:lstStyle/>
          <a:p>
            <a:r>
              <a:rPr lang="bg-BG" sz="2800" dirty="0" err="1" smtClean="0"/>
              <a:t>Проиэход</a:t>
            </a:r>
            <a:r>
              <a:rPr lang="bg-BG" sz="2800" dirty="0" smtClean="0"/>
              <a:t> и </a:t>
            </a:r>
            <a:r>
              <a:rPr lang="bg-BG" sz="2800" dirty="0" err="1" smtClean="0"/>
              <a:t>обраэование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076056" y="1124744"/>
            <a:ext cx="2819399" cy="2905760"/>
          </a:xfrm>
        </p:spPr>
        <p:txBody>
          <a:bodyPr>
            <a:noAutofit/>
          </a:bodyPr>
          <a:lstStyle/>
          <a:p>
            <a:r>
              <a:rPr lang="ru-RU" sz="1800" dirty="0"/>
              <a:t>Роден е на 17 </a:t>
            </a:r>
            <a:r>
              <a:rPr lang="ru-RU" sz="1800" dirty="0" err="1"/>
              <a:t>ноември</a:t>
            </a:r>
            <a:r>
              <a:rPr lang="ru-RU" sz="1800" dirty="0"/>
              <a:t> 1827 г. </a:t>
            </a:r>
            <a:r>
              <a:rPr lang="ru-RU" sz="1800" dirty="0" err="1"/>
              <a:t>във</a:t>
            </a:r>
            <a:r>
              <a:rPr lang="ru-RU" sz="1800" dirty="0"/>
              <a:t> Велико </a:t>
            </a:r>
            <a:r>
              <a:rPr lang="ru-RU" sz="1800" dirty="0" err="1"/>
              <a:t>Търново</a:t>
            </a:r>
            <a:r>
              <a:rPr lang="ru-RU" sz="1800" dirty="0"/>
              <a:t>, в дома на </a:t>
            </a:r>
            <a:r>
              <a:rPr lang="ru-RU" sz="1800" dirty="0" err="1"/>
              <a:t>Рачо</a:t>
            </a:r>
            <a:r>
              <a:rPr lang="ru-RU" sz="1800" dirty="0"/>
              <a:t> </a:t>
            </a:r>
            <a:r>
              <a:rPr lang="ru-RU" sz="1800" dirty="0" err="1"/>
              <a:t>Казанджията</a:t>
            </a:r>
            <a:r>
              <a:rPr lang="ru-RU" sz="1800" dirty="0"/>
              <a:t>. Майка </a:t>
            </a:r>
            <a:r>
              <a:rPr lang="ru-RU" sz="1800" dirty="0" err="1"/>
              <a:t>му</a:t>
            </a:r>
            <a:r>
              <a:rPr lang="ru-RU" sz="1800" dirty="0"/>
              <a:t>, Пенка, </a:t>
            </a:r>
            <a:r>
              <a:rPr lang="ru-RU" sz="1800" dirty="0" err="1"/>
              <a:t>умира</a:t>
            </a:r>
            <a:r>
              <a:rPr lang="ru-RU" sz="1800" dirty="0"/>
              <a:t> при </a:t>
            </a:r>
            <a:r>
              <a:rPr lang="ru-RU" sz="1800" dirty="0" err="1"/>
              <a:t>раждането</a:t>
            </a:r>
            <a:r>
              <a:rPr lang="ru-RU" sz="1800" dirty="0"/>
              <a:t>, а </a:t>
            </a:r>
            <a:r>
              <a:rPr lang="ru-RU" sz="1800" dirty="0" err="1"/>
              <a:t>детето</a:t>
            </a:r>
            <a:r>
              <a:rPr lang="ru-RU" sz="1800" dirty="0"/>
              <a:t> е спасено по чудо. </a:t>
            </a:r>
            <a:r>
              <a:rPr lang="ru-RU" sz="1800" dirty="0" err="1"/>
              <a:t>Дядото</a:t>
            </a:r>
            <a:r>
              <a:rPr lang="ru-RU" sz="1800" dirty="0"/>
              <a:t> на Петко </a:t>
            </a:r>
            <a:r>
              <a:rPr lang="ru-RU" sz="1800" dirty="0" err="1"/>
              <a:t>Славейков</a:t>
            </a:r>
            <a:r>
              <a:rPr lang="ru-RU" sz="1800" dirty="0"/>
              <a:t>, </a:t>
            </a:r>
            <a:r>
              <a:rPr lang="ru-RU" sz="1800" dirty="0" err="1"/>
              <a:t>Рачо</a:t>
            </a:r>
            <a:r>
              <a:rPr lang="ru-RU" sz="1800" dirty="0"/>
              <a:t> </a:t>
            </a:r>
            <a:r>
              <a:rPr lang="ru-RU" sz="1800" dirty="0" err="1"/>
              <a:t>Чехларя</a:t>
            </a:r>
            <a:r>
              <a:rPr lang="ru-RU" sz="1800" dirty="0"/>
              <a:t>, е от </a:t>
            </a:r>
            <a:r>
              <a:rPr lang="ru-RU" sz="1800" dirty="0" err="1"/>
              <a:t>Банско</a:t>
            </a:r>
            <a:r>
              <a:rPr lang="ru-RU" sz="1800" dirty="0"/>
              <a:t> или </a:t>
            </a:r>
            <a:r>
              <a:rPr lang="ru-RU" sz="1800" dirty="0" err="1"/>
              <a:t>Якоруда</a:t>
            </a:r>
            <a:r>
              <a:rPr lang="ru-RU" sz="1800" dirty="0"/>
              <a:t>. </a:t>
            </a:r>
            <a:endParaRPr lang="bg-BG" sz="1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3240360" cy="3816424"/>
          </a:xfrm>
        </p:spPr>
      </p:pic>
    </p:spTree>
    <p:extLst>
      <p:ext uri="{BB962C8B-B14F-4D97-AF65-F5344CB8AC3E}">
        <p14:creationId xmlns:p14="http://schemas.microsoft.com/office/powerpoint/2010/main" val="2595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347864" y="1556792"/>
            <a:ext cx="2819400" cy="599440"/>
          </a:xfrm>
        </p:spPr>
        <p:txBody>
          <a:bodyPr>
            <a:noAutofit/>
          </a:bodyPr>
          <a:lstStyle/>
          <a:p>
            <a:r>
              <a:rPr lang="bg-BG" sz="3200" dirty="0" smtClean="0"/>
              <a:t>Гроба на Славейков</a:t>
            </a:r>
            <a:endParaRPr lang="bg-BG" sz="32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110"/>
          <a:stretch>
            <a:fillRect/>
          </a:stretch>
        </p:blipFill>
        <p:spPr>
          <a:xfrm>
            <a:off x="1691680" y="2132856"/>
            <a:ext cx="6120680" cy="3458815"/>
          </a:xfrm>
        </p:spPr>
      </p:pic>
    </p:spTree>
    <p:extLst>
      <p:ext uri="{BB962C8B-B14F-4D97-AF65-F5344CB8AC3E}">
        <p14:creationId xmlns:p14="http://schemas.microsoft.com/office/powerpoint/2010/main" val="22901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2819399" cy="599440"/>
          </a:xfrm>
        </p:spPr>
        <p:txBody>
          <a:bodyPr>
            <a:noAutofit/>
          </a:bodyPr>
          <a:lstStyle/>
          <a:p>
            <a:r>
              <a:rPr lang="bg-BG" sz="2800" dirty="0" smtClean="0"/>
              <a:t>Христо Ботев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860032" y="1268760"/>
            <a:ext cx="2819399" cy="2905760"/>
          </a:xfrm>
        </p:spPr>
        <p:txBody>
          <a:bodyPr>
            <a:noAutofit/>
          </a:bodyPr>
          <a:lstStyle/>
          <a:p>
            <a:r>
              <a:rPr lang="ru-RU" sz="1800" dirty="0" err="1"/>
              <a:t>Христо</a:t>
            </a:r>
            <a:r>
              <a:rPr lang="ru-RU" sz="1800" dirty="0"/>
              <a:t> </a:t>
            </a:r>
            <a:r>
              <a:rPr lang="ru-RU" sz="1800" dirty="0" err="1"/>
              <a:t>Ботьов</a:t>
            </a:r>
            <a:r>
              <a:rPr lang="ru-RU" sz="1800" dirty="0"/>
              <a:t> Петков, </a:t>
            </a:r>
            <a:r>
              <a:rPr lang="ru-RU" sz="1800" dirty="0" err="1"/>
              <a:t>според</a:t>
            </a:r>
            <a:r>
              <a:rPr lang="ru-RU" sz="1800" dirty="0"/>
              <a:t> </a:t>
            </a:r>
            <a:r>
              <a:rPr lang="ru-RU" sz="1800" dirty="0" err="1"/>
              <a:t>собствения</a:t>
            </a:r>
            <a:r>
              <a:rPr lang="ru-RU" sz="1800" dirty="0"/>
              <a:t> </a:t>
            </a:r>
            <a:r>
              <a:rPr lang="ru-RU" sz="1800" dirty="0" err="1"/>
              <a:t>му</a:t>
            </a:r>
            <a:r>
              <a:rPr lang="ru-RU" sz="1800" dirty="0"/>
              <a:t> </a:t>
            </a:r>
            <a:r>
              <a:rPr lang="ru-RU" sz="1800" dirty="0" err="1"/>
              <a:t>правопис</a:t>
            </a:r>
            <a:r>
              <a:rPr lang="ru-RU" sz="1800" dirty="0"/>
              <a:t>, известен </a:t>
            </a:r>
            <a:r>
              <a:rPr lang="ru-RU" sz="1800" dirty="0" err="1"/>
              <a:t>като</a:t>
            </a:r>
            <a:r>
              <a:rPr lang="ru-RU" sz="1800" dirty="0"/>
              <a:t> </a:t>
            </a:r>
            <a:r>
              <a:rPr lang="ru-RU" sz="1800" dirty="0" err="1"/>
              <a:t>Христо</a:t>
            </a:r>
            <a:r>
              <a:rPr lang="ru-RU" sz="1800" dirty="0"/>
              <a:t> </a:t>
            </a:r>
            <a:r>
              <a:rPr lang="ru-RU" sz="1800" dirty="0" err="1"/>
              <a:t>Ботев</a:t>
            </a:r>
            <a:r>
              <a:rPr lang="ru-RU" sz="1800" dirty="0"/>
              <a:t>, (</a:t>
            </a:r>
            <a:r>
              <a:rPr lang="ru-RU" sz="1800" dirty="0" err="1"/>
              <a:t>роден</a:t>
            </a:r>
            <a:r>
              <a:rPr lang="ru-RU" sz="1800" dirty="0"/>
              <a:t> на 6 </a:t>
            </a:r>
            <a:r>
              <a:rPr lang="ru-RU" sz="1800" dirty="0" err="1"/>
              <a:t>януари</a:t>
            </a:r>
            <a:r>
              <a:rPr lang="ru-RU" sz="1800" dirty="0"/>
              <a:t> 1848 г. в </a:t>
            </a:r>
            <a:r>
              <a:rPr lang="ru-RU" sz="1800" dirty="0" err="1"/>
              <a:t>Калофер</a:t>
            </a:r>
            <a:r>
              <a:rPr lang="ru-RU" sz="1800" dirty="0"/>
              <a:t>, починал на 1 </a:t>
            </a:r>
            <a:r>
              <a:rPr lang="ru-RU" sz="1800" dirty="0" err="1"/>
              <a:t>юни</a:t>
            </a:r>
            <a:r>
              <a:rPr lang="ru-RU" sz="1800" dirty="0"/>
              <a:t> 1876 г.) е </a:t>
            </a:r>
            <a:r>
              <a:rPr lang="ru-RU" sz="1800" dirty="0" err="1"/>
              <a:t>български</a:t>
            </a:r>
            <a:r>
              <a:rPr lang="ru-RU" sz="1800" dirty="0"/>
              <a:t> национален герой, революционер, поет и публицист.</a:t>
            </a:r>
            <a:endParaRPr lang="bg-BG" sz="1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3024336" cy="3744416"/>
          </a:xfrm>
        </p:spPr>
      </p:pic>
    </p:spTree>
    <p:extLst>
      <p:ext uri="{BB962C8B-B14F-4D97-AF65-F5344CB8AC3E}">
        <p14:creationId xmlns:p14="http://schemas.microsoft.com/office/powerpoint/2010/main" val="20077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2819399" cy="599440"/>
          </a:xfrm>
        </p:spPr>
        <p:txBody>
          <a:bodyPr>
            <a:noAutofit/>
          </a:bodyPr>
          <a:lstStyle/>
          <a:p>
            <a:r>
              <a:rPr lang="bg-BG" sz="2800" dirty="0" smtClean="0"/>
              <a:t>Още </a:t>
            </a:r>
            <a:r>
              <a:rPr lang="bg-BG" sz="2800" dirty="0" err="1" smtClean="0"/>
              <a:t>эа</a:t>
            </a:r>
            <a:r>
              <a:rPr lang="bg-BG" sz="2800" dirty="0" smtClean="0"/>
              <a:t> Ботев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427984" y="980728"/>
            <a:ext cx="3467471" cy="4248472"/>
          </a:xfrm>
        </p:spPr>
        <p:txBody>
          <a:bodyPr>
            <a:noAutofit/>
          </a:bodyPr>
          <a:lstStyle/>
          <a:p>
            <a:r>
              <a:rPr lang="ru-RU" sz="1800" dirty="0" err="1"/>
              <a:t>Христо</a:t>
            </a:r>
            <a:r>
              <a:rPr lang="ru-RU" sz="1800" dirty="0"/>
              <a:t> </a:t>
            </a:r>
            <a:r>
              <a:rPr lang="ru-RU" sz="1800" dirty="0" err="1"/>
              <a:t>Ботев</a:t>
            </a:r>
            <a:r>
              <a:rPr lang="ru-RU" sz="1800" dirty="0"/>
              <a:t> вероятно е </a:t>
            </a:r>
            <a:r>
              <a:rPr lang="ru-RU" sz="1800" dirty="0" err="1"/>
              <a:t>роден</a:t>
            </a:r>
            <a:r>
              <a:rPr lang="ru-RU" sz="1800" dirty="0"/>
              <a:t> в стая на </a:t>
            </a:r>
            <a:r>
              <a:rPr lang="ru-RU" sz="1800" dirty="0" err="1"/>
              <a:t>калоферското</a:t>
            </a:r>
            <a:r>
              <a:rPr lang="ru-RU" sz="1800" dirty="0"/>
              <a:t> училище, в </a:t>
            </a:r>
            <a:r>
              <a:rPr lang="ru-RU" sz="1800" dirty="0" err="1"/>
              <a:t>която</a:t>
            </a:r>
            <a:r>
              <a:rPr lang="ru-RU" sz="1800" dirty="0"/>
              <a:t> </a:t>
            </a:r>
            <a:r>
              <a:rPr lang="ru-RU" sz="1800" dirty="0" err="1"/>
              <a:t>живеят</a:t>
            </a:r>
            <a:r>
              <a:rPr lang="ru-RU" sz="1800" dirty="0"/>
              <a:t> </a:t>
            </a:r>
            <a:r>
              <a:rPr lang="ru-RU" sz="1800" dirty="0" err="1"/>
              <a:t>родителите</a:t>
            </a:r>
            <a:r>
              <a:rPr lang="ru-RU" sz="1800" dirty="0"/>
              <a:t> </a:t>
            </a:r>
            <a:r>
              <a:rPr lang="ru-RU" sz="1800" dirty="0" err="1"/>
              <a:t>му</a:t>
            </a:r>
            <a:r>
              <a:rPr lang="ru-RU" sz="1800" dirty="0"/>
              <a:t>. Малко </a:t>
            </a:r>
            <a:r>
              <a:rPr lang="ru-RU" sz="1800" dirty="0" err="1"/>
              <a:t>по-късно</a:t>
            </a:r>
            <a:r>
              <a:rPr lang="ru-RU" sz="1800" dirty="0"/>
              <a:t> в </a:t>
            </a:r>
            <a:r>
              <a:rPr lang="ru-RU" sz="1800" dirty="0" err="1"/>
              <a:t>Калофер</a:t>
            </a:r>
            <a:r>
              <a:rPr lang="ru-RU" sz="1800" dirty="0"/>
              <a:t> е построено ново училище и </a:t>
            </a:r>
            <a:r>
              <a:rPr lang="ru-RU" sz="1800" dirty="0" err="1"/>
              <a:t>семейството</a:t>
            </a:r>
            <a:r>
              <a:rPr lang="ru-RU" sz="1800" dirty="0"/>
              <a:t> </a:t>
            </a:r>
            <a:r>
              <a:rPr lang="ru-RU" sz="1800" dirty="0" err="1"/>
              <a:t>наема</a:t>
            </a:r>
            <a:r>
              <a:rPr lang="ru-RU" sz="1800" dirty="0"/>
              <a:t> </a:t>
            </a:r>
            <a:r>
              <a:rPr lang="ru-RU" sz="1800" dirty="0" err="1"/>
              <a:t>къща</a:t>
            </a:r>
            <a:r>
              <a:rPr lang="ru-RU" sz="1800" dirty="0"/>
              <a:t> на </a:t>
            </a:r>
            <a:r>
              <a:rPr lang="ru-RU" sz="1800" dirty="0" err="1"/>
              <a:t>Генко</a:t>
            </a:r>
            <a:r>
              <a:rPr lang="ru-RU" sz="1800" dirty="0"/>
              <a:t> Филов, в </a:t>
            </a:r>
            <a:r>
              <a:rPr lang="ru-RU" sz="1800" dirty="0" err="1"/>
              <a:t>която</a:t>
            </a:r>
            <a:r>
              <a:rPr lang="ru-RU" sz="1800" dirty="0"/>
              <a:t> </a:t>
            </a:r>
            <a:r>
              <a:rPr lang="ru-RU" sz="1800" dirty="0" err="1"/>
              <a:t>Ботев</a:t>
            </a:r>
            <a:r>
              <a:rPr lang="ru-RU" sz="1800" dirty="0"/>
              <a:t> </a:t>
            </a:r>
            <a:r>
              <a:rPr lang="ru-RU" sz="1800" dirty="0" err="1"/>
              <a:t>прекарва</a:t>
            </a:r>
            <a:r>
              <a:rPr lang="ru-RU" sz="1800" dirty="0"/>
              <a:t> </a:t>
            </a:r>
            <a:r>
              <a:rPr lang="ru-RU" sz="1800" dirty="0" err="1"/>
              <a:t>първите</a:t>
            </a:r>
            <a:r>
              <a:rPr lang="ru-RU" sz="1800" dirty="0"/>
              <a:t> </a:t>
            </a:r>
            <a:r>
              <a:rPr lang="ru-RU" sz="1800" dirty="0" err="1"/>
              <a:t>няколко</a:t>
            </a:r>
            <a:r>
              <a:rPr lang="ru-RU" sz="1800" dirty="0"/>
              <a:t> </a:t>
            </a:r>
            <a:r>
              <a:rPr lang="ru-RU" sz="1800" dirty="0" err="1"/>
              <a:t>години</a:t>
            </a:r>
            <a:r>
              <a:rPr lang="ru-RU" sz="1800" dirty="0"/>
              <a:t> от живота си. </a:t>
            </a:r>
            <a:endParaRPr lang="bg-BG" sz="1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2808312" cy="3542903"/>
          </a:xfrm>
        </p:spPr>
      </p:pic>
    </p:spTree>
    <p:extLst>
      <p:ext uri="{BB962C8B-B14F-4D97-AF65-F5344CB8AC3E}">
        <p14:creationId xmlns:p14="http://schemas.microsoft.com/office/powerpoint/2010/main" val="52329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2819399" cy="599440"/>
          </a:xfrm>
        </p:spPr>
        <p:txBody>
          <a:bodyPr>
            <a:normAutofit fontScale="90000"/>
          </a:bodyPr>
          <a:lstStyle/>
          <a:p>
            <a:r>
              <a:rPr lang="bg-BG" sz="2800" dirty="0" smtClean="0"/>
              <a:t>Добри Чинтулов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923928" y="1052736"/>
            <a:ext cx="4248472" cy="304977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err="1"/>
              <a:t>Добри</a:t>
            </a:r>
            <a:r>
              <a:rPr lang="ru-RU" sz="7200" dirty="0"/>
              <a:t> </a:t>
            </a:r>
            <a:r>
              <a:rPr lang="ru-RU" sz="7200" dirty="0" err="1"/>
              <a:t>Чинтулов</a:t>
            </a:r>
            <a:r>
              <a:rPr lang="ru-RU" sz="7200" dirty="0"/>
              <a:t> е </a:t>
            </a:r>
            <a:r>
              <a:rPr lang="ru-RU" sz="7200" dirty="0" err="1"/>
              <a:t>роден</a:t>
            </a:r>
            <a:r>
              <a:rPr lang="ru-RU" sz="7200" dirty="0"/>
              <a:t> </a:t>
            </a:r>
            <a:r>
              <a:rPr lang="ru-RU" sz="7200" dirty="0" err="1"/>
              <a:t>през</a:t>
            </a:r>
            <a:r>
              <a:rPr lang="ru-RU" sz="7200" dirty="0"/>
              <a:t> 1822 година в град </a:t>
            </a:r>
            <a:r>
              <a:rPr lang="ru-RU" sz="7200" dirty="0" err="1"/>
              <a:t>Сливен</a:t>
            </a:r>
            <a:r>
              <a:rPr lang="ru-RU" sz="7200" dirty="0"/>
              <a:t> в </a:t>
            </a:r>
            <a:r>
              <a:rPr lang="ru-RU" sz="7200" dirty="0" err="1"/>
              <a:t>семейството</a:t>
            </a:r>
            <a:r>
              <a:rPr lang="ru-RU" sz="7200" dirty="0"/>
              <a:t> на </a:t>
            </a:r>
            <a:r>
              <a:rPr lang="ru-RU" sz="7200" dirty="0" err="1"/>
              <a:t>занаятчия</a:t>
            </a:r>
            <a:r>
              <a:rPr lang="ru-RU" sz="7200" dirty="0"/>
              <a:t>. </a:t>
            </a:r>
            <a:r>
              <a:rPr lang="ru-RU" sz="7200" dirty="0" err="1"/>
              <a:t>Първите</a:t>
            </a:r>
            <a:r>
              <a:rPr lang="ru-RU" sz="7200" dirty="0"/>
              <a:t> си </a:t>
            </a:r>
            <a:r>
              <a:rPr lang="ru-RU" sz="7200" dirty="0" err="1"/>
              <a:t>шестнадесет</a:t>
            </a:r>
            <a:r>
              <a:rPr lang="ru-RU" sz="7200" dirty="0"/>
              <a:t> </a:t>
            </a:r>
            <a:r>
              <a:rPr lang="ru-RU" sz="7200" dirty="0" err="1"/>
              <a:t>години</a:t>
            </a:r>
            <a:r>
              <a:rPr lang="ru-RU" sz="7200" dirty="0"/>
              <a:t> </a:t>
            </a:r>
            <a:r>
              <a:rPr lang="ru-RU" sz="7200" dirty="0" err="1"/>
              <a:t>прекарва</a:t>
            </a:r>
            <a:r>
              <a:rPr lang="ru-RU" sz="7200" dirty="0"/>
              <a:t> в </a:t>
            </a:r>
            <a:r>
              <a:rPr lang="ru-RU" sz="7200" dirty="0" err="1"/>
              <a:t>родния</a:t>
            </a:r>
            <a:r>
              <a:rPr lang="ru-RU" sz="7200" dirty="0"/>
              <a:t> си град, </a:t>
            </a:r>
            <a:r>
              <a:rPr lang="ru-RU" sz="7200" dirty="0" err="1"/>
              <a:t>посещавайки</a:t>
            </a:r>
            <a:r>
              <a:rPr lang="ru-RU" sz="7200" dirty="0"/>
              <a:t> </a:t>
            </a:r>
            <a:r>
              <a:rPr lang="ru-RU" sz="7200" dirty="0" err="1"/>
              <a:t>гръцко</a:t>
            </a:r>
            <a:r>
              <a:rPr lang="ru-RU" sz="7200" dirty="0"/>
              <a:t> училище. </a:t>
            </a:r>
            <a:r>
              <a:rPr lang="ru-RU" sz="7200" dirty="0" err="1"/>
              <a:t>Баща</a:t>
            </a:r>
            <a:r>
              <a:rPr lang="ru-RU" sz="7200" dirty="0"/>
              <a:t> </a:t>
            </a:r>
            <a:r>
              <a:rPr lang="ru-RU" sz="7200" dirty="0" err="1"/>
              <a:t>му</a:t>
            </a:r>
            <a:r>
              <a:rPr lang="ru-RU" sz="7200" dirty="0"/>
              <a:t> е бил много беден, </a:t>
            </a:r>
            <a:r>
              <a:rPr lang="ru-RU" sz="7200" dirty="0" err="1"/>
              <a:t>така</a:t>
            </a:r>
            <a:r>
              <a:rPr lang="ru-RU" sz="7200" dirty="0"/>
              <a:t> че </a:t>
            </a:r>
            <a:r>
              <a:rPr lang="ru-RU" sz="7200" dirty="0" err="1"/>
              <a:t>през</a:t>
            </a:r>
            <a:r>
              <a:rPr lang="ru-RU" sz="7200" dirty="0"/>
              <a:t> 1838 година </a:t>
            </a:r>
            <a:r>
              <a:rPr lang="ru-RU" sz="7200" dirty="0" err="1"/>
              <a:t>Чинтулов</a:t>
            </a:r>
            <a:r>
              <a:rPr lang="ru-RU" sz="7200" dirty="0"/>
              <a:t> сам </a:t>
            </a:r>
            <a:r>
              <a:rPr lang="ru-RU" sz="7200" dirty="0" err="1"/>
              <a:t>заминава</a:t>
            </a:r>
            <a:r>
              <a:rPr lang="ru-RU" sz="7200" dirty="0"/>
              <a:t> за Велико </a:t>
            </a:r>
            <a:r>
              <a:rPr lang="ru-RU" sz="7200" dirty="0" err="1"/>
              <a:t>Търново</a:t>
            </a:r>
            <a:r>
              <a:rPr lang="ru-RU" sz="7200" dirty="0"/>
              <a:t>, </a:t>
            </a:r>
            <a:r>
              <a:rPr lang="ru-RU" sz="7200" dirty="0" err="1"/>
              <a:t>където</a:t>
            </a:r>
            <a:r>
              <a:rPr lang="ru-RU" sz="7200" dirty="0"/>
              <a:t> учи около шест </a:t>
            </a:r>
            <a:r>
              <a:rPr lang="ru-RU" sz="7200" dirty="0" err="1"/>
              <a:t>месеца</a:t>
            </a:r>
            <a:r>
              <a:rPr lang="ru-RU" sz="7200" dirty="0"/>
              <a:t>, </a:t>
            </a:r>
            <a:r>
              <a:rPr lang="ru-RU" sz="7200" dirty="0" err="1"/>
              <a:t>като</a:t>
            </a:r>
            <a:r>
              <a:rPr lang="ru-RU" sz="7200" dirty="0"/>
              <a:t> в </a:t>
            </a:r>
            <a:r>
              <a:rPr lang="ru-RU" sz="7200" dirty="0" err="1"/>
              <a:t>същото</a:t>
            </a:r>
            <a:r>
              <a:rPr lang="ru-RU" sz="7200" dirty="0"/>
              <a:t> </a:t>
            </a:r>
            <a:r>
              <a:rPr lang="ru-RU" sz="7200" dirty="0" err="1"/>
              <a:t>време</a:t>
            </a:r>
            <a:r>
              <a:rPr lang="ru-RU" sz="7200" dirty="0"/>
              <a:t> е и </a:t>
            </a:r>
            <a:r>
              <a:rPr lang="ru-RU" sz="7200" dirty="0" err="1"/>
              <a:t>слугувал</a:t>
            </a:r>
            <a:r>
              <a:rPr lang="ru-RU" sz="7200" dirty="0"/>
              <a:t>. </a:t>
            </a:r>
            <a:r>
              <a:rPr lang="ru-RU" sz="7200" dirty="0" err="1"/>
              <a:t>Оттам</a:t>
            </a:r>
            <a:r>
              <a:rPr lang="ru-RU" sz="7200" dirty="0"/>
              <a:t> той </a:t>
            </a:r>
            <a:r>
              <a:rPr lang="ru-RU" sz="7200" dirty="0" err="1"/>
              <a:t>заминава</a:t>
            </a:r>
            <a:r>
              <a:rPr lang="ru-RU" sz="7200" dirty="0"/>
              <a:t> за </a:t>
            </a:r>
            <a:r>
              <a:rPr lang="ru-RU" sz="7200" dirty="0" err="1"/>
              <a:t>Букурещ</a:t>
            </a:r>
            <a:r>
              <a:rPr lang="ru-RU" sz="7200" dirty="0"/>
              <a:t>, </a:t>
            </a:r>
            <a:r>
              <a:rPr lang="ru-RU" sz="7200" dirty="0" err="1"/>
              <a:t>където</a:t>
            </a:r>
            <a:r>
              <a:rPr lang="ru-RU" sz="7200" dirty="0"/>
              <a:t> учи (</a:t>
            </a:r>
            <a:r>
              <a:rPr lang="ru-RU" sz="7200" dirty="0" err="1"/>
              <a:t>отново</a:t>
            </a:r>
            <a:r>
              <a:rPr lang="ru-RU" sz="7200" dirty="0"/>
              <a:t> на </a:t>
            </a:r>
            <a:r>
              <a:rPr lang="ru-RU" sz="7200" dirty="0" err="1"/>
              <a:t>гръцки</a:t>
            </a:r>
            <a:r>
              <a:rPr lang="ru-RU" sz="7200" dirty="0"/>
              <a:t>) около година и половина при </a:t>
            </a:r>
            <a:r>
              <a:rPr lang="ru-RU" sz="7200" dirty="0" err="1"/>
              <a:t>учителите</a:t>
            </a:r>
            <a:r>
              <a:rPr lang="ru-RU" sz="7200" dirty="0"/>
              <a:t> </a:t>
            </a:r>
            <a:r>
              <a:rPr lang="ru-RU" sz="7200" dirty="0" err="1"/>
              <a:t>братя</a:t>
            </a:r>
            <a:r>
              <a:rPr lang="ru-RU" sz="7200" dirty="0"/>
              <a:t> </a:t>
            </a:r>
            <a:r>
              <a:rPr lang="ru-RU" sz="7200" dirty="0" err="1"/>
              <a:t>Христиди</a:t>
            </a:r>
            <a:r>
              <a:rPr lang="ru-RU" sz="1800" dirty="0"/>
              <a:t>.</a:t>
            </a:r>
            <a:r>
              <a:rPr lang="ru-RU" dirty="0"/>
              <a:t> 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2592288" cy="3456384"/>
          </a:xfrm>
        </p:spPr>
      </p:pic>
    </p:spTree>
    <p:extLst>
      <p:ext uri="{BB962C8B-B14F-4D97-AF65-F5344CB8AC3E}">
        <p14:creationId xmlns:p14="http://schemas.microsoft.com/office/powerpoint/2010/main" val="42596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2859359" cy="599440"/>
          </a:xfrm>
        </p:spPr>
        <p:txBody>
          <a:bodyPr>
            <a:normAutofit fontScale="90000"/>
          </a:bodyPr>
          <a:lstStyle/>
          <a:p>
            <a:r>
              <a:rPr lang="bg-BG" sz="4000" dirty="0" smtClean="0"/>
              <a:t>Иван </a:t>
            </a:r>
            <a:r>
              <a:rPr lang="bg-BG" sz="4000" dirty="0" err="1" smtClean="0"/>
              <a:t>Ваэов</a:t>
            </a:r>
            <a:endParaRPr lang="bg-BG" sz="40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004048" y="1268760"/>
            <a:ext cx="2819399" cy="304977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Иван </a:t>
            </a:r>
            <a:r>
              <a:rPr lang="ru-RU" dirty="0" err="1" smtClean="0"/>
              <a:t>Вазов</a:t>
            </a:r>
            <a:r>
              <a:rPr lang="ru-RU" dirty="0" smtClean="0"/>
              <a:t> е </a:t>
            </a:r>
            <a:r>
              <a:rPr lang="ru-RU" dirty="0" err="1" smtClean="0"/>
              <a:t>български</a:t>
            </a:r>
            <a:r>
              <a:rPr lang="ru-RU" dirty="0" smtClean="0"/>
              <a:t> поет, </a:t>
            </a:r>
            <a:r>
              <a:rPr lang="ru-RU" dirty="0" err="1" smtClean="0"/>
              <a:t>писател</a:t>
            </a:r>
            <a:r>
              <a:rPr lang="ru-RU" dirty="0" smtClean="0"/>
              <a:t>, драматург и народен </a:t>
            </a:r>
            <a:r>
              <a:rPr lang="ru-RU" dirty="0" err="1" smtClean="0"/>
              <a:t>будител</a:t>
            </a:r>
            <a:r>
              <a:rPr lang="ru-RU" dirty="0" smtClean="0"/>
              <a:t>, </a:t>
            </a:r>
            <a:r>
              <a:rPr lang="ru-RU" dirty="0" err="1" smtClean="0"/>
              <a:t>наричан</a:t>
            </a:r>
            <a:r>
              <a:rPr lang="ru-RU" dirty="0" smtClean="0"/>
              <a:t> </a:t>
            </a:r>
            <a:r>
              <a:rPr lang="ru-RU" dirty="0" err="1" smtClean="0"/>
              <a:t>често</a:t>
            </a:r>
            <a:r>
              <a:rPr lang="ru-RU" dirty="0" smtClean="0"/>
              <a:t> „патриарх на </a:t>
            </a:r>
            <a:r>
              <a:rPr lang="ru-RU" dirty="0" err="1" smtClean="0"/>
              <a:t>българската</a:t>
            </a:r>
            <a:r>
              <a:rPr lang="ru-RU" dirty="0" smtClean="0"/>
              <a:t> литература“. </a:t>
            </a:r>
            <a:r>
              <a:rPr lang="ru-RU" dirty="0" err="1" smtClean="0"/>
              <a:t>Творчеството</a:t>
            </a:r>
            <a:r>
              <a:rPr lang="ru-RU" dirty="0" smtClean="0"/>
              <a:t> на </a:t>
            </a:r>
            <a:r>
              <a:rPr lang="ru-RU" dirty="0" err="1" smtClean="0"/>
              <a:t>Вазов</a:t>
            </a:r>
            <a:r>
              <a:rPr lang="ru-RU" dirty="0" smtClean="0"/>
              <a:t> е отражение на две исторически </a:t>
            </a:r>
            <a:r>
              <a:rPr lang="ru-RU" dirty="0" err="1" smtClean="0"/>
              <a:t>епохи</a:t>
            </a:r>
            <a:r>
              <a:rPr lang="ru-RU" dirty="0" smtClean="0"/>
              <a:t> – </a:t>
            </a:r>
            <a:r>
              <a:rPr lang="ru-RU" dirty="0" err="1" smtClean="0"/>
              <a:t>Възраждането</a:t>
            </a:r>
            <a:r>
              <a:rPr lang="ru-RU" dirty="0" smtClean="0"/>
              <a:t> и </a:t>
            </a:r>
            <a:r>
              <a:rPr lang="ru-RU" dirty="0" err="1" smtClean="0"/>
              <a:t>следосвобожденска</a:t>
            </a:r>
            <a:r>
              <a:rPr lang="ru-RU" dirty="0" smtClean="0"/>
              <a:t> </a:t>
            </a:r>
            <a:r>
              <a:rPr lang="ru-RU" dirty="0" err="1" smtClean="0"/>
              <a:t>България</a:t>
            </a:r>
            <a:r>
              <a:rPr lang="ru-RU" dirty="0" smtClean="0"/>
              <a:t>. Иван </a:t>
            </a:r>
            <a:r>
              <a:rPr lang="ru-RU" dirty="0" err="1" smtClean="0"/>
              <a:t>Вазов</a:t>
            </a:r>
            <a:r>
              <a:rPr lang="ru-RU" dirty="0" smtClean="0"/>
              <a:t> е академик на </a:t>
            </a:r>
            <a:r>
              <a:rPr lang="ru-RU" dirty="0" err="1" smtClean="0"/>
              <a:t>Българската</a:t>
            </a:r>
            <a:r>
              <a:rPr lang="ru-RU" dirty="0" smtClean="0"/>
              <a:t> академия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3312368" cy="3528392"/>
          </a:xfrm>
        </p:spPr>
      </p:pic>
    </p:spTree>
    <p:extLst>
      <p:ext uri="{BB962C8B-B14F-4D97-AF65-F5344CB8AC3E}">
        <p14:creationId xmlns:p14="http://schemas.microsoft.com/office/powerpoint/2010/main" val="35837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30000">
        <p14:honeycomb/>
        <p:sndAc>
          <p:stSnd>
            <p:snd r:embed="rId2" name="breeze.wav"/>
          </p:stSnd>
        </p:sndAc>
      </p:transition>
    </mc:Choice>
    <mc:Fallback xmlns="">
      <p:transition spd="slow" advClick="0" advTm="30000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Уличката на Добри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984776" cy="3456384"/>
          </a:xfrm>
        </p:spPr>
      </p:pic>
    </p:spTree>
    <p:extLst>
      <p:ext uri="{BB962C8B-B14F-4D97-AF65-F5344CB8AC3E}">
        <p14:creationId xmlns:p14="http://schemas.microsoft.com/office/powerpoint/2010/main" val="40963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2819399" cy="599440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Гео Милев</a:t>
            </a:r>
            <a:endParaRPr lang="bg-BG" sz="32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644008" y="1124744"/>
            <a:ext cx="3312368" cy="2905760"/>
          </a:xfrm>
        </p:spPr>
        <p:txBody>
          <a:bodyPr>
            <a:noAutofit/>
          </a:bodyPr>
          <a:lstStyle/>
          <a:p>
            <a:r>
              <a:rPr lang="ru-RU" sz="2000" dirty="0"/>
              <a:t>Гео Милев е </a:t>
            </a:r>
            <a:r>
              <a:rPr lang="ru-RU" sz="2000" dirty="0" err="1"/>
              <a:t>роден</a:t>
            </a:r>
            <a:r>
              <a:rPr lang="ru-RU" sz="2000" dirty="0"/>
              <a:t> на 15 </a:t>
            </a:r>
            <a:r>
              <a:rPr lang="ru-RU" sz="2000" dirty="0" err="1"/>
              <a:t>януари</a:t>
            </a:r>
            <a:r>
              <a:rPr lang="ru-RU" sz="2000" dirty="0"/>
              <a:t> 1895 г. в </a:t>
            </a:r>
            <a:r>
              <a:rPr lang="ru-RU" sz="2000" dirty="0" err="1"/>
              <a:t>Радне</a:t>
            </a:r>
            <a:r>
              <a:rPr lang="ru-RU" sz="2000" dirty="0"/>
              <a:t> </a:t>
            </a:r>
            <a:r>
              <a:rPr lang="ru-RU" sz="2000" dirty="0" err="1"/>
              <a:t>махле</a:t>
            </a:r>
            <a:r>
              <a:rPr lang="ru-RU" sz="2000" dirty="0"/>
              <a:t> (</a:t>
            </a:r>
            <a:r>
              <a:rPr lang="ru-RU" sz="2000" dirty="0" err="1"/>
              <a:t>дн</a:t>
            </a:r>
            <a:r>
              <a:rPr lang="ru-RU" sz="2000" dirty="0"/>
              <a:t>. </a:t>
            </a:r>
            <a:r>
              <a:rPr lang="ru-RU" sz="2000" dirty="0" err="1"/>
              <a:t>гр.Раднево</a:t>
            </a:r>
            <a:r>
              <a:rPr lang="ru-RU" sz="2000" dirty="0"/>
              <a:t>), в семейство на учителя и журналист </a:t>
            </a:r>
            <a:r>
              <a:rPr lang="ru-RU" sz="2000" dirty="0" err="1"/>
              <a:t>Мильо</a:t>
            </a:r>
            <a:r>
              <a:rPr lang="ru-RU" sz="2000" dirty="0"/>
              <a:t> </a:t>
            </a:r>
            <a:r>
              <a:rPr lang="ru-RU" sz="2000" dirty="0" err="1"/>
              <a:t>Касабов</a:t>
            </a:r>
            <a:r>
              <a:rPr lang="ru-RU" sz="2000" dirty="0" smtClean="0"/>
              <a:t>. </a:t>
            </a:r>
            <a:r>
              <a:rPr lang="ru-RU" sz="2000" dirty="0" err="1"/>
              <a:t>По-късно</a:t>
            </a:r>
            <a:r>
              <a:rPr lang="ru-RU" sz="2000" dirty="0"/>
              <a:t> </a:t>
            </a:r>
            <a:r>
              <a:rPr lang="ru-RU" sz="2000" dirty="0" err="1"/>
              <a:t>баща</a:t>
            </a:r>
            <a:r>
              <a:rPr lang="ru-RU" sz="2000" dirty="0"/>
              <a:t> </a:t>
            </a:r>
            <a:r>
              <a:rPr lang="ru-RU" sz="2000" dirty="0" err="1"/>
              <a:t>му</a:t>
            </a:r>
            <a:r>
              <a:rPr lang="ru-RU" sz="2000" dirty="0"/>
              <a:t> се </a:t>
            </a:r>
            <a:r>
              <a:rPr lang="ru-RU" sz="2000" dirty="0" err="1"/>
              <a:t>премества</a:t>
            </a:r>
            <a:r>
              <a:rPr lang="ru-RU" sz="2000" dirty="0"/>
              <a:t> в Стара </a:t>
            </a:r>
            <a:r>
              <a:rPr lang="ru-RU" sz="2000" dirty="0" err="1"/>
              <a:t>Загора</a:t>
            </a:r>
            <a:r>
              <a:rPr lang="ru-RU" sz="2000" dirty="0"/>
              <a:t>, </a:t>
            </a:r>
            <a:r>
              <a:rPr lang="ru-RU" sz="2000" dirty="0" err="1"/>
              <a:t>където</a:t>
            </a:r>
            <a:r>
              <a:rPr lang="ru-RU" sz="2000" dirty="0"/>
              <a:t> </a:t>
            </a:r>
            <a:r>
              <a:rPr lang="ru-RU" sz="2000" dirty="0" err="1"/>
              <a:t>през</a:t>
            </a:r>
            <a:r>
              <a:rPr lang="ru-RU" sz="2000" dirty="0"/>
              <a:t> 1907 г. </a:t>
            </a:r>
            <a:r>
              <a:rPr lang="ru-RU" sz="2000" dirty="0" err="1"/>
              <a:t>основава</a:t>
            </a:r>
            <a:r>
              <a:rPr lang="ru-RU" sz="2000" dirty="0"/>
              <a:t> </a:t>
            </a:r>
            <a:r>
              <a:rPr lang="ru-RU" sz="2000" dirty="0" err="1"/>
              <a:t>книжарница</a:t>
            </a:r>
            <a:r>
              <a:rPr lang="ru-RU" sz="2000" dirty="0"/>
              <a:t> и </a:t>
            </a:r>
            <a:r>
              <a:rPr lang="ru-RU" sz="2000" dirty="0" err="1"/>
              <a:t>издателство</a:t>
            </a:r>
            <a:r>
              <a:rPr lang="ru-RU" sz="2000" dirty="0"/>
              <a:t>.</a:t>
            </a:r>
            <a:endParaRPr lang="bg-BG" sz="20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2952328" cy="3744416"/>
          </a:xfrm>
        </p:spPr>
      </p:pic>
    </p:spTree>
    <p:extLst>
      <p:ext uri="{BB962C8B-B14F-4D97-AF65-F5344CB8AC3E}">
        <p14:creationId xmlns:p14="http://schemas.microsoft.com/office/powerpoint/2010/main" val="32911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4048" y="1124744"/>
            <a:ext cx="3008313" cy="116205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Къщата на </a:t>
            </a:r>
            <a:r>
              <a:rPr lang="bg-BG" sz="2800" dirty="0" err="1" smtClean="0"/>
              <a:t>Ваэов</a:t>
            </a:r>
            <a:endParaRPr lang="bg-BG" sz="28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259632" y="1052736"/>
            <a:ext cx="3008313" cy="4691063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Иван </a:t>
            </a:r>
            <a:r>
              <a:rPr lang="ru-RU" sz="1600" dirty="0" err="1" smtClean="0"/>
              <a:t>Минчов</a:t>
            </a:r>
            <a:r>
              <a:rPr lang="ru-RU" sz="1600" dirty="0" smtClean="0"/>
              <a:t> </a:t>
            </a:r>
            <a:r>
              <a:rPr lang="ru-RU" sz="1600" dirty="0" err="1" smtClean="0"/>
              <a:t>Вазов</a:t>
            </a:r>
            <a:r>
              <a:rPr lang="ru-RU" sz="1600" dirty="0" smtClean="0"/>
              <a:t> е </a:t>
            </a:r>
            <a:r>
              <a:rPr lang="ru-RU" sz="1600" dirty="0" err="1" smtClean="0"/>
              <a:t>роден</a:t>
            </a:r>
            <a:r>
              <a:rPr lang="ru-RU" sz="1600" dirty="0" smtClean="0"/>
              <a:t> на 9 юли (27 </a:t>
            </a:r>
            <a:r>
              <a:rPr lang="ru-RU" sz="1600" dirty="0" err="1" smtClean="0"/>
              <a:t>юни</a:t>
            </a:r>
            <a:r>
              <a:rPr lang="ru-RU" sz="1600" dirty="0" smtClean="0"/>
              <a:t> стар </a:t>
            </a:r>
            <a:r>
              <a:rPr lang="ru-RU" sz="1600" dirty="0" err="1" smtClean="0"/>
              <a:t>стил</a:t>
            </a:r>
            <a:r>
              <a:rPr lang="ru-RU" sz="1600" dirty="0" smtClean="0"/>
              <a:t>) 1850 г. в </a:t>
            </a:r>
            <a:r>
              <a:rPr lang="ru-RU" sz="1600" dirty="0" err="1" smtClean="0"/>
              <a:t>Сопот</a:t>
            </a:r>
            <a:r>
              <a:rPr lang="en-US" sz="1600" dirty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Произхожда</a:t>
            </a:r>
            <a:r>
              <a:rPr lang="ru-RU" sz="1600" dirty="0" smtClean="0"/>
              <a:t> от семейство на </a:t>
            </a:r>
            <a:r>
              <a:rPr lang="ru-RU" sz="1600" dirty="0" err="1" smtClean="0"/>
              <a:t>средно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заможен</a:t>
            </a:r>
            <a:r>
              <a:rPr lang="ru-RU" sz="1600" dirty="0" smtClean="0"/>
              <a:t> </a:t>
            </a:r>
            <a:r>
              <a:rPr lang="ru-RU" sz="1600" dirty="0" err="1" smtClean="0"/>
              <a:t>търговец</a:t>
            </a:r>
            <a:r>
              <a:rPr lang="ru-RU" sz="1600" dirty="0" smtClean="0"/>
              <a:t>, в </a:t>
            </a:r>
            <a:r>
              <a:rPr lang="ru-RU" sz="1600" dirty="0" err="1" smtClean="0"/>
              <a:t>което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почит</a:t>
            </a:r>
            <a:r>
              <a:rPr lang="ru-RU" sz="1600" dirty="0" smtClean="0"/>
              <a:t> </a:t>
            </a:r>
            <a:r>
              <a:rPr lang="ru-RU" sz="1600" dirty="0" err="1" smtClean="0"/>
              <a:t>са</a:t>
            </a:r>
            <a:r>
              <a:rPr lang="ru-RU" sz="1600" dirty="0" smtClean="0"/>
              <a:t> </a:t>
            </a:r>
            <a:r>
              <a:rPr lang="ru-RU" sz="1600" dirty="0" err="1" smtClean="0"/>
              <a:t>строгият</a:t>
            </a:r>
            <a:r>
              <a:rPr lang="ru-RU" sz="1600" dirty="0" smtClean="0"/>
              <a:t> </a:t>
            </a:r>
            <a:r>
              <a:rPr lang="ru-RU" sz="1600" dirty="0" err="1" smtClean="0"/>
              <a:t>ред</a:t>
            </a:r>
            <a:r>
              <a:rPr lang="ru-RU" sz="1600" dirty="0" smtClean="0"/>
              <a:t> и </a:t>
            </a:r>
            <a:r>
              <a:rPr lang="ru-RU" sz="1600" dirty="0" err="1" smtClean="0"/>
              <a:t>патриархалността</a:t>
            </a:r>
            <a:r>
              <a:rPr lang="ru-RU" sz="1600" dirty="0" smtClean="0"/>
              <a:t>, уважение </a:t>
            </a:r>
            <a:r>
              <a:rPr lang="ru-RU" sz="1600" dirty="0" err="1" smtClean="0"/>
              <a:t>към</a:t>
            </a:r>
            <a:r>
              <a:rPr lang="ru-RU" sz="1600" dirty="0" smtClean="0"/>
              <a:t> </a:t>
            </a:r>
            <a:r>
              <a:rPr lang="ru-RU" sz="1600" dirty="0" err="1" smtClean="0"/>
              <a:t>религиозните</a:t>
            </a:r>
            <a:r>
              <a:rPr lang="ru-RU" sz="1600" dirty="0" smtClean="0"/>
              <a:t> и </a:t>
            </a:r>
            <a:r>
              <a:rPr lang="ru-RU" sz="1600" dirty="0" err="1" smtClean="0"/>
              <a:t>битовите</a:t>
            </a:r>
            <a:r>
              <a:rPr lang="ru-RU" sz="1600" dirty="0" smtClean="0"/>
              <a:t> традиции, </a:t>
            </a:r>
            <a:r>
              <a:rPr lang="ru-RU" sz="1600" dirty="0" err="1" smtClean="0"/>
              <a:t>отзивчивостта</a:t>
            </a:r>
            <a:r>
              <a:rPr lang="ru-RU" sz="1600" dirty="0" smtClean="0"/>
              <a:t> </a:t>
            </a:r>
            <a:r>
              <a:rPr lang="ru-RU" sz="1600" dirty="0" err="1" smtClean="0"/>
              <a:t>към</a:t>
            </a:r>
            <a:r>
              <a:rPr lang="ru-RU" sz="1600" dirty="0" smtClean="0"/>
              <a:t> </a:t>
            </a:r>
            <a:r>
              <a:rPr lang="ru-RU" sz="1600" dirty="0" err="1" smtClean="0"/>
              <a:t>възрожденските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просветителски</a:t>
            </a:r>
            <a:r>
              <a:rPr lang="ru-RU" sz="1600" dirty="0" smtClean="0"/>
              <a:t> и </a:t>
            </a:r>
            <a:r>
              <a:rPr lang="ru-RU" sz="1600" dirty="0" err="1" smtClean="0"/>
              <a:t>патриотични</a:t>
            </a:r>
            <a:r>
              <a:rPr lang="ru-RU" sz="1600" dirty="0" smtClean="0"/>
              <a:t> настроения. </a:t>
            </a:r>
            <a:endParaRPr lang="bg-BG" sz="16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3442072" cy="3096344"/>
          </a:xfrm>
        </p:spPr>
      </p:pic>
    </p:spTree>
    <p:extLst>
      <p:ext uri="{BB962C8B-B14F-4D97-AF65-F5344CB8AC3E}">
        <p14:creationId xmlns:p14="http://schemas.microsoft.com/office/powerpoint/2010/main" val="182322062"/>
      </p:ext>
    </p:extLst>
  </p:cSld>
  <p:clrMapOvr>
    <a:masterClrMapping/>
  </p:clrMapOvr>
  <p:transition spd="slow">
    <p:push dir="u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76056" y="332656"/>
            <a:ext cx="3008313" cy="1162050"/>
          </a:xfrm>
        </p:spPr>
        <p:txBody>
          <a:bodyPr>
            <a:normAutofit/>
          </a:bodyPr>
          <a:lstStyle/>
          <a:p>
            <a:r>
              <a:rPr lang="bg-BG" sz="2000" dirty="0" smtClean="0"/>
              <a:t>Елин Пелин</a:t>
            </a:r>
            <a:endParaRPr lang="bg-BG" sz="20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71600" y="980728"/>
            <a:ext cx="3008313" cy="4691063"/>
          </a:xfrm>
        </p:spPr>
        <p:txBody>
          <a:bodyPr>
            <a:noAutofit/>
          </a:bodyPr>
          <a:lstStyle/>
          <a:p>
            <a:r>
              <a:rPr lang="ru-RU" dirty="0" err="1" smtClean="0"/>
              <a:t>Димитър</a:t>
            </a:r>
            <a:r>
              <a:rPr lang="ru-RU" dirty="0" smtClean="0"/>
              <a:t> Иванов Стоянов (</a:t>
            </a:r>
            <a:r>
              <a:rPr lang="ru-RU" dirty="0" err="1" smtClean="0"/>
              <a:t>роден</a:t>
            </a:r>
            <a:r>
              <a:rPr lang="ru-RU" dirty="0" smtClean="0"/>
              <a:t> на 18 юли 1877 г. в </a:t>
            </a:r>
            <a:r>
              <a:rPr lang="ru-RU" dirty="0" err="1" smtClean="0"/>
              <a:t>с.Байлово</a:t>
            </a:r>
            <a:r>
              <a:rPr lang="ru-RU" dirty="0" smtClean="0"/>
              <a:t>, починал на 3 </a:t>
            </a:r>
            <a:r>
              <a:rPr lang="ru-RU" dirty="0" err="1" smtClean="0"/>
              <a:t>декември</a:t>
            </a:r>
            <a:r>
              <a:rPr lang="ru-RU" dirty="0" smtClean="0"/>
              <a:t> 1949 г. в София), </a:t>
            </a:r>
            <a:r>
              <a:rPr lang="ru-RU" dirty="0" err="1" smtClean="0"/>
              <a:t>по-известен</a:t>
            </a:r>
            <a:r>
              <a:rPr lang="ru-RU" dirty="0" smtClean="0"/>
              <a:t> под псевдонима </a:t>
            </a:r>
            <a:r>
              <a:rPr lang="ru-RU" dirty="0" err="1" smtClean="0"/>
              <a:t>Елѝн</a:t>
            </a:r>
            <a:r>
              <a:rPr lang="ru-RU" dirty="0" smtClean="0"/>
              <a:t> </a:t>
            </a:r>
            <a:r>
              <a:rPr lang="ru-RU" dirty="0" err="1" smtClean="0"/>
              <a:t>Пелѝн</a:t>
            </a:r>
            <a:r>
              <a:rPr lang="ru-RU" dirty="0" smtClean="0"/>
              <a:t>, е </a:t>
            </a:r>
            <a:r>
              <a:rPr lang="ru-RU" dirty="0" err="1" smtClean="0"/>
              <a:t>български</a:t>
            </a:r>
            <a:r>
              <a:rPr lang="ru-RU" dirty="0" smtClean="0"/>
              <a:t> </a:t>
            </a:r>
            <a:r>
              <a:rPr lang="ru-RU" dirty="0" err="1" smtClean="0"/>
              <a:t>писател</a:t>
            </a:r>
            <a:r>
              <a:rPr lang="ru-RU" dirty="0" smtClean="0"/>
              <a:t>. </a:t>
            </a:r>
            <a:r>
              <a:rPr lang="ru-RU" dirty="0" err="1" smtClean="0"/>
              <a:t>Централно</a:t>
            </a:r>
            <a:r>
              <a:rPr lang="ru-RU" dirty="0" smtClean="0"/>
              <a:t> </a:t>
            </a:r>
            <a:r>
              <a:rPr lang="ru-RU" dirty="0" err="1" smtClean="0"/>
              <a:t>място</a:t>
            </a:r>
            <a:r>
              <a:rPr lang="ru-RU" dirty="0" smtClean="0"/>
              <a:t> в </a:t>
            </a:r>
            <a:r>
              <a:rPr lang="ru-RU" dirty="0" err="1" smtClean="0"/>
              <a:t>творчеството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ru-RU" dirty="0" err="1" smtClean="0"/>
              <a:t>заема</a:t>
            </a:r>
            <a:r>
              <a:rPr lang="ru-RU" dirty="0" smtClean="0"/>
              <a:t> </a:t>
            </a:r>
            <a:r>
              <a:rPr lang="ru-RU" dirty="0" err="1" smtClean="0"/>
              <a:t>описанието</a:t>
            </a:r>
            <a:r>
              <a:rPr lang="ru-RU" dirty="0" smtClean="0"/>
              <a:t> на </a:t>
            </a:r>
            <a:r>
              <a:rPr lang="ru-RU" dirty="0" err="1" smtClean="0"/>
              <a:t>българското</a:t>
            </a:r>
            <a:r>
              <a:rPr lang="ru-RU" dirty="0" smtClean="0"/>
              <a:t> село, </a:t>
            </a:r>
            <a:r>
              <a:rPr lang="ru-RU" dirty="0" err="1" smtClean="0"/>
              <a:t>това</a:t>
            </a:r>
            <a:r>
              <a:rPr lang="ru-RU" dirty="0" smtClean="0"/>
              <a:t> е и </a:t>
            </a:r>
            <a:r>
              <a:rPr lang="ru-RU" dirty="0" err="1" smtClean="0"/>
              <a:t>причината</a:t>
            </a:r>
            <a:r>
              <a:rPr lang="ru-RU" dirty="0" smtClean="0"/>
              <a:t> да </a:t>
            </a:r>
            <a:r>
              <a:rPr lang="ru-RU" dirty="0" err="1" smtClean="0"/>
              <a:t>го</a:t>
            </a:r>
            <a:r>
              <a:rPr lang="ru-RU" dirty="0" smtClean="0"/>
              <a:t> </a:t>
            </a:r>
            <a:r>
              <a:rPr lang="ru-RU" dirty="0" err="1" smtClean="0"/>
              <a:t>наричат</a:t>
            </a:r>
            <a:r>
              <a:rPr lang="ru-RU" dirty="0" smtClean="0"/>
              <a:t> „певец на </a:t>
            </a:r>
            <a:r>
              <a:rPr lang="ru-RU" dirty="0" err="1" smtClean="0"/>
              <a:t>българското</a:t>
            </a:r>
            <a:r>
              <a:rPr lang="ru-RU" dirty="0" smtClean="0"/>
              <a:t> село“.</a:t>
            </a:r>
          </a:p>
          <a:p>
            <a:endParaRPr lang="ru-RU" dirty="0" smtClean="0"/>
          </a:p>
          <a:p>
            <a:pPr lvl="1"/>
            <a:r>
              <a:rPr lang="ru-RU" sz="1400" dirty="0" smtClean="0"/>
              <a:t>На него е наречен град </a:t>
            </a:r>
            <a:r>
              <a:rPr lang="ru-RU" sz="1400" dirty="0" err="1" smtClean="0"/>
              <a:t>Елин</a:t>
            </a:r>
            <a:r>
              <a:rPr lang="ru-RU" sz="1400" dirty="0" smtClean="0"/>
              <a:t> </a:t>
            </a:r>
            <a:r>
              <a:rPr lang="ru-RU" sz="1400" dirty="0" err="1" smtClean="0"/>
              <a:t>Пелин</a:t>
            </a:r>
            <a:r>
              <a:rPr lang="ru-RU" sz="1400" dirty="0" smtClean="0"/>
              <a:t>, </a:t>
            </a:r>
            <a:r>
              <a:rPr lang="ru-RU" sz="1400" dirty="0" err="1" smtClean="0"/>
              <a:t>намиращ</a:t>
            </a:r>
            <a:r>
              <a:rPr lang="ru-RU" sz="1400" dirty="0" smtClean="0"/>
              <a:t> се </a:t>
            </a:r>
            <a:r>
              <a:rPr lang="ru-RU" sz="1400" dirty="0" err="1" smtClean="0"/>
              <a:t>близо</a:t>
            </a:r>
            <a:r>
              <a:rPr lang="ru-RU" sz="1400" dirty="0" smtClean="0"/>
              <a:t> до </a:t>
            </a:r>
            <a:r>
              <a:rPr lang="ru-RU" sz="1400" dirty="0" err="1" smtClean="0"/>
              <a:t>родното</a:t>
            </a:r>
            <a:r>
              <a:rPr lang="ru-RU" sz="1400" dirty="0" smtClean="0"/>
              <a:t> </a:t>
            </a:r>
            <a:r>
              <a:rPr lang="ru-RU" sz="1400" dirty="0" err="1" smtClean="0"/>
              <a:t>му</a:t>
            </a:r>
            <a:r>
              <a:rPr lang="ru-RU" sz="1400" dirty="0" smtClean="0"/>
              <a:t> село </a:t>
            </a:r>
            <a:r>
              <a:rPr lang="ru-RU" sz="1400" dirty="0" err="1" smtClean="0"/>
              <a:t>Байлово</a:t>
            </a:r>
            <a:r>
              <a:rPr lang="ru-RU" sz="1400" dirty="0" smtClean="0"/>
              <a:t>. </a:t>
            </a:r>
            <a:r>
              <a:rPr lang="ru-RU" sz="1400" dirty="0" err="1" smtClean="0"/>
              <a:t>Името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Елин</a:t>
            </a:r>
            <a:r>
              <a:rPr lang="ru-RU" sz="1400" dirty="0" smtClean="0"/>
              <a:t> </a:t>
            </a:r>
            <a:r>
              <a:rPr lang="ru-RU" sz="1400" dirty="0" err="1" smtClean="0"/>
              <a:t>Пелин</a:t>
            </a:r>
            <a:r>
              <a:rPr lang="ru-RU" sz="1400" dirty="0" smtClean="0"/>
              <a:t> носи </a:t>
            </a:r>
            <a:r>
              <a:rPr lang="ru-RU" sz="1400" dirty="0" err="1" smtClean="0"/>
              <a:t>морският</a:t>
            </a:r>
            <a:r>
              <a:rPr lang="ru-RU" sz="1400" dirty="0" smtClean="0"/>
              <a:t> нос </a:t>
            </a:r>
            <a:r>
              <a:rPr lang="ru-RU" sz="1400" dirty="0" err="1" smtClean="0"/>
              <a:t>Елин</a:t>
            </a:r>
            <a:r>
              <a:rPr lang="ru-RU" sz="1400" dirty="0" smtClean="0"/>
              <a:t> </a:t>
            </a:r>
            <a:r>
              <a:rPr lang="ru-RU" sz="1400" dirty="0" err="1" smtClean="0"/>
              <a:t>Пелин</a:t>
            </a:r>
            <a:r>
              <a:rPr lang="ru-RU" sz="1400" dirty="0" smtClean="0"/>
              <a:t> в Антарктика.</a:t>
            </a:r>
            <a:endParaRPr lang="bg-BG" sz="14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240360" cy="4104456"/>
          </a:xfrm>
        </p:spPr>
      </p:pic>
    </p:spTree>
    <p:extLst>
      <p:ext uri="{BB962C8B-B14F-4D97-AF65-F5344CB8AC3E}">
        <p14:creationId xmlns:p14="http://schemas.microsoft.com/office/powerpoint/2010/main" val="40313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bg-BG" sz="3200" dirty="0" smtClean="0"/>
              <a:t>Къщата на Елин Пелин</a:t>
            </a:r>
            <a:endParaRPr lang="bg-BG" sz="32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87624" y="908720"/>
            <a:ext cx="3008313" cy="4691063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Родното</a:t>
            </a:r>
            <a:r>
              <a:rPr lang="ru-RU" sz="1800" dirty="0" smtClean="0"/>
              <a:t> село на </a:t>
            </a:r>
            <a:r>
              <a:rPr lang="ru-RU" sz="1800" dirty="0" err="1" smtClean="0"/>
              <a:t>Елин</a:t>
            </a:r>
            <a:r>
              <a:rPr lang="ru-RU" sz="1800" dirty="0" smtClean="0"/>
              <a:t> </a:t>
            </a:r>
            <a:r>
              <a:rPr lang="ru-RU" sz="1800" dirty="0" err="1" smtClean="0"/>
              <a:t>Пелин</a:t>
            </a:r>
            <a:r>
              <a:rPr lang="ru-RU" sz="1800" dirty="0" smtClean="0"/>
              <a:t>, </a:t>
            </a:r>
            <a:r>
              <a:rPr lang="ru-RU" sz="1800" dirty="0" err="1" smtClean="0"/>
              <a:t>Байлово</a:t>
            </a:r>
            <a:r>
              <a:rPr lang="ru-RU" sz="1800" dirty="0" smtClean="0"/>
              <a:t>, </a:t>
            </a:r>
            <a:r>
              <a:rPr lang="ru-RU" sz="1800" dirty="0" err="1" smtClean="0"/>
              <a:t>запустява</a:t>
            </a:r>
            <a:r>
              <a:rPr lang="ru-RU" sz="1800" dirty="0" smtClean="0"/>
              <a:t> по </a:t>
            </a:r>
            <a:r>
              <a:rPr lang="ru-RU" sz="1800" dirty="0" err="1" smtClean="0"/>
              <a:t>време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войните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Османската</a:t>
            </a:r>
            <a:r>
              <a:rPr lang="ru-RU" sz="1800" dirty="0" smtClean="0"/>
              <a:t> империя Австрия и </a:t>
            </a:r>
            <a:r>
              <a:rPr lang="ru-RU" sz="1800" dirty="0" err="1" smtClean="0"/>
              <a:t>Руска</a:t>
            </a:r>
            <a:r>
              <a:rPr lang="ru-RU" sz="1800" dirty="0" smtClean="0"/>
              <a:t> империя. В </a:t>
            </a:r>
            <a:r>
              <a:rPr lang="ru-RU" sz="1800" dirty="0" err="1" smtClean="0"/>
              <a:t>началото</a:t>
            </a:r>
            <a:r>
              <a:rPr lang="ru-RU" sz="1800" dirty="0" smtClean="0"/>
              <a:t> на 19-и век </a:t>
            </a:r>
            <a:r>
              <a:rPr lang="ru-RU" sz="1800" dirty="0" err="1" smtClean="0"/>
              <a:t>прадядото</a:t>
            </a:r>
            <a:r>
              <a:rPr lang="ru-RU" sz="1800" dirty="0" smtClean="0"/>
              <a:t> на </a:t>
            </a:r>
            <a:r>
              <a:rPr lang="ru-RU" sz="1800" dirty="0" err="1" smtClean="0"/>
              <a:t>Елин</a:t>
            </a:r>
            <a:r>
              <a:rPr lang="ru-RU" sz="1800" dirty="0" smtClean="0"/>
              <a:t> </a:t>
            </a:r>
            <a:r>
              <a:rPr lang="ru-RU" sz="1800" dirty="0" err="1" smtClean="0"/>
              <a:t>Пелин</a:t>
            </a:r>
            <a:r>
              <a:rPr lang="ru-RU" sz="1800" dirty="0" smtClean="0"/>
              <a:t>, </a:t>
            </a:r>
            <a:r>
              <a:rPr lang="ru-RU" sz="1800" dirty="0" err="1" smtClean="0"/>
              <a:t>Станьо</a:t>
            </a:r>
            <a:r>
              <a:rPr lang="ru-RU" sz="1800" dirty="0" smtClean="0"/>
              <a:t> от село </a:t>
            </a:r>
            <a:r>
              <a:rPr lang="ru-RU" sz="1800" dirty="0" err="1" smtClean="0"/>
              <a:t>Поибрене</a:t>
            </a:r>
            <a:r>
              <a:rPr lang="ru-RU" sz="1800" dirty="0" smtClean="0"/>
              <a:t>, </a:t>
            </a:r>
            <a:r>
              <a:rPr lang="ru-RU" sz="1800" dirty="0" err="1" smtClean="0"/>
              <a:t>Панагюрско</a:t>
            </a:r>
            <a:r>
              <a:rPr lang="ru-RU" sz="1800" dirty="0" smtClean="0"/>
              <a:t>, се </a:t>
            </a:r>
            <a:r>
              <a:rPr lang="ru-RU" sz="1800" dirty="0" err="1" smtClean="0"/>
              <a:t>заселва</a:t>
            </a:r>
            <a:r>
              <a:rPr lang="ru-RU" sz="1800" dirty="0" smtClean="0"/>
              <a:t> в </a:t>
            </a:r>
            <a:r>
              <a:rPr lang="ru-RU" sz="1800" dirty="0" err="1" smtClean="0"/>
              <a:t>пустото</a:t>
            </a:r>
            <a:r>
              <a:rPr lang="ru-RU" sz="1800" dirty="0" smtClean="0"/>
              <a:t> землище на </a:t>
            </a:r>
            <a:r>
              <a:rPr lang="ru-RU" sz="1800" dirty="0" err="1" smtClean="0"/>
              <a:t>някогашното</a:t>
            </a:r>
            <a:r>
              <a:rPr lang="ru-RU" sz="1800" dirty="0" smtClean="0"/>
              <a:t> село</a:t>
            </a:r>
            <a:r>
              <a:rPr lang="en-US" sz="1800" dirty="0" smtClean="0"/>
              <a:t>.</a:t>
            </a:r>
            <a:endParaRPr lang="bg-BG" sz="1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3672408" cy="3600400"/>
          </a:xfrm>
        </p:spPr>
      </p:pic>
    </p:spTree>
    <p:extLst>
      <p:ext uri="{BB962C8B-B14F-4D97-AF65-F5344CB8AC3E}">
        <p14:creationId xmlns:p14="http://schemas.microsoft.com/office/powerpoint/2010/main" val="2216353313"/>
      </p:ext>
    </p:extLst>
  </p:cSld>
  <p:clrMapOvr>
    <a:masterClrMapping/>
  </p:clrMapOvr>
  <p:transition spd="slow">
    <p:cover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2819399" cy="599440"/>
          </a:xfrm>
        </p:spPr>
        <p:txBody>
          <a:bodyPr>
            <a:noAutofit/>
          </a:bodyPr>
          <a:lstStyle/>
          <a:p>
            <a:r>
              <a:rPr lang="bg-BG" sz="3600" dirty="0" smtClean="0"/>
              <a:t>Дора Габе</a:t>
            </a:r>
            <a:endParaRPr lang="bg-BG" sz="36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860032" y="1268760"/>
            <a:ext cx="2819399" cy="29057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Дора Петрова </a:t>
            </a:r>
            <a:r>
              <a:rPr lang="ru-RU" sz="2000" dirty="0" err="1" smtClean="0"/>
              <a:t>Габе</a:t>
            </a:r>
            <a:r>
              <a:rPr lang="ru-RU" sz="2000" dirty="0" smtClean="0"/>
              <a:t> (</a:t>
            </a:r>
            <a:r>
              <a:rPr lang="ru-RU" sz="2000" dirty="0" err="1" smtClean="0"/>
              <a:t>Истинско</a:t>
            </a:r>
            <a:r>
              <a:rPr lang="ru-RU" sz="2000" dirty="0" smtClean="0"/>
              <a:t> </a:t>
            </a:r>
            <a:r>
              <a:rPr lang="ru-RU" sz="2000" dirty="0" err="1" smtClean="0"/>
              <a:t>име</a:t>
            </a:r>
            <a:r>
              <a:rPr lang="ru-RU" sz="2000" dirty="0" smtClean="0"/>
              <a:t>: </a:t>
            </a:r>
            <a:r>
              <a:rPr lang="ru-RU" sz="2000" dirty="0" err="1" smtClean="0"/>
              <a:t>Изидора</a:t>
            </a:r>
            <a:r>
              <a:rPr lang="ru-RU" sz="2000" dirty="0" smtClean="0"/>
              <a:t>) (28 август 1888, с. </a:t>
            </a:r>
            <a:r>
              <a:rPr lang="ru-RU" sz="2000" dirty="0" err="1" smtClean="0"/>
              <a:t>Харманлък</a:t>
            </a:r>
            <a:r>
              <a:rPr lang="ru-RU" sz="2000" dirty="0" smtClean="0"/>
              <a:t>, </a:t>
            </a:r>
            <a:r>
              <a:rPr lang="ru-RU" sz="2000" dirty="0" err="1" smtClean="0"/>
              <a:t>днес</a:t>
            </a:r>
            <a:r>
              <a:rPr lang="ru-RU" sz="2000" dirty="0" smtClean="0"/>
              <a:t> </a:t>
            </a:r>
            <a:r>
              <a:rPr lang="ru-RU" sz="2000" dirty="0" err="1" smtClean="0"/>
              <a:t>Дъбовик</a:t>
            </a:r>
            <a:r>
              <a:rPr lang="ru-RU" sz="2000" dirty="0" smtClean="0"/>
              <a:t>, </a:t>
            </a:r>
            <a:r>
              <a:rPr lang="ru-RU" sz="2000" dirty="0" err="1" smtClean="0"/>
              <a:t>Добричка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</a:t>
            </a:r>
            <a:r>
              <a:rPr lang="ru-RU" sz="2000" dirty="0" smtClean="0"/>
              <a:t> — 16 </a:t>
            </a:r>
            <a:r>
              <a:rPr lang="ru-RU" sz="2000" dirty="0" err="1" smtClean="0"/>
              <a:t>ноември</a:t>
            </a:r>
            <a:r>
              <a:rPr lang="ru-RU" sz="2000" dirty="0" smtClean="0"/>
              <a:t> 1983, София) е </a:t>
            </a:r>
            <a:r>
              <a:rPr lang="ru-RU" sz="2000" dirty="0" err="1" smtClean="0"/>
              <a:t>българска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поетеса</a:t>
            </a:r>
            <a:r>
              <a:rPr lang="ru-RU" sz="2000" dirty="0" smtClean="0"/>
              <a:t> от </a:t>
            </a:r>
            <a:r>
              <a:rPr lang="ru-RU" sz="2000" dirty="0" err="1" smtClean="0"/>
              <a:t>еврейски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произход</a:t>
            </a:r>
            <a:r>
              <a:rPr lang="ru-RU" sz="2000" dirty="0" smtClean="0"/>
              <a:t>.</a:t>
            </a:r>
            <a:endParaRPr lang="bg-BG" sz="20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2880320" cy="3600400"/>
          </a:xfrm>
        </p:spPr>
      </p:pic>
    </p:spTree>
    <p:extLst>
      <p:ext uri="{BB962C8B-B14F-4D97-AF65-F5344CB8AC3E}">
        <p14:creationId xmlns:p14="http://schemas.microsoft.com/office/powerpoint/2010/main" val="22899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laser.wav"/>
          </p:stSnd>
        </p:sndAc>
      </p:transition>
    </mc:Choice>
    <mc:Fallback xmlns="">
      <p:transition spd="slow">
        <p:dissolv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1162050"/>
          </a:xfrm>
        </p:spPr>
        <p:txBody>
          <a:bodyPr>
            <a:noAutofit/>
          </a:bodyPr>
          <a:lstStyle/>
          <a:p>
            <a:r>
              <a:rPr lang="bg-BG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Още </a:t>
            </a:r>
            <a:r>
              <a:rPr lang="bg-BG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эа</a:t>
            </a:r>
            <a:r>
              <a:rPr lang="bg-BG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ДорА</a:t>
            </a:r>
            <a:r>
              <a:rPr lang="bg-BG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Габе</a:t>
            </a:r>
            <a:endParaRPr lang="bg-BG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83568" y="1412776"/>
            <a:ext cx="7643192" cy="46910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 smtClean="0"/>
              <a:t>Дъщеря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Петър</a:t>
            </a:r>
            <a:r>
              <a:rPr lang="ru-RU" sz="1800" dirty="0" smtClean="0"/>
              <a:t> </a:t>
            </a:r>
            <a:r>
              <a:rPr lang="ru-RU" sz="1800" dirty="0" err="1" smtClean="0"/>
              <a:t>Габе</a:t>
            </a:r>
            <a:r>
              <a:rPr lang="ru-RU" sz="1800" dirty="0" smtClean="0"/>
              <a:t>, </a:t>
            </a:r>
            <a:r>
              <a:rPr lang="ru-RU" sz="1800" dirty="0" err="1" smtClean="0"/>
              <a:t>преселник</a:t>
            </a:r>
            <a:r>
              <a:rPr lang="ru-RU" sz="1800" dirty="0" smtClean="0"/>
              <a:t> от </a:t>
            </a:r>
            <a:r>
              <a:rPr lang="ru-RU" sz="1800" dirty="0" err="1" smtClean="0"/>
              <a:t>Русия</a:t>
            </a:r>
            <a:r>
              <a:rPr lang="ru-RU" sz="1800" dirty="0" smtClean="0"/>
              <a:t>, публицист и </a:t>
            </a:r>
            <a:r>
              <a:rPr lang="ru-RU" sz="1800" dirty="0" err="1" smtClean="0"/>
              <a:t>общественик</a:t>
            </a:r>
            <a:r>
              <a:rPr lang="ru-RU" sz="1800" dirty="0" smtClean="0"/>
              <a:t>. </a:t>
            </a:r>
            <a:r>
              <a:rPr lang="ru-RU" sz="1800" dirty="0" err="1" smtClean="0"/>
              <a:t>Завършва</a:t>
            </a:r>
            <a:r>
              <a:rPr lang="ru-RU" sz="1800" dirty="0" smtClean="0"/>
              <a:t> гимназия </a:t>
            </a:r>
            <a:r>
              <a:rPr lang="ru-RU" sz="1800" dirty="0" err="1" smtClean="0"/>
              <a:t>във</a:t>
            </a:r>
            <a:r>
              <a:rPr lang="ru-RU" sz="1800" dirty="0" smtClean="0"/>
              <a:t> Варна, </a:t>
            </a:r>
            <a:r>
              <a:rPr lang="ru-RU" sz="1800" dirty="0" err="1" smtClean="0"/>
              <a:t>записва</a:t>
            </a:r>
            <a:r>
              <a:rPr lang="ru-RU" sz="1800" dirty="0" smtClean="0"/>
              <a:t> </a:t>
            </a:r>
            <a:r>
              <a:rPr lang="ru-RU" sz="1800" dirty="0" err="1" smtClean="0"/>
              <a:t>естествени</a:t>
            </a:r>
            <a:r>
              <a:rPr lang="ru-RU" sz="1800" dirty="0" smtClean="0"/>
              <a:t> науки в </a:t>
            </a:r>
            <a:r>
              <a:rPr lang="ru-RU" sz="1800" dirty="0" err="1" smtClean="0"/>
              <a:t>Софийския</a:t>
            </a:r>
            <a:r>
              <a:rPr lang="ru-RU" sz="1800" dirty="0" smtClean="0"/>
              <a:t> университет (1904) и </a:t>
            </a:r>
            <a:r>
              <a:rPr lang="ru-RU" sz="1800" dirty="0" err="1" smtClean="0"/>
              <a:t>следва</a:t>
            </a:r>
            <a:r>
              <a:rPr lang="ru-RU" sz="1800" dirty="0" smtClean="0"/>
              <a:t> </a:t>
            </a:r>
            <a:r>
              <a:rPr lang="ru-RU" sz="1800" dirty="0" err="1" smtClean="0"/>
              <a:t>френска</a:t>
            </a:r>
            <a:r>
              <a:rPr lang="ru-RU" sz="1800" dirty="0" smtClean="0"/>
              <a:t> филология в Женева и </a:t>
            </a:r>
            <a:r>
              <a:rPr lang="ru-RU" sz="1800" dirty="0" err="1" smtClean="0"/>
              <a:t>Гренобъл</a:t>
            </a:r>
            <a:r>
              <a:rPr lang="ru-RU" sz="1800" dirty="0" smtClean="0"/>
              <a:t> (1905–1906). </a:t>
            </a:r>
            <a:r>
              <a:rPr lang="ru-RU" sz="1800" dirty="0" err="1" smtClean="0"/>
              <a:t>Учителка</a:t>
            </a:r>
            <a:r>
              <a:rPr lang="ru-RU" sz="1800" dirty="0" smtClean="0"/>
              <a:t> по </a:t>
            </a:r>
            <a:r>
              <a:rPr lang="ru-RU" sz="1800" dirty="0" err="1" smtClean="0"/>
              <a:t>френски</a:t>
            </a:r>
            <a:r>
              <a:rPr lang="ru-RU" sz="1800" dirty="0" smtClean="0"/>
              <a:t> </a:t>
            </a:r>
            <a:r>
              <a:rPr lang="ru-RU" sz="1800" dirty="0" err="1" smtClean="0"/>
              <a:t>език</a:t>
            </a:r>
            <a:r>
              <a:rPr lang="ru-RU" sz="1800" dirty="0" smtClean="0"/>
              <a:t> в </a:t>
            </a:r>
            <a:r>
              <a:rPr lang="ru-RU" sz="1800" dirty="0" err="1" smtClean="0"/>
              <a:t>Добрич</a:t>
            </a:r>
            <a:r>
              <a:rPr lang="ru-RU" sz="1800" dirty="0" smtClean="0"/>
              <a:t> (1907). От 1911 до 1932 г. </a:t>
            </a:r>
            <a:r>
              <a:rPr lang="ru-RU" sz="1800" dirty="0" err="1" smtClean="0"/>
              <a:t>пребивава</a:t>
            </a:r>
            <a:r>
              <a:rPr lang="ru-RU" sz="1800" dirty="0" smtClean="0"/>
              <a:t> многократно (</a:t>
            </a:r>
            <a:r>
              <a:rPr lang="ru-RU" sz="1800" dirty="0" err="1" smtClean="0"/>
              <a:t>със</a:t>
            </a:r>
            <a:r>
              <a:rPr lang="ru-RU" sz="1800" dirty="0" smtClean="0"/>
              <a:t> </a:t>
            </a:r>
            <a:r>
              <a:rPr lang="ru-RU" sz="1800" dirty="0" err="1" smtClean="0"/>
              <a:t>съпруга</a:t>
            </a:r>
            <a:r>
              <a:rPr lang="ru-RU" sz="1800" dirty="0" smtClean="0"/>
              <a:t> си проф. </a:t>
            </a:r>
            <a:r>
              <a:rPr lang="ru-RU" sz="1800" dirty="0" err="1" smtClean="0"/>
              <a:t>Боян</a:t>
            </a:r>
            <a:r>
              <a:rPr lang="ru-RU" sz="1800" dirty="0" smtClean="0"/>
              <a:t> </a:t>
            </a:r>
            <a:r>
              <a:rPr lang="ru-RU" sz="1800" dirty="0" err="1" smtClean="0"/>
              <a:t>Пенев</a:t>
            </a:r>
            <a:r>
              <a:rPr lang="ru-RU" sz="1800" dirty="0" smtClean="0"/>
              <a:t> и </a:t>
            </a:r>
            <a:r>
              <a:rPr lang="ru-RU" sz="1800" dirty="0" err="1" smtClean="0"/>
              <a:t>самостоятелно</a:t>
            </a:r>
            <a:r>
              <a:rPr lang="ru-RU" sz="1800" dirty="0" smtClean="0"/>
              <a:t>, </a:t>
            </a:r>
            <a:r>
              <a:rPr lang="ru-RU" sz="1800" dirty="0" err="1" smtClean="0"/>
              <a:t>във</a:t>
            </a:r>
            <a:r>
              <a:rPr lang="ru-RU" sz="1800" dirty="0" smtClean="0"/>
              <a:t> </a:t>
            </a:r>
            <a:r>
              <a:rPr lang="ru-RU" sz="1800" dirty="0" err="1" smtClean="0"/>
              <a:t>връзка</a:t>
            </a:r>
            <a:r>
              <a:rPr lang="ru-RU" sz="1800" dirty="0" smtClean="0"/>
              <a:t> с </a:t>
            </a:r>
            <a:r>
              <a:rPr lang="ru-RU" sz="1800" dirty="0" err="1" smtClean="0"/>
              <a:t>преводаческата</a:t>
            </a:r>
            <a:r>
              <a:rPr lang="ru-RU" sz="1800" dirty="0" smtClean="0"/>
              <a:t> си </a:t>
            </a:r>
            <a:r>
              <a:rPr lang="ru-RU" sz="1800" dirty="0" err="1" smtClean="0"/>
              <a:t>дейност</a:t>
            </a:r>
            <a:r>
              <a:rPr lang="ru-RU" sz="1800" dirty="0" smtClean="0"/>
              <a:t>) в чужбина: </a:t>
            </a:r>
            <a:r>
              <a:rPr lang="ru-RU" sz="1800" dirty="0" err="1" smtClean="0"/>
              <a:t>Полша</a:t>
            </a:r>
            <a:r>
              <a:rPr lang="ru-RU" sz="1800" dirty="0" smtClean="0"/>
              <a:t>, Германия, Швейцария, Австрия, Чехия, Франция, Великобритания. </a:t>
            </a:r>
            <a:r>
              <a:rPr lang="ru-RU" sz="1800" dirty="0" err="1" smtClean="0"/>
              <a:t>През</a:t>
            </a:r>
            <a:r>
              <a:rPr lang="ru-RU" sz="1800" dirty="0" smtClean="0"/>
              <a:t> 20-те и 30-те </a:t>
            </a:r>
            <a:r>
              <a:rPr lang="ru-RU" sz="1800" dirty="0" err="1" smtClean="0"/>
              <a:t>години</a:t>
            </a:r>
            <a:r>
              <a:rPr lang="ru-RU" sz="1800" dirty="0" smtClean="0"/>
              <a:t> </a:t>
            </a:r>
            <a:r>
              <a:rPr lang="ru-RU" sz="1800" dirty="0" err="1" smtClean="0"/>
              <a:t>изнася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България</a:t>
            </a:r>
            <a:r>
              <a:rPr lang="ru-RU" sz="1800" dirty="0" smtClean="0"/>
              <a:t> и зад граница сказки по </a:t>
            </a:r>
            <a:r>
              <a:rPr lang="ru-RU" sz="1800" dirty="0" err="1" smtClean="0"/>
              <a:t>проблеми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българската</a:t>
            </a:r>
            <a:r>
              <a:rPr lang="ru-RU" sz="1800" dirty="0" smtClean="0"/>
              <a:t> литература и за </a:t>
            </a:r>
            <a:r>
              <a:rPr lang="ru-RU" sz="1800" dirty="0" err="1" smtClean="0"/>
              <a:t>съдбата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Добруджа</a:t>
            </a:r>
            <a:r>
              <a:rPr lang="ru-RU" sz="1800" dirty="0" smtClean="0"/>
              <a:t>. </a:t>
            </a:r>
            <a:r>
              <a:rPr lang="ru-RU" sz="1800" dirty="0" err="1" smtClean="0"/>
              <a:t>През</a:t>
            </a:r>
            <a:r>
              <a:rPr lang="ru-RU" sz="1800" dirty="0" smtClean="0"/>
              <a:t> 1925 г. </a:t>
            </a:r>
            <a:r>
              <a:rPr lang="ru-RU" sz="1800" dirty="0" err="1" smtClean="0"/>
              <a:t>Министерството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народната</a:t>
            </a:r>
            <a:r>
              <a:rPr lang="ru-RU" sz="1800" dirty="0" smtClean="0"/>
              <a:t> просвета ѝ </a:t>
            </a:r>
            <a:r>
              <a:rPr lang="ru-RU" sz="1800" dirty="0" err="1" smtClean="0"/>
              <a:t>възлага</a:t>
            </a:r>
            <a:r>
              <a:rPr lang="ru-RU" sz="1800" dirty="0" smtClean="0"/>
              <a:t> да </a:t>
            </a:r>
            <a:r>
              <a:rPr lang="ru-RU" sz="1800" dirty="0" err="1" smtClean="0"/>
              <a:t>редактира</a:t>
            </a:r>
            <a:r>
              <a:rPr lang="ru-RU" sz="1800" dirty="0" smtClean="0"/>
              <a:t> (</a:t>
            </a:r>
            <a:r>
              <a:rPr lang="ru-RU" sz="1800" dirty="0" err="1" smtClean="0"/>
              <a:t>съвместно</a:t>
            </a:r>
            <a:r>
              <a:rPr lang="ru-RU" sz="1800" dirty="0" smtClean="0"/>
              <a:t> </a:t>
            </a:r>
            <a:r>
              <a:rPr lang="ru-RU" sz="1800" dirty="0" err="1" smtClean="0"/>
              <a:t>със</a:t>
            </a:r>
            <a:r>
              <a:rPr lang="ru-RU" sz="1800" dirty="0" smtClean="0"/>
              <a:t> С. Андреев) библ. </a:t>
            </a:r>
            <a:r>
              <a:rPr lang="ru-RU" sz="1800" dirty="0" err="1" smtClean="0"/>
              <a:t>поредица</a:t>
            </a:r>
            <a:r>
              <a:rPr lang="ru-RU" sz="1800" dirty="0" smtClean="0"/>
              <a:t> „Библиотека за </a:t>
            </a:r>
            <a:r>
              <a:rPr lang="ru-RU" sz="1800" dirty="0" err="1" smtClean="0"/>
              <a:t>най-малките</a:t>
            </a:r>
            <a:r>
              <a:rPr lang="ru-RU" sz="1800" dirty="0" smtClean="0"/>
              <a:t>“. Редактор (1939–1941) на </a:t>
            </a:r>
            <a:r>
              <a:rPr lang="ru-RU" sz="1800" dirty="0" err="1" smtClean="0"/>
              <a:t>детското</a:t>
            </a:r>
            <a:r>
              <a:rPr lang="ru-RU" sz="1800" dirty="0" smtClean="0"/>
              <a:t> списание „</a:t>
            </a:r>
            <a:r>
              <a:rPr lang="ru-RU" sz="1800" dirty="0" err="1" smtClean="0"/>
              <a:t>Прозорче</a:t>
            </a:r>
            <a:r>
              <a:rPr lang="ru-RU" sz="1800" dirty="0" smtClean="0"/>
              <a:t>“..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95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  <p:sndAc>
          <p:stSnd>
            <p:snd r:embed="rId2" name="wind.wav"/>
          </p:stSnd>
        </p:sndAc>
      </p:transition>
    </mc:Choice>
    <mc:Fallback xmlns="">
      <p:transition spd="slow" advClick="0" advTm="0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онтейнер за съдържание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3233912" cy="3384376"/>
          </a:xfr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400800" cy="685800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Петя Дубарова</a:t>
            </a:r>
            <a:endParaRPr lang="bg-BG" sz="2800" dirty="0"/>
          </a:p>
        </p:txBody>
      </p:sp>
      <p:pic>
        <p:nvPicPr>
          <p:cNvPr id="10" name="Контейнер за съдържание 9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3096344" cy="3240360"/>
          </a:xfrm>
        </p:spPr>
      </p:pic>
    </p:spTree>
    <p:extLst>
      <p:ext uri="{BB962C8B-B14F-4D97-AF65-F5344CB8AC3E}">
        <p14:creationId xmlns:p14="http://schemas.microsoft.com/office/powerpoint/2010/main" val="28988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499992" y="1124744"/>
            <a:ext cx="3744416" cy="61206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Петя </a:t>
            </a:r>
            <a:r>
              <a:rPr lang="ru-RU" sz="1800" dirty="0" err="1" smtClean="0"/>
              <a:t>Стойкова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Дубарова</a:t>
            </a:r>
            <a:r>
              <a:rPr lang="ru-RU" sz="1800" dirty="0" smtClean="0"/>
              <a:t> е </a:t>
            </a:r>
            <a:r>
              <a:rPr lang="ru-RU" sz="1800" dirty="0" err="1" smtClean="0"/>
              <a:t>българска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поетеса</a:t>
            </a:r>
            <a:r>
              <a:rPr lang="ru-RU" sz="1800" dirty="0" smtClean="0"/>
              <a:t>. </a:t>
            </a:r>
            <a:r>
              <a:rPr lang="ru-RU" sz="1800" dirty="0" err="1" smtClean="0"/>
              <a:t>През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краткия</a:t>
            </a:r>
            <a:r>
              <a:rPr lang="ru-RU" sz="1800" dirty="0" smtClean="0"/>
              <a:t> си живот Петя </a:t>
            </a:r>
            <a:r>
              <a:rPr lang="ru-RU" sz="1800" dirty="0" err="1" smtClean="0"/>
              <a:t>Дубарова</a:t>
            </a:r>
            <a:r>
              <a:rPr lang="ru-RU" sz="1800" dirty="0" smtClean="0"/>
              <a:t> </a:t>
            </a:r>
            <a:r>
              <a:rPr lang="ru-RU" sz="1800" dirty="0" err="1" smtClean="0"/>
              <a:t>създава</a:t>
            </a:r>
            <a:r>
              <a:rPr lang="ru-RU" sz="1800" dirty="0" smtClean="0"/>
              <a:t> </a:t>
            </a:r>
            <a:r>
              <a:rPr lang="ru-RU" sz="1800" dirty="0" err="1" smtClean="0"/>
              <a:t>оригинални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поетични</a:t>
            </a:r>
            <a:r>
              <a:rPr lang="ru-RU" sz="1800" dirty="0" smtClean="0"/>
              <a:t> </a:t>
            </a:r>
            <a:r>
              <a:rPr lang="ru-RU" sz="1800" dirty="0" err="1" smtClean="0"/>
              <a:t>творби</a:t>
            </a:r>
            <a:r>
              <a:rPr lang="ru-RU" sz="1800" dirty="0" smtClean="0"/>
              <a:t>, </a:t>
            </a:r>
            <a:r>
              <a:rPr lang="ru-RU" sz="1800" dirty="0" err="1" smtClean="0"/>
              <a:t>импресии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приказки</a:t>
            </a:r>
            <a:r>
              <a:rPr lang="ru-RU" sz="1800" dirty="0" smtClean="0"/>
              <a:t> и </a:t>
            </a:r>
            <a:r>
              <a:rPr lang="ru-RU" sz="1800" dirty="0" err="1" smtClean="0"/>
              <a:t>разкази</a:t>
            </a:r>
            <a:r>
              <a:rPr lang="ru-RU" sz="1800" dirty="0" smtClean="0"/>
              <a:t>, </a:t>
            </a:r>
            <a:r>
              <a:rPr lang="ru-RU" sz="1800" dirty="0" err="1" smtClean="0"/>
              <a:t>които</a:t>
            </a:r>
            <a:r>
              <a:rPr lang="ru-RU" sz="1800" dirty="0" smtClean="0"/>
              <a:t> се </a:t>
            </a:r>
            <a:r>
              <a:rPr lang="ru-RU" sz="1800" dirty="0" err="1" smtClean="0"/>
              <a:t>открояват</a:t>
            </a:r>
            <a:r>
              <a:rPr lang="ru-RU" sz="1800" dirty="0" smtClean="0"/>
              <a:t> в </a:t>
            </a:r>
            <a:r>
              <a:rPr lang="ru-RU" sz="1800" dirty="0" err="1" smtClean="0"/>
              <a:t>литературния</a:t>
            </a:r>
            <a:r>
              <a:rPr lang="ru-RU" sz="1800" dirty="0" smtClean="0"/>
              <a:t> живот на 70-те </a:t>
            </a:r>
            <a:r>
              <a:rPr lang="ru-RU" sz="1800" dirty="0" err="1" smtClean="0"/>
              <a:t>години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миналия</a:t>
            </a:r>
            <a:r>
              <a:rPr lang="ru-RU" sz="1800" dirty="0" smtClean="0"/>
              <a:t> век </a:t>
            </a:r>
            <a:r>
              <a:rPr lang="ru-RU" sz="1800" dirty="0" err="1" smtClean="0"/>
              <a:t>със</a:t>
            </a:r>
            <a:r>
              <a:rPr lang="ru-RU" sz="1800" dirty="0" smtClean="0"/>
              <a:t> </a:t>
            </a:r>
            <a:r>
              <a:rPr lang="ru-RU" sz="1800" dirty="0" err="1" smtClean="0"/>
              <a:t>самородната</a:t>
            </a:r>
            <a:r>
              <a:rPr lang="ru-RU" sz="1800" dirty="0" smtClean="0"/>
              <a:t> си </a:t>
            </a:r>
            <a:r>
              <a:rPr lang="ru-RU" sz="1800" dirty="0" err="1" smtClean="0"/>
              <a:t>изразна</a:t>
            </a:r>
            <a:r>
              <a:rPr lang="ru-RU" sz="1800" dirty="0" smtClean="0"/>
              <a:t> </a:t>
            </a:r>
            <a:r>
              <a:rPr lang="ru-RU" sz="1800" dirty="0" err="1" smtClean="0"/>
              <a:t>лекота</a:t>
            </a:r>
            <a:r>
              <a:rPr lang="ru-RU" sz="1800" dirty="0" smtClean="0"/>
              <a:t>, с </a:t>
            </a:r>
            <a:r>
              <a:rPr lang="ru-RU" sz="1800" dirty="0" err="1" smtClean="0"/>
              <a:t>дързостта</a:t>
            </a:r>
            <a:r>
              <a:rPr lang="ru-RU" sz="1800" dirty="0" smtClean="0"/>
              <a:t> и </a:t>
            </a:r>
            <a:r>
              <a:rPr lang="ru-RU" sz="1800" dirty="0" err="1" smtClean="0"/>
              <a:t>свежестта</a:t>
            </a:r>
            <a:r>
              <a:rPr lang="ru-RU" sz="1800" dirty="0" smtClean="0"/>
              <a:t> на </a:t>
            </a:r>
            <a:r>
              <a:rPr lang="ru-RU" sz="1800" dirty="0" err="1" smtClean="0"/>
              <a:t>художественото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виждане</a:t>
            </a:r>
            <a:endParaRPr lang="ru-RU" sz="1800" dirty="0" smtClean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3240360" cy="4392488"/>
          </a:xfrm>
        </p:spPr>
      </p:pic>
    </p:spTree>
    <p:extLst>
      <p:ext uri="{BB962C8B-B14F-4D97-AF65-F5344CB8AC3E}">
        <p14:creationId xmlns:p14="http://schemas.microsoft.com/office/powerpoint/2010/main" val="12407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елиерство">
  <a:themeElements>
    <a:clrScheme name="Степени на сивото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ни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елиерство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128</TotalTime>
  <Words>991</Words>
  <Application>Microsoft Office PowerPoint</Application>
  <PresentationFormat>Презентация на цял екран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Моделиерство</vt:lpstr>
      <vt:lpstr>Великите автори</vt:lpstr>
      <vt:lpstr>Иван Ваэов</vt:lpstr>
      <vt:lpstr>Къщата на Ваэов</vt:lpstr>
      <vt:lpstr>Елин Пелин</vt:lpstr>
      <vt:lpstr>Къщата на Елин Пелин</vt:lpstr>
      <vt:lpstr>Дора Габе</vt:lpstr>
      <vt:lpstr>Още эа ДорА Габе</vt:lpstr>
      <vt:lpstr>Петя Дубарова</vt:lpstr>
      <vt:lpstr>Презентация на PowerPoint</vt:lpstr>
      <vt:lpstr>Ханс Кристиян Андерсен</vt:lpstr>
      <vt:lpstr>Къщата на Андерсен</vt:lpstr>
      <vt:lpstr>Паметници на Андерсен</vt:lpstr>
      <vt:lpstr>Презентация на PowerPoint</vt:lpstr>
      <vt:lpstr>Петко Р. Славейков</vt:lpstr>
      <vt:lpstr>Проиэход и обраэование</vt:lpstr>
      <vt:lpstr>Гроба на Славейков</vt:lpstr>
      <vt:lpstr>Христо Ботев</vt:lpstr>
      <vt:lpstr>Още эа Ботев</vt:lpstr>
      <vt:lpstr>Добри Чинтулов</vt:lpstr>
      <vt:lpstr>Уличката на Добри</vt:lpstr>
      <vt:lpstr>Гео Милев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Великите автори</dc:title>
  <dc:creator>Student1</dc:creator>
  <cp:lastModifiedBy>Student1</cp:lastModifiedBy>
  <cp:revision>16</cp:revision>
  <dcterms:created xsi:type="dcterms:W3CDTF">2015-03-19T06:03:07Z</dcterms:created>
  <dcterms:modified xsi:type="dcterms:W3CDTF">2015-05-14T05:21:03Z</dcterms:modified>
</cp:coreProperties>
</file>