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6.12.2016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6.12.2016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6.12.2016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6.12.2016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6.12.2016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6.12.2016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6.12.2016 г.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6.12.2016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6.12.2016 г.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6.12.2016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6.12.2016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6.12.2016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bg-BG" dirty="0"/>
              <a:t>С</a:t>
            </a:r>
            <a:r>
              <a:rPr lang="bg-BG" dirty="0" smtClean="0"/>
              <a:t>офтуер</a:t>
            </a:r>
            <a:r>
              <a:rPr lang="en-US" dirty="0" smtClean="0"/>
              <a:t>,</a:t>
            </a:r>
            <a:r>
              <a:rPr lang="bg-BG" dirty="0" smtClean="0"/>
              <a:t>хардуер</a:t>
            </a:r>
            <a:r>
              <a:rPr lang="en-US" dirty="0" smtClean="0"/>
              <a:t>,</a:t>
            </a:r>
            <a:r>
              <a:rPr lang="bg-BG" dirty="0"/>
              <a:t>операционна система, звукова карта, </a:t>
            </a:r>
            <a:r>
              <a:rPr lang="bg-BG" dirty="0" smtClean="0"/>
              <a:t>видео </a:t>
            </a:r>
            <a:r>
              <a:rPr lang="bg-BG" dirty="0"/>
              <a:t>карта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Изготвил:Айлин </a:t>
            </a:r>
            <a:r>
              <a:rPr lang="bg-BG" dirty="0" smtClean="0"/>
              <a:t>Забтева</a:t>
            </a:r>
            <a:r>
              <a:rPr lang="bg-BG" dirty="0" smtClean="0"/>
              <a:t> и Кристияна </a:t>
            </a:r>
            <a:r>
              <a:rPr lang="bg-BG" dirty="0" smtClean="0"/>
              <a:t>Домбарова</a:t>
            </a:r>
            <a:endParaRPr lang="bg-BG" dirty="0" smtClean="0"/>
          </a:p>
          <a:p>
            <a:r>
              <a:rPr lang="bg-BG" dirty="0" smtClean="0"/>
              <a:t>Проверил:Десислава Делчева</a:t>
            </a:r>
            <a:endParaRPr lang="bg-BG" dirty="0"/>
          </a:p>
        </p:txBody>
      </p:sp>
      <p:sp>
        <p:nvSpPr>
          <p:cNvPr id="4" name="Луна 3"/>
          <p:cNvSpPr/>
          <p:nvPr/>
        </p:nvSpPr>
        <p:spPr>
          <a:xfrm rot="1712102">
            <a:off x="385812" y="178670"/>
            <a:ext cx="1224136" cy="1872208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3286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39" y="2420888"/>
            <a:ext cx="7969522" cy="3705275"/>
          </a:xfrm>
        </p:spPr>
      </p:pic>
    </p:spTree>
    <p:extLst>
      <p:ext uri="{BB962C8B-B14F-4D97-AF65-F5344CB8AC3E}">
        <p14:creationId xmlns:p14="http://schemas.microsoft.com/office/powerpoint/2010/main" val="2122872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chemeClr val="tx1"/>
                </a:solidFill>
              </a:rPr>
              <a:t>Звуковата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карта (на </a:t>
            </a:r>
            <a:r>
              <a:rPr lang="ru-RU" dirty="0">
                <a:solidFill>
                  <a:schemeClr val="tx1"/>
                </a:solidFill>
              </a:rPr>
              <a:t>английски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sound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card</a:t>
            </a:r>
            <a:r>
              <a:rPr lang="ru-RU" dirty="0">
                <a:solidFill>
                  <a:schemeClr val="tx1"/>
                </a:solidFill>
              </a:rPr>
              <a:t>) в </a:t>
            </a:r>
            <a:r>
              <a:rPr lang="ru-RU" dirty="0">
                <a:solidFill>
                  <a:schemeClr val="tx1"/>
                </a:solidFill>
              </a:rPr>
              <a:t>компютрите</a:t>
            </a:r>
            <a:r>
              <a:rPr lang="ru-RU" dirty="0">
                <a:solidFill>
                  <a:schemeClr val="tx1"/>
                </a:solidFill>
              </a:rPr>
              <a:t> е </a:t>
            </a:r>
            <a:r>
              <a:rPr lang="ru-RU" dirty="0">
                <a:solidFill>
                  <a:schemeClr val="tx1"/>
                </a:solidFill>
              </a:rPr>
              <a:t>разширителна</a:t>
            </a:r>
            <a:r>
              <a:rPr lang="ru-RU" dirty="0">
                <a:solidFill>
                  <a:schemeClr val="tx1"/>
                </a:solidFill>
              </a:rPr>
              <a:t> карта, </a:t>
            </a:r>
            <a:r>
              <a:rPr lang="ru-RU" dirty="0">
                <a:solidFill>
                  <a:schemeClr val="tx1"/>
                </a:solidFill>
              </a:rPr>
              <a:t>която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позволява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въвеждането</a:t>
            </a:r>
            <a:r>
              <a:rPr lang="ru-RU" dirty="0">
                <a:solidFill>
                  <a:schemeClr val="tx1"/>
                </a:solidFill>
              </a:rPr>
              <a:t>/</a:t>
            </a:r>
            <a:r>
              <a:rPr lang="ru-RU" dirty="0">
                <a:solidFill>
                  <a:schemeClr val="tx1"/>
                </a:solidFill>
              </a:rPr>
              <a:t>извеждането</a:t>
            </a:r>
            <a:r>
              <a:rPr lang="ru-RU" dirty="0">
                <a:solidFill>
                  <a:schemeClr val="tx1"/>
                </a:solidFill>
              </a:rPr>
              <a:t> на звук от/в </a:t>
            </a:r>
            <a:r>
              <a:rPr lang="ru-RU" dirty="0">
                <a:solidFill>
                  <a:schemeClr val="tx1"/>
                </a:solidFill>
              </a:rPr>
              <a:t>компютъра</a:t>
            </a:r>
            <a:r>
              <a:rPr lang="ru-RU" dirty="0">
                <a:solidFill>
                  <a:schemeClr val="tx1"/>
                </a:solidFill>
              </a:rPr>
              <a:t>, под </a:t>
            </a:r>
            <a:r>
              <a:rPr lang="ru-RU" dirty="0">
                <a:solidFill>
                  <a:schemeClr val="tx1"/>
                </a:solidFill>
              </a:rPr>
              <a:t>контрола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компютърна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програма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Тя</a:t>
            </a:r>
            <a:r>
              <a:rPr lang="ru-RU" dirty="0">
                <a:solidFill>
                  <a:schemeClr val="tx1"/>
                </a:solidFill>
              </a:rPr>
              <a:t> е </a:t>
            </a:r>
            <a:r>
              <a:rPr lang="ru-RU" dirty="0">
                <a:solidFill>
                  <a:schemeClr val="tx1"/>
                </a:solidFill>
              </a:rPr>
              <a:t>задължителен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елемент</a:t>
            </a:r>
            <a:r>
              <a:rPr lang="ru-RU" dirty="0">
                <a:solidFill>
                  <a:schemeClr val="tx1"/>
                </a:solidFill>
              </a:rPr>
              <a:t> за работа с </a:t>
            </a:r>
            <a:r>
              <a:rPr lang="ru-RU" dirty="0">
                <a:solidFill>
                  <a:schemeClr val="tx1"/>
                </a:solidFill>
              </a:rPr>
              <a:t>мултимедийни</a:t>
            </a:r>
            <a:r>
              <a:rPr lang="ru-RU" dirty="0">
                <a:solidFill>
                  <a:schemeClr val="tx1"/>
                </a:solidFill>
              </a:rPr>
              <a:t> приложения. По </a:t>
            </a:r>
            <a:r>
              <a:rPr lang="ru-RU" dirty="0">
                <a:solidFill>
                  <a:schemeClr val="tx1"/>
                </a:solidFill>
              </a:rPr>
              <a:t>своята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същност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представлява</a:t>
            </a:r>
            <a:r>
              <a:rPr lang="ru-RU" dirty="0">
                <a:solidFill>
                  <a:schemeClr val="tx1"/>
                </a:solidFill>
              </a:rPr>
              <a:t> платка, </a:t>
            </a:r>
            <a:r>
              <a:rPr lang="ru-RU" dirty="0">
                <a:solidFill>
                  <a:schemeClr val="tx1"/>
                </a:solidFill>
              </a:rPr>
              <a:t>която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>
                <a:solidFill>
                  <a:schemeClr val="tx1"/>
                </a:solidFill>
              </a:rPr>
              <a:t>поставя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дънната</a:t>
            </a:r>
            <a:r>
              <a:rPr lang="ru-RU" dirty="0">
                <a:solidFill>
                  <a:schemeClr val="tx1"/>
                </a:solidFill>
              </a:rPr>
              <a:t> платка на </a:t>
            </a:r>
            <a:r>
              <a:rPr lang="ru-RU" dirty="0">
                <a:solidFill>
                  <a:schemeClr val="tx1"/>
                </a:solidFill>
              </a:rPr>
              <a:t>компютъра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Някои</a:t>
            </a:r>
            <a:r>
              <a:rPr lang="ru-RU" dirty="0">
                <a:solidFill>
                  <a:schemeClr val="tx1"/>
                </a:solidFill>
              </a:rPr>
              <a:t> нови модели </a:t>
            </a:r>
            <a:r>
              <a:rPr lang="ru-RU" dirty="0">
                <a:solidFill>
                  <a:schemeClr val="tx1"/>
                </a:solidFill>
              </a:rPr>
              <a:t>дънни</a:t>
            </a:r>
            <a:r>
              <a:rPr lang="ru-RU" dirty="0">
                <a:solidFill>
                  <a:schemeClr val="tx1"/>
                </a:solidFill>
              </a:rPr>
              <a:t> платки </a:t>
            </a:r>
            <a:r>
              <a:rPr lang="ru-RU" dirty="0">
                <a:solidFill>
                  <a:schemeClr val="tx1"/>
                </a:solidFill>
              </a:rPr>
              <a:t>притежават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вградени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звукови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карти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което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прави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използването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отделна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звукова</a:t>
            </a:r>
            <a:r>
              <a:rPr lang="ru-RU" dirty="0">
                <a:solidFill>
                  <a:schemeClr val="tx1"/>
                </a:solidFill>
              </a:rPr>
              <a:t> карта ненужно.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ru-RU" dirty="0" smtClean="0">
                <a:solidFill>
                  <a:schemeClr val="tx1"/>
                </a:solidFill>
              </a:rPr>
              <a:t>Звуковата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карта </a:t>
            </a:r>
            <a:r>
              <a:rPr lang="ru-RU" dirty="0">
                <a:solidFill>
                  <a:schemeClr val="tx1"/>
                </a:solidFill>
              </a:rPr>
              <a:t>възпроизвежда</a:t>
            </a:r>
            <a:r>
              <a:rPr lang="ru-RU" dirty="0">
                <a:solidFill>
                  <a:schemeClr val="tx1"/>
                </a:solidFill>
              </a:rPr>
              <a:t> звука, но за да се </a:t>
            </a:r>
            <a:r>
              <a:rPr lang="ru-RU" dirty="0">
                <a:solidFill>
                  <a:schemeClr val="tx1"/>
                </a:solidFill>
              </a:rPr>
              <a:t>чува</a:t>
            </a:r>
            <a:r>
              <a:rPr lang="ru-RU" dirty="0">
                <a:solidFill>
                  <a:schemeClr val="tx1"/>
                </a:solidFill>
              </a:rPr>
              <a:t> от потребителя, е необходимо </a:t>
            </a:r>
            <a:r>
              <a:rPr lang="ru-RU" dirty="0">
                <a:solidFill>
                  <a:schemeClr val="tx1"/>
                </a:solidFill>
              </a:rPr>
              <a:t>наличието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тонколони</a:t>
            </a:r>
            <a:r>
              <a:rPr lang="ru-RU" dirty="0">
                <a:solidFill>
                  <a:schemeClr val="tx1"/>
                </a:solidFill>
              </a:rPr>
              <a:t> или </a:t>
            </a:r>
            <a:r>
              <a:rPr lang="ru-RU" dirty="0">
                <a:solidFill>
                  <a:schemeClr val="tx1"/>
                </a:solidFill>
              </a:rPr>
              <a:t>слушалки</a:t>
            </a:r>
            <a:r>
              <a:rPr lang="ru-RU" dirty="0">
                <a:solidFill>
                  <a:schemeClr val="tx1"/>
                </a:solidFill>
              </a:rPr>
              <a:t>, а за да се </a:t>
            </a:r>
            <a:r>
              <a:rPr lang="ru-RU" dirty="0">
                <a:solidFill>
                  <a:schemeClr val="tx1"/>
                </a:solidFill>
              </a:rPr>
              <a:t>записва</a:t>
            </a:r>
            <a:r>
              <a:rPr lang="ru-RU" dirty="0">
                <a:solidFill>
                  <a:schemeClr val="tx1"/>
                </a:solidFill>
              </a:rPr>
              <a:t> звук - микрофон, </a:t>
            </a:r>
            <a:r>
              <a:rPr lang="ru-RU" dirty="0">
                <a:solidFill>
                  <a:schemeClr val="tx1"/>
                </a:solidFill>
              </a:rPr>
              <a:t>който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>
                <a:solidFill>
                  <a:schemeClr val="tx1"/>
                </a:solidFill>
              </a:rPr>
              <a:t>включва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нея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143000"/>
          </a:xfrm>
        </p:spPr>
        <p:txBody>
          <a:bodyPr/>
          <a:lstStyle/>
          <a:p>
            <a:r>
              <a:rPr lang="bg-BG" dirty="0"/>
              <a:t>Звукова карта</a:t>
            </a:r>
          </a:p>
        </p:txBody>
      </p:sp>
    </p:spTree>
    <p:extLst>
      <p:ext uri="{BB962C8B-B14F-4D97-AF65-F5344CB8AC3E}">
        <p14:creationId xmlns:p14="http://schemas.microsoft.com/office/powerpoint/2010/main" val="3800264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20888"/>
            <a:ext cx="6912768" cy="4194479"/>
          </a:xfrm>
        </p:spPr>
      </p:pic>
      <p:sp>
        <p:nvSpPr>
          <p:cNvPr id="5" name="Светкавица 4"/>
          <p:cNvSpPr/>
          <p:nvPr/>
        </p:nvSpPr>
        <p:spPr>
          <a:xfrm>
            <a:off x="251520" y="476672"/>
            <a:ext cx="1656184" cy="165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32358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Видео </a:t>
            </a:r>
            <a:r>
              <a:rPr lang="ru-RU" dirty="0">
                <a:solidFill>
                  <a:schemeClr val="tx1"/>
                </a:solidFill>
              </a:rPr>
              <a:t>карта (известна </a:t>
            </a:r>
            <a:r>
              <a:rPr lang="ru-RU" dirty="0">
                <a:solidFill>
                  <a:schemeClr val="tx1"/>
                </a:solidFill>
              </a:rPr>
              <a:t>също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като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графична</a:t>
            </a:r>
            <a:r>
              <a:rPr lang="ru-RU" dirty="0">
                <a:solidFill>
                  <a:schemeClr val="tx1"/>
                </a:solidFill>
              </a:rPr>
              <a:t> платка, </a:t>
            </a:r>
            <a:r>
              <a:rPr lang="ru-RU" dirty="0">
                <a:solidFill>
                  <a:schemeClr val="tx1"/>
                </a:solidFill>
              </a:rPr>
              <a:t>графична</a:t>
            </a:r>
            <a:r>
              <a:rPr lang="ru-RU" dirty="0">
                <a:solidFill>
                  <a:schemeClr val="tx1"/>
                </a:solidFill>
              </a:rPr>
              <a:t> карта, видеоадаптер, </a:t>
            </a:r>
            <a:r>
              <a:rPr lang="ru-RU" dirty="0">
                <a:solidFill>
                  <a:schemeClr val="tx1"/>
                </a:solidFill>
              </a:rPr>
              <a:t>графичен</a:t>
            </a:r>
            <a:r>
              <a:rPr lang="ru-RU" dirty="0">
                <a:solidFill>
                  <a:schemeClr val="tx1"/>
                </a:solidFill>
              </a:rPr>
              <a:t> адаптер) (на </a:t>
            </a:r>
            <a:r>
              <a:rPr lang="ru-RU" dirty="0">
                <a:solidFill>
                  <a:schemeClr val="tx1"/>
                </a:solidFill>
              </a:rPr>
              <a:t>английски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videocard</a:t>
            </a:r>
            <a:r>
              <a:rPr lang="ru-RU" dirty="0">
                <a:solidFill>
                  <a:schemeClr val="tx1"/>
                </a:solidFill>
              </a:rPr>
              <a:t>) в </a:t>
            </a:r>
            <a:r>
              <a:rPr lang="ru-RU" dirty="0">
                <a:solidFill>
                  <a:schemeClr val="tx1"/>
                </a:solidFill>
              </a:rPr>
              <a:t>компютрите</a:t>
            </a:r>
            <a:r>
              <a:rPr lang="ru-RU" dirty="0">
                <a:solidFill>
                  <a:schemeClr val="tx1"/>
                </a:solidFill>
              </a:rPr>
              <a:t> е </a:t>
            </a:r>
            <a:r>
              <a:rPr lang="ru-RU" dirty="0">
                <a:solidFill>
                  <a:schemeClr val="tx1"/>
                </a:solidFill>
              </a:rPr>
              <a:t>разширителна</a:t>
            </a:r>
            <a:r>
              <a:rPr lang="ru-RU" dirty="0">
                <a:solidFill>
                  <a:schemeClr val="tx1"/>
                </a:solidFill>
              </a:rPr>
              <a:t> карта, </a:t>
            </a:r>
            <a:r>
              <a:rPr lang="ru-RU" dirty="0">
                <a:solidFill>
                  <a:schemeClr val="tx1"/>
                </a:solidFill>
              </a:rPr>
              <a:t>преобразуваща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графичния</a:t>
            </a:r>
            <a:r>
              <a:rPr lang="ru-RU" dirty="0">
                <a:solidFill>
                  <a:schemeClr val="tx1"/>
                </a:solidFill>
              </a:rPr>
              <a:t> образ, </a:t>
            </a:r>
            <a:r>
              <a:rPr lang="ru-RU" dirty="0">
                <a:solidFill>
                  <a:schemeClr val="tx1"/>
                </a:solidFill>
              </a:rPr>
              <a:t>съхранен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>
                <a:solidFill>
                  <a:schemeClr val="tx1"/>
                </a:solidFill>
              </a:rPr>
              <a:t>паметта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компютъра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във</a:t>
            </a:r>
            <a:r>
              <a:rPr lang="ru-RU" dirty="0">
                <a:solidFill>
                  <a:schemeClr val="tx1"/>
                </a:solidFill>
              </a:rPr>
              <a:t> форма, </a:t>
            </a:r>
            <a:r>
              <a:rPr lang="ru-RU" dirty="0">
                <a:solidFill>
                  <a:schemeClr val="tx1"/>
                </a:solidFill>
              </a:rPr>
              <a:t>подходяща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>
                <a:solidFill>
                  <a:schemeClr val="tx1"/>
                </a:solidFill>
              </a:rPr>
              <a:t>показване</a:t>
            </a:r>
            <a:r>
              <a:rPr lang="ru-RU" dirty="0">
                <a:solidFill>
                  <a:schemeClr val="tx1"/>
                </a:solidFill>
              </a:rPr>
              <a:t> на монитора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Исторически </a:t>
            </a:r>
            <a:r>
              <a:rPr lang="ru-RU" dirty="0">
                <a:solidFill>
                  <a:schemeClr val="tx1"/>
                </a:solidFill>
              </a:rPr>
              <a:t>видеокартата</a:t>
            </a:r>
            <a:r>
              <a:rPr lang="ru-RU" dirty="0">
                <a:solidFill>
                  <a:schemeClr val="tx1"/>
                </a:solidFill>
              </a:rPr>
              <a:t> е била </a:t>
            </a:r>
            <a:r>
              <a:rPr lang="ru-RU" dirty="0">
                <a:solidFill>
                  <a:schemeClr val="tx1"/>
                </a:solidFill>
              </a:rPr>
              <a:t>изработвана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като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допълнителна</a:t>
            </a:r>
            <a:r>
              <a:rPr lang="ru-RU" dirty="0">
                <a:solidFill>
                  <a:schemeClr val="tx1"/>
                </a:solidFill>
              </a:rPr>
              <a:t> платка и се е </a:t>
            </a:r>
            <a:r>
              <a:rPr lang="ru-RU" dirty="0">
                <a:solidFill>
                  <a:schemeClr val="tx1"/>
                </a:solidFill>
              </a:rPr>
              <a:t>свързвала</a:t>
            </a:r>
            <a:r>
              <a:rPr lang="ru-RU" dirty="0">
                <a:solidFill>
                  <a:schemeClr val="tx1"/>
                </a:solidFill>
              </a:rPr>
              <a:t> с </a:t>
            </a:r>
            <a:r>
              <a:rPr lang="ru-RU" dirty="0">
                <a:solidFill>
                  <a:schemeClr val="tx1"/>
                </a:solidFill>
              </a:rPr>
              <a:t>процесора</a:t>
            </a:r>
            <a:r>
              <a:rPr lang="ru-RU" dirty="0">
                <a:solidFill>
                  <a:schemeClr val="tx1"/>
                </a:solidFill>
              </a:rPr>
              <a:t> чрез </a:t>
            </a:r>
            <a:r>
              <a:rPr lang="ru-RU" dirty="0">
                <a:solidFill>
                  <a:schemeClr val="tx1"/>
                </a:solidFill>
              </a:rPr>
              <a:t>някои</a:t>
            </a:r>
            <a:r>
              <a:rPr lang="ru-RU" dirty="0">
                <a:solidFill>
                  <a:schemeClr val="tx1"/>
                </a:solidFill>
              </a:rPr>
              <a:t> от </a:t>
            </a:r>
            <a:r>
              <a:rPr lang="ru-RU" dirty="0">
                <a:solidFill>
                  <a:schemeClr val="tx1"/>
                </a:solidFill>
              </a:rPr>
              <a:t>слотовете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дънната</a:t>
            </a:r>
            <a:r>
              <a:rPr lang="ru-RU" dirty="0">
                <a:solidFill>
                  <a:schemeClr val="tx1"/>
                </a:solidFill>
              </a:rPr>
              <a:t> платка. В </a:t>
            </a:r>
            <a:r>
              <a:rPr lang="ru-RU" dirty="0">
                <a:solidFill>
                  <a:schemeClr val="tx1"/>
                </a:solidFill>
              </a:rPr>
              <a:t>по-съвременните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компютри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тя</a:t>
            </a:r>
            <a:r>
              <a:rPr lang="ru-RU" dirty="0">
                <a:solidFill>
                  <a:schemeClr val="tx1"/>
                </a:solidFill>
              </a:rPr>
              <a:t> е </a:t>
            </a:r>
            <a:r>
              <a:rPr lang="ru-RU" dirty="0">
                <a:solidFill>
                  <a:schemeClr val="tx1"/>
                </a:solidFill>
              </a:rPr>
              <a:t>във</a:t>
            </a:r>
            <a:r>
              <a:rPr lang="ru-RU" dirty="0">
                <a:solidFill>
                  <a:schemeClr val="tx1"/>
                </a:solidFill>
              </a:rPr>
              <a:t> вид на отделен чип от </a:t>
            </a:r>
            <a:r>
              <a:rPr lang="ru-RU" dirty="0">
                <a:solidFill>
                  <a:schemeClr val="tx1"/>
                </a:solidFill>
              </a:rPr>
              <a:t>дънната</a:t>
            </a:r>
            <a:r>
              <a:rPr lang="ru-RU" dirty="0">
                <a:solidFill>
                  <a:schemeClr val="tx1"/>
                </a:solidFill>
              </a:rPr>
              <a:t> платка или </a:t>
            </a:r>
            <a:r>
              <a:rPr lang="ru-RU" dirty="0">
                <a:solidFill>
                  <a:schemeClr val="tx1"/>
                </a:solidFill>
              </a:rPr>
              <a:t>пък</a:t>
            </a:r>
            <a:r>
              <a:rPr lang="ru-RU" dirty="0">
                <a:solidFill>
                  <a:schemeClr val="tx1"/>
                </a:solidFill>
              </a:rPr>
              <a:t> е компонент на чипсета или на </a:t>
            </a:r>
            <a:r>
              <a:rPr lang="ru-RU" dirty="0">
                <a:solidFill>
                  <a:schemeClr val="tx1"/>
                </a:solidFill>
              </a:rPr>
              <a:t>процесора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Съвременните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видеокарти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изпълняват</a:t>
            </a:r>
            <a:r>
              <a:rPr lang="ru-RU" dirty="0">
                <a:solidFill>
                  <a:schemeClr val="tx1"/>
                </a:solidFill>
              </a:rPr>
              <a:t> много </a:t>
            </a:r>
            <a:r>
              <a:rPr lang="ru-RU" dirty="0">
                <a:solidFill>
                  <a:schemeClr val="tx1"/>
                </a:solidFill>
              </a:rPr>
              <a:t>по-сложни</a:t>
            </a:r>
            <a:r>
              <a:rPr lang="ru-RU" dirty="0">
                <a:solidFill>
                  <a:schemeClr val="tx1"/>
                </a:solidFill>
              </a:rPr>
              <a:t> функции от </a:t>
            </a:r>
            <a:r>
              <a:rPr lang="ru-RU" dirty="0">
                <a:solidFill>
                  <a:schemeClr val="tx1"/>
                </a:solidFill>
              </a:rPr>
              <a:t>простото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формиране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изображението</a:t>
            </a:r>
            <a:r>
              <a:rPr lang="ru-RU" dirty="0">
                <a:solidFill>
                  <a:schemeClr val="tx1"/>
                </a:solidFill>
              </a:rPr>
              <a:t> — те </a:t>
            </a:r>
            <a:r>
              <a:rPr lang="ru-RU" dirty="0">
                <a:solidFill>
                  <a:schemeClr val="tx1"/>
                </a:solidFill>
              </a:rPr>
              <a:t>имат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вграден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графичен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процесор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който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>
                <a:solidFill>
                  <a:schemeClr val="tx1"/>
                </a:solidFill>
              </a:rPr>
              <a:t>извършва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допълнителна</a:t>
            </a:r>
            <a:r>
              <a:rPr lang="ru-RU" dirty="0">
                <a:solidFill>
                  <a:schemeClr val="tx1"/>
                </a:solidFill>
              </a:rPr>
              <a:t> обработка, </a:t>
            </a:r>
            <a:r>
              <a:rPr lang="ru-RU" dirty="0">
                <a:solidFill>
                  <a:schemeClr val="tx1"/>
                </a:solidFill>
              </a:rPr>
              <a:t>снемайки</a:t>
            </a:r>
            <a:r>
              <a:rPr lang="ru-RU" dirty="0">
                <a:solidFill>
                  <a:schemeClr val="tx1"/>
                </a:solidFill>
              </a:rPr>
              <a:t> по </a:t>
            </a:r>
            <a:r>
              <a:rPr lang="ru-RU" dirty="0">
                <a:solidFill>
                  <a:schemeClr val="tx1"/>
                </a:solidFill>
              </a:rPr>
              <a:t>този</a:t>
            </a:r>
            <a:r>
              <a:rPr lang="ru-RU" dirty="0">
                <a:solidFill>
                  <a:schemeClr val="tx1"/>
                </a:solidFill>
              </a:rPr>
              <a:t> начин </a:t>
            </a:r>
            <a:r>
              <a:rPr lang="ru-RU" dirty="0">
                <a:solidFill>
                  <a:schemeClr val="tx1"/>
                </a:solidFill>
              </a:rPr>
              <a:t>натоварването</a:t>
            </a:r>
            <a:r>
              <a:rPr lang="ru-RU" dirty="0">
                <a:solidFill>
                  <a:schemeClr val="tx1"/>
                </a:solidFill>
              </a:rPr>
              <a:t> от </a:t>
            </a:r>
            <a:r>
              <a:rPr lang="ru-RU" dirty="0">
                <a:solidFill>
                  <a:schemeClr val="tx1"/>
                </a:solidFill>
              </a:rPr>
              <a:t>централния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процесор</a:t>
            </a:r>
            <a:r>
              <a:rPr lang="ru-RU" dirty="0">
                <a:solidFill>
                  <a:schemeClr val="tx1"/>
                </a:solidFill>
              </a:rPr>
              <a:t>. Например </a:t>
            </a:r>
            <a:r>
              <a:rPr lang="ru-RU" dirty="0">
                <a:solidFill>
                  <a:schemeClr val="tx1"/>
                </a:solidFill>
              </a:rPr>
              <a:t>всички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съвременни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видеокарти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Nvidia</a:t>
            </a:r>
            <a:r>
              <a:rPr lang="ru-RU" dirty="0">
                <a:solidFill>
                  <a:schemeClr val="tx1"/>
                </a:solidFill>
              </a:rPr>
              <a:t> и AMD </a:t>
            </a:r>
            <a:r>
              <a:rPr lang="ru-RU" dirty="0">
                <a:solidFill>
                  <a:schemeClr val="tx1"/>
                </a:solidFill>
              </a:rPr>
              <a:t>извършват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рендъринг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апаратно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ниво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Най-често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видеокартата</a:t>
            </a:r>
            <a:r>
              <a:rPr lang="ru-RU" dirty="0">
                <a:solidFill>
                  <a:schemeClr val="tx1"/>
                </a:solidFill>
              </a:rPr>
              <a:t> е </a:t>
            </a:r>
            <a:r>
              <a:rPr lang="ru-RU" dirty="0">
                <a:solidFill>
                  <a:schemeClr val="tx1"/>
                </a:solidFill>
              </a:rPr>
              <a:t>изпълнена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във</a:t>
            </a:r>
            <a:r>
              <a:rPr lang="ru-RU" dirty="0">
                <a:solidFill>
                  <a:schemeClr val="tx1"/>
                </a:solidFill>
              </a:rPr>
              <a:t> вид на </a:t>
            </a:r>
            <a:r>
              <a:rPr lang="ru-RU" dirty="0">
                <a:solidFill>
                  <a:schemeClr val="tx1"/>
                </a:solidFill>
              </a:rPr>
              <a:t>печатна</a:t>
            </a:r>
            <a:r>
              <a:rPr lang="ru-RU" dirty="0">
                <a:solidFill>
                  <a:schemeClr val="tx1"/>
                </a:solidFill>
              </a:rPr>
              <a:t> платка, </a:t>
            </a:r>
            <a:r>
              <a:rPr lang="ru-RU" dirty="0">
                <a:solidFill>
                  <a:schemeClr val="tx1"/>
                </a:solidFill>
              </a:rPr>
              <a:t>която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>
                <a:solidFill>
                  <a:schemeClr val="tx1"/>
                </a:solidFill>
              </a:rPr>
              <a:t>поставя</a:t>
            </a:r>
            <a:r>
              <a:rPr lang="ru-RU" dirty="0">
                <a:solidFill>
                  <a:schemeClr val="tx1"/>
                </a:solidFill>
              </a:rPr>
              <a:t> в слот за </a:t>
            </a:r>
            <a:r>
              <a:rPr lang="ru-RU" dirty="0">
                <a:solidFill>
                  <a:schemeClr val="tx1"/>
                </a:solidFill>
              </a:rPr>
              <a:t>разширение</a:t>
            </a:r>
            <a:r>
              <a:rPr lang="ru-RU" dirty="0">
                <a:solidFill>
                  <a:schemeClr val="tx1"/>
                </a:solidFill>
              </a:rPr>
              <a:t>- универсален или </a:t>
            </a:r>
            <a:r>
              <a:rPr lang="ru-RU" dirty="0">
                <a:solidFill>
                  <a:schemeClr val="tx1"/>
                </a:solidFill>
              </a:rPr>
              <a:t>специализиран</a:t>
            </a:r>
            <a:r>
              <a:rPr lang="ru-RU" dirty="0">
                <a:solidFill>
                  <a:schemeClr val="tx1"/>
                </a:solidFill>
              </a:rPr>
              <a:t> (AGP, PCI </a:t>
            </a:r>
            <a:r>
              <a:rPr lang="ru-RU" dirty="0">
                <a:solidFill>
                  <a:schemeClr val="tx1"/>
                </a:solidFill>
              </a:rPr>
              <a:t>Express</a:t>
            </a:r>
            <a:r>
              <a:rPr lang="ru-RU" dirty="0">
                <a:solidFill>
                  <a:schemeClr val="tx1"/>
                </a:solidFill>
              </a:rPr>
              <a:t>). </a:t>
            </a:r>
            <a:r>
              <a:rPr lang="ru-RU" dirty="0">
                <a:solidFill>
                  <a:schemeClr val="tx1"/>
                </a:solidFill>
              </a:rPr>
              <a:t>Напоследък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има</a:t>
            </a:r>
            <a:r>
              <a:rPr lang="ru-RU" dirty="0">
                <a:solidFill>
                  <a:schemeClr val="tx1"/>
                </a:solidFill>
              </a:rPr>
              <a:t> тенденция </a:t>
            </a:r>
            <a:r>
              <a:rPr lang="ru-RU" dirty="0">
                <a:solidFill>
                  <a:schemeClr val="tx1"/>
                </a:solidFill>
              </a:rPr>
              <a:t>видеокартата</a:t>
            </a:r>
            <a:r>
              <a:rPr lang="ru-RU" dirty="0">
                <a:solidFill>
                  <a:schemeClr val="tx1"/>
                </a:solidFill>
              </a:rPr>
              <a:t> да е </a:t>
            </a:r>
            <a:r>
              <a:rPr lang="ru-RU" dirty="0">
                <a:solidFill>
                  <a:schemeClr val="tx1"/>
                </a:solidFill>
              </a:rPr>
              <a:t>интегрирана</a:t>
            </a:r>
            <a:r>
              <a:rPr lang="ru-RU" dirty="0">
                <a:solidFill>
                  <a:schemeClr val="tx1"/>
                </a:solidFill>
              </a:rPr>
              <a:t> с </a:t>
            </a:r>
            <a:r>
              <a:rPr lang="ru-RU" dirty="0">
                <a:solidFill>
                  <a:schemeClr val="tx1"/>
                </a:solidFill>
              </a:rPr>
              <a:t>дънната</a:t>
            </a:r>
            <a:r>
              <a:rPr lang="ru-RU" dirty="0">
                <a:solidFill>
                  <a:schemeClr val="tx1"/>
                </a:solidFill>
              </a:rPr>
              <a:t> платка, за да се </a:t>
            </a:r>
            <a:r>
              <a:rPr lang="ru-RU" dirty="0">
                <a:solidFill>
                  <a:schemeClr val="tx1"/>
                </a:solidFill>
              </a:rPr>
              <a:t>подобри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качеството</a:t>
            </a:r>
            <a:r>
              <a:rPr lang="ru-RU" dirty="0">
                <a:solidFill>
                  <a:schemeClr val="tx1"/>
                </a:solidFill>
              </a:rPr>
              <a:t> и на работа и да се </a:t>
            </a:r>
            <a:r>
              <a:rPr lang="ru-RU" dirty="0">
                <a:solidFill>
                  <a:schemeClr val="tx1"/>
                </a:solidFill>
              </a:rPr>
              <a:t>избегнат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възможни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ако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>
                <a:solidFill>
                  <a:schemeClr val="tx1"/>
                </a:solidFill>
              </a:rPr>
              <a:t>окаже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несъвместима</a:t>
            </a:r>
            <a:r>
              <a:rPr lang="ru-RU" dirty="0">
                <a:solidFill>
                  <a:schemeClr val="tx1"/>
                </a:solidFill>
              </a:rPr>
              <a:t> с </a:t>
            </a:r>
            <a:r>
              <a:rPr lang="ru-RU" dirty="0">
                <a:solidFill>
                  <a:schemeClr val="tx1"/>
                </a:solidFill>
              </a:rPr>
              <a:t>оригиналната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дънна</a:t>
            </a:r>
            <a:r>
              <a:rPr lang="ru-RU" dirty="0">
                <a:solidFill>
                  <a:schemeClr val="tx1"/>
                </a:solidFill>
              </a:rPr>
              <a:t> платка на </a:t>
            </a:r>
            <a:r>
              <a:rPr lang="ru-RU" dirty="0">
                <a:solidFill>
                  <a:schemeClr val="tx1"/>
                </a:solidFill>
              </a:rPr>
              <a:t>компютъра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64704"/>
          </a:xfrm>
        </p:spPr>
        <p:txBody>
          <a:bodyPr>
            <a:normAutofit/>
          </a:bodyPr>
          <a:lstStyle/>
          <a:p>
            <a:r>
              <a:rPr lang="bg-BG" dirty="0" smtClean="0"/>
              <a:t>Видео карта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62112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20888"/>
            <a:ext cx="6912768" cy="4176464"/>
          </a:xfrm>
        </p:spPr>
      </p:pic>
      <p:sp>
        <p:nvSpPr>
          <p:cNvPr id="5" name="Сърце 4"/>
          <p:cNvSpPr/>
          <p:nvPr/>
        </p:nvSpPr>
        <p:spPr>
          <a:xfrm>
            <a:off x="5839009" y="2001505"/>
            <a:ext cx="2232248" cy="1800200"/>
          </a:xfrm>
          <a:prstGeom prst="hear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9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Софтуер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3"/>
          </p:nvPr>
        </p:nvSpPr>
        <p:spPr>
          <a:xfrm>
            <a:off x="457200" y="1412776"/>
            <a:ext cx="8435280" cy="51125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tx1"/>
                </a:solidFill>
              </a:rPr>
              <a:t>Софтуерът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(на </a:t>
            </a:r>
            <a:r>
              <a:rPr lang="ru-RU" dirty="0">
                <a:solidFill>
                  <a:schemeClr val="tx1"/>
                </a:solidFill>
              </a:rPr>
              <a:t>английски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software</a:t>
            </a:r>
            <a:r>
              <a:rPr lang="ru-RU" dirty="0">
                <a:solidFill>
                  <a:schemeClr val="tx1"/>
                </a:solidFill>
              </a:rPr>
              <a:t> — </a:t>
            </a:r>
            <a:r>
              <a:rPr lang="ru-RU" dirty="0">
                <a:solidFill>
                  <a:schemeClr val="tx1"/>
                </a:solidFill>
              </a:rPr>
              <a:t>програмно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осигуряване</a:t>
            </a:r>
            <a:r>
              <a:rPr lang="ru-RU" dirty="0">
                <a:solidFill>
                  <a:schemeClr val="tx1"/>
                </a:solidFill>
              </a:rPr>
              <a:t>) е </a:t>
            </a:r>
            <a:r>
              <a:rPr lang="ru-RU" dirty="0">
                <a:solidFill>
                  <a:schemeClr val="tx1"/>
                </a:solidFill>
              </a:rPr>
              <a:t>съвкупността</a:t>
            </a:r>
            <a:r>
              <a:rPr lang="ru-RU" dirty="0">
                <a:solidFill>
                  <a:schemeClr val="tx1"/>
                </a:solidFill>
              </a:rPr>
              <a:t> от </a:t>
            </a:r>
            <a:r>
              <a:rPr lang="ru-RU" dirty="0">
                <a:solidFill>
                  <a:schemeClr val="tx1"/>
                </a:solidFill>
              </a:rPr>
              <a:t>цялата</a:t>
            </a:r>
            <a:r>
              <a:rPr lang="ru-RU" dirty="0">
                <a:solidFill>
                  <a:schemeClr val="tx1"/>
                </a:solidFill>
              </a:rPr>
              <a:t> информация от инструкции и </a:t>
            </a:r>
            <a:r>
              <a:rPr lang="ru-RU" dirty="0">
                <a:solidFill>
                  <a:schemeClr val="tx1"/>
                </a:solidFill>
              </a:rPr>
              <a:t>данни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необходими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>
                <a:solidFill>
                  <a:schemeClr val="tx1"/>
                </a:solidFill>
              </a:rPr>
              <a:t>работата</a:t>
            </a:r>
            <a:r>
              <a:rPr lang="ru-RU" dirty="0">
                <a:solidFill>
                  <a:schemeClr val="tx1"/>
                </a:solidFill>
              </a:rPr>
              <a:t> на всяка </a:t>
            </a:r>
            <a:r>
              <a:rPr lang="ru-RU" dirty="0">
                <a:solidFill>
                  <a:schemeClr val="tx1"/>
                </a:solidFill>
              </a:rPr>
              <a:t>електронноизчислителна</a:t>
            </a:r>
            <a:r>
              <a:rPr lang="ru-RU" dirty="0">
                <a:solidFill>
                  <a:schemeClr val="tx1"/>
                </a:solidFill>
              </a:rPr>
              <a:t> машина. </a:t>
            </a:r>
            <a:r>
              <a:rPr lang="ru-RU" dirty="0">
                <a:solidFill>
                  <a:schemeClr val="tx1"/>
                </a:solidFill>
              </a:rPr>
              <a:t>Употребява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>
                <a:solidFill>
                  <a:schemeClr val="tx1"/>
                </a:solidFill>
              </a:rPr>
              <a:t>главно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>
                <a:solidFill>
                  <a:schemeClr val="tx1"/>
                </a:solidFill>
              </a:rPr>
              <a:t>сферата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информационните</a:t>
            </a:r>
            <a:r>
              <a:rPr lang="ru-RU" dirty="0">
                <a:solidFill>
                  <a:schemeClr val="tx1"/>
                </a:solidFill>
              </a:rPr>
              <a:t> технологии.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ru-RU" dirty="0" smtClean="0">
                <a:solidFill>
                  <a:schemeClr val="tx1"/>
                </a:solidFill>
              </a:rPr>
              <a:t>Обикновено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инструкциите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>
                <a:solidFill>
                  <a:schemeClr val="tx1"/>
                </a:solidFill>
              </a:rPr>
              <a:t>задават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като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съвкупност</a:t>
            </a:r>
            <a:r>
              <a:rPr lang="ru-RU" dirty="0">
                <a:solidFill>
                  <a:schemeClr val="tx1"/>
                </a:solidFill>
              </a:rPr>
              <a:t> от </a:t>
            </a:r>
            <a:r>
              <a:rPr lang="ru-RU" dirty="0">
                <a:solidFill>
                  <a:schemeClr val="tx1"/>
                </a:solidFill>
              </a:rPr>
              <a:t>алгоритми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групирани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като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програми</a:t>
            </a:r>
            <a:r>
              <a:rPr lang="ru-RU" dirty="0">
                <a:solidFill>
                  <a:schemeClr val="tx1"/>
                </a:solidFill>
              </a:rPr>
              <a:t> с различно предназначение. </a:t>
            </a:r>
            <a:r>
              <a:rPr lang="ru-RU" dirty="0">
                <a:solidFill>
                  <a:schemeClr val="tx1"/>
                </a:solidFill>
              </a:rPr>
              <a:t>Освен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самите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алгоритми</a:t>
            </a:r>
            <a:r>
              <a:rPr lang="ru-RU" dirty="0">
                <a:solidFill>
                  <a:schemeClr val="tx1"/>
                </a:solidFill>
              </a:rPr>
              <a:t>, за </a:t>
            </a:r>
            <a:r>
              <a:rPr lang="ru-RU" dirty="0">
                <a:solidFill>
                  <a:schemeClr val="tx1"/>
                </a:solidFill>
              </a:rPr>
              <a:t>изпълнението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програмите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необходими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начални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данни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Резултатът</a:t>
            </a:r>
            <a:r>
              <a:rPr lang="ru-RU" dirty="0">
                <a:solidFill>
                  <a:schemeClr val="tx1"/>
                </a:solidFill>
              </a:rPr>
              <a:t> от </a:t>
            </a:r>
            <a:r>
              <a:rPr lang="ru-RU" dirty="0">
                <a:solidFill>
                  <a:schemeClr val="tx1"/>
                </a:solidFill>
              </a:rPr>
              <a:t>действието</a:t>
            </a:r>
            <a:r>
              <a:rPr lang="ru-RU" dirty="0">
                <a:solidFill>
                  <a:schemeClr val="tx1"/>
                </a:solidFill>
              </a:rPr>
              <a:t> на даден </a:t>
            </a:r>
            <a:r>
              <a:rPr lang="ru-RU" dirty="0">
                <a:solidFill>
                  <a:schemeClr val="tx1"/>
                </a:solidFill>
              </a:rPr>
              <a:t>алгоритъм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да служи </a:t>
            </a:r>
            <a:r>
              <a:rPr lang="ru-RU" dirty="0">
                <a:solidFill>
                  <a:schemeClr val="tx1"/>
                </a:solidFill>
              </a:rPr>
              <a:t>като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начални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данни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>
                <a:solidFill>
                  <a:schemeClr val="tx1"/>
                </a:solidFill>
              </a:rPr>
              <a:t>стартирането</a:t>
            </a:r>
            <a:r>
              <a:rPr lang="ru-RU" dirty="0">
                <a:solidFill>
                  <a:schemeClr val="tx1"/>
                </a:solidFill>
              </a:rPr>
              <a:t> на друг и т.н., </a:t>
            </a:r>
            <a:r>
              <a:rPr lang="ru-RU" dirty="0">
                <a:solidFill>
                  <a:schemeClr val="tx1"/>
                </a:solidFill>
              </a:rPr>
              <a:t>обединявайки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програмите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>
                <a:solidFill>
                  <a:schemeClr val="tx1"/>
                </a:solidFill>
              </a:rPr>
              <a:t>едно</a:t>
            </a:r>
            <a:r>
              <a:rPr lang="ru-RU" dirty="0">
                <a:solidFill>
                  <a:schemeClr val="tx1"/>
                </a:solidFill>
              </a:rPr>
              <a:t>. В </a:t>
            </a:r>
            <a:r>
              <a:rPr lang="ru-RU" dirty="0">
                <a:solidFill>
                  <a:schemeClr val="tx1"/>
                </a:solidFill>
              </a:rPr>
              <a:t>този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смисъл</a:t>
            </a:r>
            <a:r>
              <a:rPr lang="ru-RU" dirty="0">
                <a:solidFill>
                  <a:schemeClr val="tx1"/>
                </a:solidFill>
              </a:rPr>
              <a:t> все </a:t>
            </a:r>
            <a:r>
              <a:rPr lang="ru-RU" dirty="0">
                <a:solidFill>
                  <a:schemeClr val="tx1"/>
                </a:solidFill>
              </a:rPr>
              <a:t>повече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>
                <a:solidFill>
                  <a:schemeClr val="tx1"/>
                </a:solidFill>
              </a:rPr>
              <a:t>налага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терминът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софтуер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който</a:t>
            </a:r>
            <a:r>
              <a:rPr lang="ru-RU" dirty="0">
                <a:solidFill>
                  <a:schemeClr val="tx1"/>
                </a:solidFill>
              </a:rPr>
              <a:t> исторически се е наложил </a:t>
            </a:r>
            <a:r>
              <a:rPr lang="ru-RU" dirty="0">
                <a:solidFill>
                  <a:schemeClr val="tx1"/>
                </a:solidFill>
              </a:rPr>
              <a:t>като</a:t>
            </a:r>
            <a:r>
              <a:rPr lang="ru-RU" dirty="0">
                <a:solidFill>
                  <a:schemeClr val="tx1"/>
                </a:solidFill>
              </a:rPr>
              <a:t> антоним на </a:t>
            </a:r>
            <a:r>
              <a:rPr lang="ru-RU" dirty="0">
                <a:solidFill>
                  <a:schemeClr val="tx1"/>
                </a:solidFill>
              </a:rPr>
              <a:t>хардуер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>
                <a:solidFill>
                  <a:schemeClr val="tx1"/>
                </a:solidFill>
              </a:rPr>
              <a:t>физическата</a:t>
            </a:r>
            <a:r>
              <a:rPr lang="ru-RU" dirty="0">
                <a:solidFill>
                  <a:schemeClr val="tx1"/>
                </a:solidFill>
              </a:rPr>
              <a:t> част на </a:t>
            </a:r>
            <a:r>
              <a:rPr lang="ru-RU" dirty="0">
                <a:solidFill>
                  <a:schemeClr val="tx1"/>
                </a:solidFill>
              </a:rPr>
              <a:t>компютърните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системи</a:t>
            </a:r>
            <a:r>
              <a:rPr lang="ru-RU" dirty="0">
                <a:solidFill>
                  <a:schemeClr val="tx1"/>
                </a:solidFill>
              </a:rPr>
              <a:t>. Все пак </a:t>
            </a:r>
            <a:r>
              <a:rPr lang="ru-RU" dirty="0">
                <a:solidFill>
                  <a:schemeClr val="tx1"/>
                </a:solidFill>
              </a:rPr>
              <a:t>границата</a:t>
            </a:r>
            <a:r>
              <a:rPr lang="ru-RU" dirty="0">
                <a:solidFill>
                  <a:schemeClr val="tx1"/>
                </a:solidFill>
              </a:rPr>
              <a:t> между </a:t>
            </a:r>
            <a:r>
              <a:rPr lang="ru-RU" dirty="0">
                <a:solidFill>
                  <a:schemeClr val="tx1"/>
                </a:solidFill>
              </a:rPr>
              <a:t>софтуер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хардуер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>
                <a:solidFill>
                  <a:schemeClr val="tx1"/>
                </a:solidFill>
              </a:rPr>
              <a:t>размива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когато</a:t>
            </a:r>
            <a:r>
              <a:rPr lang="ru-RU" dirty="0">
                <a:solidFill>
                  <a:schemeClr val="tx1"/>
                </a:solidFill>
              </a:rPr>
              <a:t> се отчете, че </a:t>
            </a:r>
            <a:r>
              <a:rPr lang="ru-RU" dirty="0">
                <a:solidFill>
                  <a:schemeClr val="tx1"/>
                </a:solidFill>
              </a:rPr>
              <a:t>програмното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осигуряване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има</a:t>
            </a:r>
            <a:r>
              <a:rPr lang="ru-RU" dirty="0">
                <a:solidFill>
                  <a:schemeClr val="tx1"/>
                </a:solidFill>
              </a:rPr>
              <a:t> все пак </a:t>
            </a:r>
            <a:r>
              <a:rPr lang="ru-RU" dirty="0">
                <a:solidFill>
                  <a:schemeClr val="tx1"/>
                </a:solidFill>
              </a:rPr>
              <a:t>някакви</a:t>
            </a:r>
            <a:r>
              <a:rPr lang="ru-RU" dirty="0">
                <a:solidFill>
                  <a:schemeClr val="tx1"/>
                </a:solidFill>
              </a:rPr>
              <a:t> физически носители, от </a:t>
            </a:r>
            <a:r>
              <a:rPr lang="ru-RU" dirty="0">
                <a:solidFill>
                  <a:schemeClr val="tx1"/>
                </a:solidFill>
              </a:rPr>
              <a:t>които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изчислителната</a:t>
            </a:r>
            <a:r>
              <a:rPr lang="ru-RU" dirty="0">
                <a:solidFill>
                  <a:schemeClr val="tx1"/>
                </a:solidFill>
              </a:rPr>
              <a:t> машина чете </a:t>
            </a:r>
            <a:r>
              <a:rPr lang="ru-RU" dirty="0">
                <a:solidFill>
                  <a:schemeClr val="tx1"/>
                </a:solidFill>
              </a:rPr>
              <a:t>програмите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Тези</a:t>
            </a:r>
            <a:r>
              <a:rPr lang="ru-RU" dirty="0">
                <a:solidFill>
                  <a:schemeClr val="tx1"/>
                </a:solidFill>
              </a:rPr>
              <a:t> носители, </a:t>
            </a:r>
            <a:r>
              <a:rPr lang="ru-RU" dirty="0">
                <a:solidFill>
                  <a:schemeClr val="tx1"/>
                </a:solidFill>
              </a:rPr>
              <a:t>както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инструкциите</a:t>
            </a:r>
            <a:r>
              <a:rPr lang="ru-RU" dirty="0">
                <a:solidFill>
                  <a:schemeClr val="tx1"/>
                </a:solidFill>
              </a:rPr>
              <a:t> за работа с </a:t>
            </a:r>
            <a:r>
              <a:rPr lang="ru-RU" dirty="0">
                <a:solidFill>
                  <a:schemeClr val="tx1"/>
                </a:solidFill>
              </a:rPr>
              <a:t>програмите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тяхната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поддръжка</a:t>
            </a:r>
            <a:r>
              <a:rPr lang="ru-RU" dirty="0">
                <a:solidFill>
                  <a:schemeClr val="tx1"/>
                </a:solidFill>
              </a:rPr>
              <a:t> (документация), </a:t>
            </a:r>
            <a:r>
              <a:rPr lang="ru-RU" dirty="0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спомагателни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елементи</a:t>
            </a:r>
            <a:r>
              <a:rPr lang="ru-RU" dirty="0">
                <a:solidFill>
                  <a:schemeClr val="tx1"/>
                </a:solidFill>
              </a:rPr>
              <a:t> от </a:t>
            </a:r>
            <a:r>
              <a:rPr lang="ru-RU" dirty="0">
                <a:solidFill>
                  <a:schemeClr val="tx1"/>
                </a:solidFill>
              </a:rPr>
              <a:t>софтуера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4229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В </a:t>
            </a:r>
            <a:r>
              <a:rPr lang="ru-RU" dirty="0">
                <a:solidFill>
                  <a:schemeClr val="tx1"/>
                </a:solidFill>
              </a:rPr>
              <a:t>масовите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електронноизчислителни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машини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>
                <a:solidFill>
                  <a:schemeClr val="tx1"/>
                </a:solidFill>
              </a:rPr>
              <a:t>компютри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</a:rPr>
              <a:t>голяма</a:t>
            </a:r>
            <a:r>
              <a:rPr lang="ru-RU" dirty="0">
                <a:solidFill>
                  <a:schemeClr val="tx1"/>
                </a:solidFill>
              </a:rPr>
              <a:t> част от </a:t>
            </a:r>
            <a:r>
              <a:rPr lang="ru-RU" dirty="0">
                <a:solidFill>
                  <a:schemeClr val="tx1"/>
                </a:solidFill>
              </a:rPr>
              <a:t>софтуера</a:t>
            </a:r>
            <a:r>
              <a:rPr lang="ru-RU" dirty="0">
                <a:solidFill>
                  <a:schemeClr val="tx1"/>
                </a:solidFill>
              </a:rPr>
              <a:t> е </a:t>
            </a:r>
            <a:r>
              <a:rPr lang="ru-RU" dirty="0">
                <a:solidFill>
                  <a:schemeClr val="tx1"/>
                </a:solidFill>
              </a:rPr>
              <a:t>разположена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външна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памет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лесно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>
                <a:solidFill>
                  <a:schemeClr val="tx1"/>
                </a:solidFill>
              </a:rPr>
              <a:t>бъде</a:t>
            </a:r>
            <a:r>
              <a:rPr lang="ru-RU" dirty="0">
                <a:solidFill>
                  <a:schemeClr val="tx1"/>
                </a:solidFill>
              </a:rPr>
              <a:t> променяна от </a:t>
            </a:r>
            <a:r>
              <a:rPr lang="ru-RU" dirty="0">
                <a:solidFill>
                  <a:schemeClr val="tx1"/>
                </a:solidFill>
              </a:rPr>
              <a:t>потребителите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според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нуждите</a:t>
            </a:r>
            <a:r>
              <a:rPr lang="ru-RU" dirty="0">
                <a:solidFill>
                  <a:schemeClr val="tx1"/>
                </a:solidFill>
              </a:rPr>
              <a:t> им. </a:t>
            </a:r>
            <a:r>
              <a:rPr lang="ru-RU" dirty="0">
                <a:solidFill>
                  <a:schemeClr val="tx1"/>
                </a:solidFill>
              </a:rPr>
              <a:t>Инструкциите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>
                <a:solidFill>
                  <a:schemeClr val="tx1"/>
                </a:solidFill>
              </a:rPr>
              <a:t>централните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процесори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специализираните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интегрални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схеми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обаче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>
                <a:solidFill>
                  <a:schemeClr val="tx1"/>
                </a:solidFill>
              </a:rPr>
              <a:t>задават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>
                <a:solidFill>
                  <a:schemeClr val="tx1"/>
                </a:solidFill>
              </a:rPr>
              <a:t>програмирането</a:t>
            </a:r>
            <a:r>
              <a:rPr lang="ru-RU" dirty="0">
                <a:solidFill>
                  <a:schemeClr val="tx1"/>
                </a:solidFill>
              </a:rPr>
              <a:t> им, и не </a:t>
            </a:r>
            <a:r>
              <a:rPr lang="ru-RU" dirty="0">
                <a:solidFill>
                  <a:schemeClr val="tx1"/>
                </a:solidFill>
              </a:rPr>
              <a:t>могат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>
                <a:solidFill>
                  <a:schemeClr val="tx1"/>
                </a:solidFill>
              </a:rPr>
              <a:t>бъдат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променяни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директно</a:t>
            </a:r>
            <a:r>
              <a:rPr lang="ru-RU" dirty="0">
                <a:solidFill>
                  <a:schemeClr val="tx1"/>
                </a:solidFill>
              </a:rPr>
              <a:t> от потребителя.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 По </a:t>
            </a:r>
            <a:r>
              <a:rPr lang="ru-RU" dirty="0">
                <a:solidFill>
                  <a:schemeClr val="tx1"/>
                </a:solidFill>
              </a:rPr>
              <a:t>принцип </a:t>
            </a:r>
            <a:r>
              <a:rPr lang="ru-RU" dirty="0">
                <a:solidFill>
                  <a:schemeClr val="tx1"/>
                </a:solidFill>
              </a:rPr>
              <a:t>хардуерът</a:t>
            </a:r>
            <a:r>
              <a:rPr lang="ru-RU" dirty="0">
                <a:solidFill>
                  <a:schemeClr val="tx1"/>
                </a:solidFill>
              </a:rPr>
              <a:t> е </a:t>
            </a:r>
            <a:r>
              <a:rPr lang="ru-RU" dirty="0">
                <a:solidFill>
                  <a:schemeClr val="tx1"/>
                </a:solidFill>
              </a:rPr>
              <a:t>неизползваем</a:t>
            </a:r>
            <a:r>
              <a:rPr lang="ru-RU" dirty="0">
                <a:solidFill>
                  <a:schemeClr val="tx1"/>
                </a:solidFill>
              </a:rPr>
              <a:t> без </a:t>
            </a:r>
            <a:r>
              <a:rPr lang="ru-RU" dirty="0">
                <a:solidFill>
                  <a:schemeClr val="tx1"/>
                </a:solidFill>
              </a:rPr>
              <a:t>програмно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осигуряване</a:t>
            </a:r>
            <a:r>
              <a:rPr lang="ru-RU" dirty="0">
                <a:solidFill>
                  <a:schemeClr val="tx1"/>
                </a:solidFill>
              </a:rPr>
              <a:t> или </a:t>
            </a:r>
            <a:r>
              <a:rPr lang="ru-RU" dirty="0">
                <a:solidFill>
                  <a:schemeClr val="tx1"/>
                </a:solidFill>
              </a:rPr>
              <a:t>софтуер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Най</a:t>
            </a:r>
            <a:r>
              <a:rPr lang="ru-RU" dirty="0">
                <a:solidFill>
                  <a:schemeClr val="tx1"/>
                </a:solidFill>
              </a:rPr>
              <a:t>-ясно </a:t>
            </a:r>
            <a:r>
              <a:rPr lang="ru-RU" dirty="0">
                <a:solidFill>
                  <a:schemeClr val="tx1"/>
                </a:solidFill>
              </a:rPr>
              <a:t>разликата</a:t>
            </a:r>
            <a:r>
              <a:rPr lang="ru-RU" dirty="0">
                <a:solidFill>
                  <a:schemeClr val="tx1"/>
                </a:solidFill>
              </a:rPr>
              <a:t> между </a:t>
            </a:r>
            <a:r>
              <a:rPr lang="ru-RU" dirty="0">
                <a:solidFill>
                  <a:schemeClr val="tx1"/>
                </a:solidFill>
              </a:rPr>
              <a:t>софтуер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хардуер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>
                <a:solidFill>
                  <a:schemeClr val="tx1"/>
                </a:solidFill>
              </a:rPr>
              <a:t>обяснява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така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Хардуерът</a:t>
            </a:r>
            <a:r>
              <a:rPr lang="ru-RU" dirty="0">
                <a:solidFill>
                  <a:schemeClr val="tx1"/>
                </a:solidFill>
              </a:rPr>
              <a:t> е всяко </a:t>
            </a:r>
            <a:r>
              <a:rPr lang="ru-RU" dirty="0">
                <a:solidFill>
                  <a:schemeClr val="tx1"/>
                </a:solidFill>
              </a:rPr>
              <a:t>едно</a:t>
            </a:r>
            <a:r>
              <a:rPr lang="ru-RU" dirty="0">
                <a:solidFill>
                  <a:schemeClr val="tx1"/>
                </a:solidFill>
              </a:rPr>
              <a:t> видимо и </a:t>
            </a:r>
            <a:r>
              <a:rPr lang="ru-RU" dirty="0">
                <a:solidFill>
                  <a:schemeClr val="tx1"/>
                </a:solidFill>
              </a:rPr>
              <a:t>осезаемо</a:t>
            </a:r>
            <a:r>
              <a:rPr lang="ru-RU" dirty="0">
                <a:solidFill>
                  <a:schemeClr val="tx1"/>
                </a:solidFill>
              </a:rPr>
              <a:t> устройство, </a:t>
            </a:r>
            <a:r>
              <a:rPr lang="ru-RU" dirty="0">
                <a:solidFill>
                  <a:schemeClr val="tx1"/>
                </a:solidFill>
              </a:rPr>
              <a:t>както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самият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компютър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така</a:t>
            </a:r>
            <a:r>
              <a:rPr lang="ru-RU" dirty="0">
                <a:solidFill>
                  <a:schemeClr val="tx1"/>
                </a:solidFill>
              </a:rPr>
              <a:t> и всяко </a:t>
            </a:r>
            <a:r>
              <a:rPr lang="ru-RU" dirty="0">
                <a:solidFill>
                  <a:schemeClr val="tx1"/>
                </a:solidFill>
              </a:rPr>
              <a:t>едно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периферно</a:t>
            </a:r>
            <a:r>
              <a:rPr lang="ru-RU" dirty="0">
                <a:solidFill>
                  <a:schemeClr val="tx1"/>
                </a:solidFill>
              </a:rPr>
              <a:t> устройство. </a:t>
            </a:r>
            <a:r>
              <a:rPr lang="ru-RU" dirty="0">
                <a:solidFill>
                  <a:schemeClr val="tx1"/>
                </a:solidFill>
              </a:rPr>
              <a:t>Софтуерът</a:t>
            </a:r>
            <a:r>
              <a:rPr lang="ru-RU" dirty="0">
                <a:solidFill>
                  <a:schemeClr val="tx1"/>
                </a:solidFill>
              </a:rPr>
              <a:t> е само видим, но не и </a:t>
            </a:r>
            <a:r>
              <a:rPr lang="ru-RU" dirty="0">
                <a:solidFill>
                  <a:schemeClr val="tx1"/>
                </a:solidFill>
              </a:rPr>
              <a:t>осезаем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когато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работи</a:t>
            </a:r>
            <a:r>
              <a:rPr lang="ru-RU" dirty="0">
                <a:solidFill>
                  <a:schemeClr val="tx1"/>
                </a:solidFill>
              </a:rPr>
              <a:t> — </a:t>
            </a:r>
            <a:r>
              <a:rPr lang="ru-RU" dirty="0">
                <a:solidFill>
                  <a:schemeClr val="tx1"/>
                </a:solidFill>
              </a:rPr>
              <a:t>това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именно </a:t>
            </a:r>
            <a:r>
              <a:rPr lang="ru-RU" dirty="0">
                <a:solidFill>
                  <a:schemeClr val="tx1"/>
                </a:solidFill>
              </a:rPr>
              <a:t>програмите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tx1"/>
                </a:solidFill>
              </a:rPr>
              <a:t>Със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създаването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алгоритми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писането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програми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>
                <a:solidFill>
                  <a:schemeClr val="tx1"/>
                </a:solidFill>
              </a:rPr>
              <a:t>занимават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програмистите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Според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нивото</a:t>
            </a:r>
            <a:r>
              <a:rPr lang="ru-RU" dirty="0">
                <a:solidFill>
                  <a:schemeClr val="tx1"/>
                </a:solidFill>
              </a:rPr>
              <a:t> на действие на </a:t>
            </a:r>
            <a:r>
              <a:rPr lang="ru-RU" dirty="0">
                <a:solidFill>
                  <a:schemeClr val="tx1"/>
                </a:solidFill>
              </a:rPr>
              <a:t>написаните</a:t>
            </a:r>
            <a:r>
              <a:rPr lang="ru-RU" dirty="0">
                <a:solidFill>
                  <a:schemeClr val="tx1"/>
                </a:solidFill>
              </a:rPr>
              <a:t> от </a:t>
            </a:r>
            <a:r>
              <a:rPr lang="ru-RU" dirty="0">
                <a:solidFill>
                  <a:schemeClr val="tx1"/>
                </a:solidFill>
              </a:rPr>
              <a:t>тях</a:t>
            </a:r>
            <a:r>
              <a:rPr lang="ru-RU" dirty="0">
                <a:solidFill>
                  <a:schemeClr val="tx1"/>
                </a:solidFill>
              </a:rPr>
              <a:t> инструкции </a:t>
            </a:r>
            <a:r>
              <a:rPr lang="ru-RU" dirty="0">
                <a:solidFill>
                  <a:schemeClr val="tx1"/>
                </a:solidFill>
              </a:rPr>
              <a:t>има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език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>
                <a:solidFill>
                  <a:schemeClr val="tx1"/>
                </a:solidFill>
              </a:rPr>
              <a:t>програмиране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ниско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ниво</a:t>
            </a:r>
            <a:r>
              <a:rPr lang="ru-RU" dirty="0">
                <a:solidFill>
                  <a:schemeClr val="tx1"/>
                </a:solidFill>
              </a:rPr>
              <a:t>, на </a:t>
            </a:r>
            <a:r>
              <a:rPr lang="ru-RU" dirty="0">
                <a:solidFill>
                  <a:schemeClr val="tx1"/>
                </a:solidFill>
              </a:rPr>
              <a:t>средно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ниво</a:t>
            </a:r>
            <a:r>
              <a:rPr lang="ru-RU" dirty="0">
                <a:solidFill>
                  <a:schemeClr val="tx1"/>
                </a:solidFill>
              </a:rPr>
              <a:t> и на </a:t>
            </a:r>
            <a:r>
              <a:rPr lang="ru-RU" dirty="0">
                <a:solidFill>
                  <a:schemeClr val="tx1"/>
                </a:solidFill>
              </a:rPr>
              <a:t>високо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ниво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Езиците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високо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ниво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позволяват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лесно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редактиране</a:t>
            </a:r>
            <a:r>
              <a:rPr lang="ru-RU" dirty="0">
                <a:solidFill>
                  <a:schemeClr val="tx1"/>
                </a:solidFill>
              </a:rPr>
              <a:t> от </a:t>
            </a:r>
            <a:r>
              <a:rPr lang="ru-RU" dirty="0">
                <a:solidFill>
                  <a:schemeClr val="tx1"/>
                </a:solidFill>
              </a:rPr>
              <a:t>програмист</a:t>
            </a:r>
            <a:r>
              <a:rPr lang="ru-RU" dirty="0">
                <a:solidFill>
                  <a:schemeClr val="tx1"/>
                </a:solidFill>
              </a:rPr>
              <a:t>, и </a:t>
            </a:r>
            <a:r>
              <a:rPr lang="ru-RU" dirty="0">
                <a:solidFill>
                  <a:schemeClr val="tx1"/>
                </a:solidFill>
              </a:rPr>
              <a:t>това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>
                <a:solidFill>
                  <a:schemeClr val="tx1"/>
                </a:solidFill>
              </a:rPr>
              <a:t>нарича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изходен</a:t>
            </a:r>
            <a:r>
              <a:rPr lang="ru-RU" dirty="0">
                <a:solidFill>
                  <a:schemeClr val="tx1"/>
                </a:solidFill>
              </a:rPr>
              <a:t> код (</a:t>
            </a:r>
            <a:r>
              <a:rPr lang="ru-RU" dirty="0">
                <a:solidFill>
                  <a:schemeClr val="tx1"/>
                </a:solidFill>
              </a:rPr>
              <a:t>програмен</a:t>
            </a:r>
            <a:r>
              <a:rPr lang="ru-RU" dirty="0">
                <a:solidFill>
                  <a:schemeClr val="tx1"/>
                </a:solidFill>
              </a:rPr>
              <a:t> код). За да се </a:t>
            </a:r>
            <a:r>
              <a:rPr lang="ru-RU" dirty="0">
                <a:solidFill>
                  <a:schemeClr val="tx1"/>
                </a:solidFill>
              </a:rPr>
              <a:t>превърне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>
                <a:solidFill>
                  <a:schemeClr val="tx1"/>
                </a:solidFill>
              </a:rPr>
              <a:t>изпълними</a:t>
            </a:r>
            <a:r>
              <a:rPr lang="ru-RU" dirty="0">
                <a:solidFill>
                  <a:schemeClr val="tx1"/>
                </a:solidFill>
              </a:rPr>
              <a:t> инструкции от </a:t>
            </a:r>
            <a:r>
              <a:rPr lang="ru-RU" dirty="0">
                <a:solidFill>
                  <a:schemeClr val="tx1"/>
                </a:solidFill>
              </a:rPr>
              <a:t>машината</a:t>
            </a:r>
            <a:r>
              <a:rPr lang="ru-RU" dirty="0">
                <a:solidFill>
                  <a:schemeClr val="tx1"/>
                </a:solidFill>
              </a:rPr>
              <a:t>, той се </a:t>
            </a:r>
            <a:r>
              <a:rPr lang="ru-RU" dirty="0">
                <a:solidFill>
                  <a:schemeClr val="tx1"/>
                </a:solidFill>
              </a:rPr>
              <a:t>компилира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>
                <a:solidFill>
                  <a:schemeClr val="tx1"/>
                </a:solidFill>
              </a:rPr>
              <a:t>превежда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обектен</a:t>
            </a:r>
            <a:r>
              <a:rPr lang="ru-RU" dirty="0">
                <a:solidFill>
                  <a:schemeClr val="tx1"/>
                </a:solidFill>
              </a:rPr>
              <a:t> код или </a:t>
            </a:r>
            <a:r>
              <a:rPr lang="ru-RU" dirty="0">
                <a:solidFill>
                  <a:schemeClr val="tx1"/>
                </a:solidFill>
              </a:rPr>
              <a:t>машинен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език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08499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chemeClr val="tx1"/>
                </a:solidFill>
              </a:rPr>
              <a:t>Езикът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за </a:t>
            </a:r>
            <a:r>
              <a:rPr lang="ru-RU" dirty="0">
                <a:solidFill>
                  <a:schemeClr val="tx1"/>
                </a:solidFill>
              </a:rPr>
              <a:t>програмиране</a:t>
            </a:r>
            <a:r>
              <a:rPr lang="ru-RU" dirty="0">
                <a:solidFill>
                  <a:schemeClr val="tx1"/>
                </a:solidFill>
              </a:rPr>
              <a:t> от </a:t>
            </a:r>
            <a:r>
              <a:rPr lang="ru-RU" dirty="0">
                <a:solidFill>
                  <a:schemeClr val="tx1"/>
                </a:solidFill>
              </a:rPr>
              <a:t>високо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ниво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>
                <a:solidFill>
                  <a:schemeClr val="tx1"/>
                </a:solidFill>
              </a:rPr>
              <a:t>бъде</a:t>
            </a:r>
            <a:r>
              <a:rPr lang="ru-RU" dirty="0">
                <a:solidFill>
                  <a:schemeClr val="tx1"/>
                </a:solidFill>
              </a:rPr>
              <a:t> и скриптов </a:t>
            </a:r>
            <a:r>
              <a:rPr lang="ru-RU" dirty="0">
                <a:solidFill>
                  <a:schemeClr val="tx1"/>
                </a:solidFill>
              </a:rPr>
              <a:t>език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Когато</a:t>
            </a:r>
            <a:r>
              <a:rPr lang="ru-RU" dirty="0">
                <a:solidFill>
                  <a:schemeClr val="tx1"/>
                </a:solidFill>
              </a:rPr>
              <a:t> е написан на скриптов </a:t>
            </a:r>
            <a:r>
              <a:rPr lang="ru-RU" dirty="0">
                <a:solidFill>
                  <a:schemeClr val="tx1"/>
                </a:solidFill>
              </a:rPr>
              <a:t>език</a:t>
            </a:r>
            <a:r>
              <a:rPr lang="ru-RU" dirty="0">
                <a:solidFill>
                  <a:schemeClr val="tx1"/>
                </a:solidFill>
              </a:rPr>
              <a:t>, се </a:t>
            </a:r>
            <a:r>
              <a:rPr lang="ru-RU" dirty="0">
                <a:solidFill>
                  <a:schemeClr val="tx1"/>
                </a:solidFill>
              </a:rPr>
              <a:t>компилира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>
                <a:solidFill>
                  <a:schemeClr val="tx1"/>
                </a:solidFill>
              </a:rPr>
              <a:t>изпълнението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програмния</a:t>
            </a:r>
            <a:r>
              <a:rPr lang="ru-RU" dirty="0">
                <a:solidFill>
                  <a:schemeClr val="tx1"/>
                </a:solidFill>
              </a:rPr>
              <a:t> код (</a:t>
            </a:r>
            <a:r>
              <a:rPr lang="ru-RU" dirty="0">
                <a:solidFill>
                  <a:schemeClr val="tx1"/>
                </a:solidFill>
              </a:rPr>
              <a:t>интерпретиране</a:t>
            </a:r>
            <a:r>
              <a:rPr lang="ru-RU" dirty="0">
                <a:solidFill>
                  <a:schemeClr val="tx1"/>
                </a:solidFill>
              </a:rPr>
              <a:t>). </a:t>
            </a:r>
            <a:r>
              <a:rPr lang="ru-RU" dirty="0">
                <a:solidFill>
                  <a:schemeClr val="tx1"/>
                </a:solidFill>
              </a:rPr>
              <a:t>Скриптовете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обикновено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малки до </a:t>
            </a:r>
            <a:r>
              <a:rPr lang="ru-RU" dirty="0">
                <a:solidFill>
                  <a:schemeClr val="tx1"/>
                </a:solidFill>
              </a:rPr>
              <a:t>средно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големи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програми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които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изпълняват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потребителски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или </a:t>
            </a:r>
            <a:r>
              <a:rPr lang="ru-RU" dirty="0">
                <a:solidFill>
                  <a:schemeClr val="tx1"/>
                </a:solidFill>
              </a:rPr>
              <a:t>вършат</a:t>
            </a:r>
            <a:r>
              <a:rPr lang="ru-RU" dirty="0">
                <a:solidFill>
                  <a:schemeClr val="tx1"/>
                </a:solidFill>
              </a:rPr>
              <a:t> действия в определен ред. Пример за </a:t>
            </a:r>
            <a:r>
              <a:rPr lang="ru-RU" dirty="0">
                <a:solidFill>
                  <a:schemeClr val="tx1"/>
                </a:solidFill>
              </a:rPr>
              <a:t>това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JavaScript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Perl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ти</a:t>
            </a:r>
            <a:r>
              <a:rPr lang="ru-RU" dirty="0">
                <a:solidFill>
                  <a:schemeClr val="tx1"/>
                </a:solidFill>
              </a:rPr>
              <a:t> си ел скрипт или PHP. </a:t>
            </a:r>
            <a:r>
              <a:rPr lang="ru-RU" dirty="0">
                <a:solidFill>
                  <a:schemeClr val="tx1"/>
                </a:solidFill>
              </a:rPr>
              <a:t>Програмите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писани</a:t>
            </a:r>
            <a:r>
              <a:rPr lang="ru-RU" dirty="0">
                <a:solidFill>
                  <a:schemeClr val="tx1"/>
                </a:solidFill>
              </a:rPr>
              <a:t> на скриптов </a:t>
            </a:r>
            <a:r>
              <a:rPr lang="ru-RU" dirty="0">
                <a:solidFill>
                  <a:schemeClr val="tx1"/>
                </a:solidFill>
              </a:rPr>
              <a:t>език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по-бавни</a:t>
            </a:r>
            <a:r>
              <a:rPr lang="ru-RU" dirty="0">
                <a:solidFill>
                  <a:schemeClr val="tx1"/>
                </a:solidFill>
              </a:rPr>
              <a:t> при </a:t>
            </a:r>
            <a:r>
              <a:rPr lang="ru-RU" dirty="0">
                <a:solidFill>
                  <a:schemeClr val="tx1"/>
                </a:solidFill>
              </a:rPr>
              <a:t>стартиране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>
                <a:solidFill>
                  <a:schemeClr val="tx1"/>
                </a:solidFill>
              </a:rPr>
              <a:t>защото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всеки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път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програмният</a:t>
            </a:r>
            <a:r>
              <a:rPr lang="ru-RU" dirty="0">
                <a:solidFill>
                  <a:schemeClr val="tx1"/>
                </a:solidFill>
              </a:rPr>
              <a:t> код </a:t>
            </a:r>
            <a:r>
              <a:rPr lang="ru-RU" dirty="0">
                <a:solidFill>
                  <a:schemeClr val="tx1"/>
                </a:solidFill>
              </a:rPr>
              <a:t>трябва</a:t>
            </a:r>
            <a:r>
              <a:rPr lang="ru-RU" dirty="0">
                <a:solidFill>
                  <a:schemeClr val="tx1"/>
                </a:solidFill>
              </a:rPr>
              <a:t> да се </a:t>
            </a:r>
            <a:r>
              <a:rPr lang="ru-RU" dirty="0">
                <a:solidFill>
                  <a:schemeClr val="tx1"/>
                </a:solidFill>
              </a:rPr>
              <a:t>преведе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машинен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език</a:t>
            </a:r>
            <a:r>
              <a:rPr lang="ru-RU" dirty="0">
                <a:solidFill>
                  <a:schemeClr val="tx1"/>
                </a:solidFill>
              </a:rPr>
              <a:t>), но </a:t>
            </a:r>
            <a:r>
              <a:rPr lang="ru-RU" dirty="0">
                <a:solidFill>
                  <a:schemeClr val="tx1"/>
                </a:solidFill>
              </a:rPr>
              <a:t>обикновено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по-лесно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бързо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>
                <a:solidFill>
                  <a:schemeClr val="tx1"/>
                </a:solidFill>
              </a:rPr>
              <a:t>разработват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тестват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40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72816"/>
            <a:ext cx="3319636" cy="4680520"/>
          </a:xfr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Схема на </a:t>
            </a:r>
            <a:r>
              <a:rPr lang="ru-RU" dirty="0"/>
              <a:t>взаимодействието</a:t>
            </a:r>
            <a:r>
              <a:rPr lang="ru-RU" dirty="0"/>
              <a:t> между системен и приложен </a:t>
            </a:r>
            <a:r>
              <a:rPr lang="ru-RU" dirty="0"/>
              <a:t>софтуер</a:t>
            </a:r>
            <a:endParaRPr lang="bg-BG" dirty="0"/>
          </a:p>
        </p:txBody>
      </p:sp>
      <p:sp>
        <p:nvSpPr>
          <p:cNvPr id="5" name="Усмихнато лице 4"/>
          <p:cNvSpPr/>
          <p:nvPr/>
        </p:nvSpPr>
        <p:spPr>
          <a:xfrm>
            <a:off x="4644008" y="3140968"/>
            <a:ext cx="2736304" cy="2304256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71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>
                <a:solidFill>
                  <a:schemeClr val="tx1"/>
                </a:solidFill>
              </a:rPr>
              <a:t>Хардуерът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е вид техника. </a:t>
            </a:r>
            <a:r>
              <a:rPr lang="ru-RU" dirty="0">
                <a:solidFill>
                  <a:schemeClr val="tx1"/>
                </a:solidFill>
              </a:rPr>
              <a:t>Изграден</a:t>
            </a:r>
            <a:r>
              <a:rPr lang="ru-RU" dirty="0">
                <a:solidFill>
                  <a:schemeClr val="tx1"/>
                </a:solidFill>
              </a:rPr>
              <a:t> е от </a:t>
            </a:r>
            <a:r>
              <a:rPr lang="ru-RU" dirty="0">
                <a:solidFill>
                  <a:schemeClr val="tx1"/>
                </a:solidFill>
              </a:rPr>
              <a:t>електрически</a:t>
            </a:r>
            <a:r>
              <a:rPr lang="ru-RU" dirty="0">
                <a:solidFill>
                  <a:schemeClr val="tx1"/>
                </a:solidFill>
              </a:rPr>
              <a:t> вериги. </a:t>
            </a:r>
            <a:r>
              <a:rPr lang="ru-RU" dirty="0">
                <a:solidFill>
                  <a:schemeClr val="tx1"/>
                </a:solidFill>
              </a:rPr>
              <a:t>Думата</a:t>
            </a:r>
            <a:r>
              <a:rPr lang="ru-RU" dirty="0">
                <a:solidFill>
                  <a:schemeClr val="tx1"/>
                </a:solidFill>
              </a:rPr>
              <a:t> е </a:t>
            </a:r>
            <a:r>
              <a:rPr lang="ru-RU" dirty="0">
                <a:solidFill>
                  <a:schemeClr val="tx1"/>
                </a:solidFill>
              </a:rPr>
              <a:t>чуждица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>
                <a:solidFill>
                  <a:schemeClr val="tx1"/>
                </a:solidFill>
              </a:rPr>
              <a:t>българският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език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Употребява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>
                <a:solidFill>
                  <a:schemeClr val="tx1"/>
                </a:solidFill>
              </a:rPr>
              <a:t>главно</a:t>
            </a:r>
            <a:r>
              <a:rPr lang="ru-RU" dirty="0">
                <a:solidFill>
                  <a:schemeClr val="tx1"/>
                </a:solidFill>
              </a:rPr>
              <a:t> (но не </a:t>
            </a:r>
            <a:r>
              <a:rPr lang="ru-RU" dirty="0">
                <a:solidFill>
                  <a:schemeClr val="tx1"/>
                </a:solidFill>
              </a:rPr>
              <a:t>винаги</a:t>
            </a:r>
            <a:r>
              <a:rPr lang="ru-RU" dirty="0">
                <a:solidFill>
                  <a:schemeClr val="tx1"/>
                </a:solidFill>
              </a:rPr>
              <a:t>) в </a:t>
            </a:r>
            <a:r>
              <a:rPr lang="ru-RU" dirty="0">
                <a:solidFill>
                  <a:schemeClr val="tx1"/>
                </a:solidFill>
              </a:rPr>
              <a:t>сферата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информационните</a:t>
            </a:r>
            <a:r>
              <a:rPr lang="ru-RU" dirty="0">
                <a:solidFill>
                  <a:schemeClr val="tx1"/>
                </a:solidFill>
              </a:rPr>
              <a:t> технологии. </a:t>
            </a:r>
            <a:r>
              <a:rPr lang="ru-RU" dirty="0">
                <a:solidFill>
                  <a:schemeClr val="tx1"/>
                </a:solidFill>
              </a:rPr>
              <a:t>Произлиза</a:t>
            </a:r>
            <a:r>
              <a:rPr lang="ru-RU" dirty="0">
                <a:solidFill>
                  <a:schemeClr val="tx1"/>
                </a:solidFill>
              </a:rPr>
              <a:t> от </a:t>
            </a:r>
            <a:r>
              <a:rPr lang="ru-RU" dirty="0">
                <a:solidFill>
                  <a:schemeClr val="tx1"/>
                </a:solidFill>
              </a:rPr>
              <a:t>английската</a:t>
            </a:r>
            <a:r>
              <a:rPr lang="ru-RU" dirty="0">
                <a:solidFill>
                  <a:schemeClr val="tx1"/>
                </a:solidFill>
              </a:rPr>
              <a:t> дума </a:t>
            </a:r>
            <a:r>
              <a:rPr lang="ru-RU" dirty="0">
                <a:solidFill>
                  <a:schemeClr val="tx1"/>
                </a:solidFill>
              </a:rPr>
              <a:t>hardware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>
                <a:solidFill>
                  <a:schemeClr val="tx1"/>
                </a:solidFill>
              </a:rPr>
              <a:t>означава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железария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>
                <a:solidFill>
                  <a:schemeClr val="tx1"/>
                </a:solidFill>
              </a:rPr>
              <a:t>техническа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апаратура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>
                <a:solidFill>
                  <a:schemeClr val="tx1"/>
                </a:solidFill>
              </a:rPr>
              <a:t>изчислителна</a:t>
            </a:r>
            <a:r>
              <a:rPr lang="ru-RU" dirty="0">
                <a:solidFill>
                  <a:schemeClr val="tx1"/>
                </a:solidFill>
              </a:rPr>
              <a:t> техника; устройства, </a:t>
            </a:r>
            <a:r>
              <a:rPr lang="ru-RU" dirty="0">
                <a:solidFill>
                  <a:schemeClr val="tx1"/>
                </a:solidFill>
              </a:rPr>
              <a:t>изграждащи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по-голям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апарат</a:t>
            </a:r>
            <a:r>
              <a:rPr lang="ru-RU" dirty="0">
                <a:solidFill>
                  <a:schemeClr val="tx1"/>
                </a:solidFill>
              </a:rPr>
              <a:t> или машина). </a:t>
            </a:r>
            <a:r>
              <a:rPr lang="ru-RU" dirty="0">
                <a:solidFill>
                  <a:schemeClr val="tx1"/>
                </a:solidFill>
              </a:rPr>
              <a:t>Преди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появата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тази</a:t>
            </a:r>
            <a:r>
              <a:rPr lang="ru-RU" dirty="0">
                <a:solidFill>
                  <a:schemeClr val="tx1"/>
                </a:solidFill>
              </a:rPr>
              <a:t> дума в </a:t>
            </a:r>
            <a:r>
              <a:rPr lang="ru-RU" dirty="0">
                <a:solidFill>
                  <a:schemeClr val="tx1"/>
                </a:solidFill>
              </a:rPr>
              <a:t>българския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език</a:t>
            </a:r>
            <a:r>
              <a:rPr lang="ru-RU" dirty="0">
                <a:solidFill>
                  <a:schemeClr val="tx1"/>
                </a:solidFill>
              </a:rPr>
              <a:t> се е </a:t>
            </a:r>
            <a:r>
              <a:rPr lang="ru-RU" dirty="0">
                <a:solidFill>
                  <a:schemeClr val="tx1"/>
                </a:solidFill>
              </a:rPr>
              <a:t>използвал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терминът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апаратно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осигуряване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Хардуерът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изграждащ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компютъра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>
                <a:solidFill>
                  <a:schemeClr val="tx1"/>
                </a:solidFill>
              </a:rPr>
              <a:t>състои</a:t>
            </a:r>
            <a:r>
              <a:rPr lang="ru-RU" dirty="0">
                <a:solidFill>
                  <a:schemeClr val="tx1"/>
                </a:solidFill>
              </a:rPr>
              <a:t> от </a:t>
            </a:r>
            <a:r>
              <a:rPr lang="ru-RU" dirty="0">
                <a:solidFill>
                  <a:schemeClr val="tx1"/>
                </a:solidFill>
              </a:rPr>
              <a:t>процесор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дънна</a:t>
            </a:r>
            <a:r>
              <a:rPr lang="ru-RU" dirty="0">
                <a:solidFill>
                  <a:schemeClr val="tx1"/>
                </a:solidFill>
              </a:rPr>
              <a:t> платка, видео карта, RAM </a:t>
            </a:r>
            <a:r>
              <a:rPr lang="ru-RU" dirty="0">
                <a:solidFill>
                  <a:schemeClr val="tx1"/>
                </a:solidFill>
              </a:rPr>
              <a:t>памет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захранващ</a:t>
            </a:r>
            <a:r>
              <a:rPr lang="ru-RU" dirty="0">
                <a:solidFill>
                  <a:schemeClr val="tx1"/>
                </a:solidFill>
              </a:rPr>
              <a:t> блок, </a:t>
            </a:r>
            <a:r>
              <a:rPr lang="ru-RU" dirty="0">
                <a:solidFill>
                  <a:schemeClr val="tx1"/>
                </a:solidFill>
              </a:rPr>
              <a:t>твърд</a:t>
            </a:r>
            <a:r>
              <a:rPr lang="ru-RU" dirty="0">
                <a:solidFill>
                  <a:schemeClr val="tx1"/>
                </a:solidFill>
              </a:rPr>
              <a:t> диск, </a:t>
            </a:r>
            <a:r>
              <a:rPr lang="ru-RU" dirty="0">
                <a:solidFill>
                  <a:schemeClr val="tx1"/>
                </a:solidFill>
              </a:rPr>
              <a:t>компютърна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кутия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входно-изходни</a:t>
            </a:r>
            <a:r>
              <a:rPr lang="ru-RU" dirty="0">
                <a:solidFill>
                  <a:schemeClr val="tx1"/>
                </a:solidFill>
              </a:rPr>
              <a:t> устройства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Хардуер</a:t>
            </a:r>
          </a:p>
        </p:txBody>
      </p:sp>
    </p:spTree>
    <p:extLst>
      <p:ext uri="{BB962C8B-B14F-4D97-AF65-F5344CB8AC3E}">
        <p14:creationId xmlns:p14="http://schemas.microsoft.com/office/powerpoint/2010/main" val="1826911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420888"/>
            <a:ext cx="7249988" cy="4225106"/>
          </a:xfrm>
        </p:spPr>
      </p:pic>
      <p:sp>
        <p:nvSpPr>
          <p:cNvPr id="5" name="Слънце 4"/>
          <p:cNvSpPr/>
          <p:nvPr/>
        </p:nvSpPr>
        <p:spPr>
          <a:xfrm>
            <a:off x="253213" y="1772816"/>
            <a:ext cx="2088232" cy="1800200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54671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tx1"/>
                </a:solidFill>
              </a:rPr>
              <a:t>Операционната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система (ОС) е </a:t>
            </a:r>
            <a:r>
              <a:rPr lang="ru-RU" dirty="0">
                <a:solidFill>
                  <a:schemeClr val="tx1"/>
                </a:solidFill>
              </a:rPr>
              <a:t>основна</a:t>
            </a:r>
            <a:r>
              <a:rPr lang="ru-RU" dirty="0">
                <a:solidFill>
                  <a:schemeClr val="tx1"/>
                </a:solidFill>
              </a:rPr>
              <a:t> част от </a:t>
            </a:r>
            <a:r>
              <a:rPr lang="ru-RU" dirty="0">
                <a:solidFill>
                  <a:schemeClr val="tx1"/>
                </a:solidFill>
              </a:rPr>
              <a:t>компютърния</a:t>
            </a:r>
            <a:r>
              <a:rPr lang="ru-RU" dirty="0">
                <a:solidFill>
                  <a:schemeClr val="tx1"/>
                </a:solidFill>
              </a:rPr>
              <a:t> системен </a:t>
            </a:r>
            <a:r>
              <a:rPr lang="ru-RU" dirty="0">
                <a:solidFill>
                  <a:schemeClr val="tx1"/>
                </a:solidFill>
              </a:rPr>
              <a:t>софтуер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която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управлява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координира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ресурсите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хардуера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софтуера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обслужва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изпълняваните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компютърни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програми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Приложният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софтуер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обикновено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има</a:t>
            </a:r>
            <a:r>
              <a:rPr lang="ru-RU" dirty="0">
                <a:solidFill>
                  <a:schemeClr val="tx1"/>
                </a:solidFill>
              </a:rPr>
              <a:t> нужда от ОС, за да </a:t>
            </a:r>
            <a:r>
              <a:rPr lang="ru-RU" dirty="0">
                <a:solidFill>
                  <a:schemeClr val="tx1"/>
                </a:solidFill>
              </a:rPr>
              <a:t>работи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 ОС </a:t>
            </a:r>
            <a:r>
              <a:rPr lang="ru-RU" dirty="0">
                <a:solidFill>
                  <a:schemeClr val="tx1"/>
                </a:solidFill>
              </a:rPr>
              <a:t>разпределя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задачите</a:t>
            </a:r>
            <a:r>
              <a:rPr lang="ru-RU" dirty="0">
                <a:solidFill>
                  <a:schemeClr val="tx1"/>
                </a:solidFill>
              </a:rPr>
              <a:t> по </a:t>
            </a:r>
            <a:r>
              <a:rPr lang="ru-RU" dirty="0">
                <a:solidFill>
                  <a:schemeClr val="tx1"/>
                </a:solidFill>
              </a:rPr>
              <a:t>време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планира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ефикасното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използване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ресурсите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системата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>
                <a:solidFill>
                  <a:schemeClr val="tx1"/>
                </a:solidFill>
              </a:rPr>
              <a:t>включва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специализиран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софтуер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>
                <a:solidFill>
                  <a:schemeClr val="tx1"/>
                </a:solidFill>
              </a:rPr>
              <a:t>изчисление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ресурси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стойност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процесорното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време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използвана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памет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ресурси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>
                <a:solidFill>
                  <a:schemeClr val="tx1"/>
                </a:solidFill>
              </a:rPr>
              <a:t>печат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други</a:t>
            </a:r>
            <a:r>
              <a:rPr lang="ru-RU" dirty="0">
                <a:solidFill>
                  <a:schemeClr val="tx1"/>
                </a:solidFill>
              </a:rPr>
              <a:t>. При </a:t>
            </a:r>
            <a:r>
              <a:rPr lang="ru-RU" dirty="0">
                <a:solidFill>
                  <a:schemeClr val="tx1"/>
                </a:solidFill>
              </a:rPr>
              <a:t>входно-изходните</a:t>
            </a:r>
            <a:r>
              <a:rPr lang="ru-RU" dirty="0">
                <a:solidFill>
                  <a:schemeClr val="tx1"/>
                </a:solidFill>
              </a:rPr>
              <a:t> операции и динамично </a:t>
            </a:r>
            <a:r>
              <a:rPr lang="ru-RU" dirty="0">
                <a:solidFill>
                  <a:schemeClr val="tx1"/>
                </a:solidFill>
              </a:rPr>
              <a:t>разпределение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паметта</a:t>
            </a:r>
            <a:r>
              <a:rPr lang="ru-RU" dirty="0">
                <a:solidFill>
                  <a:schemeClr val="tx1"/>
                </a:solidFill>
              </a:rPr>
              <a:t> ОС действа </a:t>
            </a:r>
            <a:r>
              <a:rPr lang="ru-RU" dirty="0">
                <a:solidFill>
                  <a:schemeClr val="tx1"/>
                </a:solidFill>
              </a:rPr>
              <a:t>като</a:t>
            </a:r>
            <a:r>
              <a:rPr lang="ru-RU" dirty="0">
                <a:solidFill>
                  <a:schemeClr val="tx1"/>
                </a:solidFill>
              </a:rPr>
              <a:t> посредник между </a:t>
            </a:r>
            <a:r>
              <a:rPr lang="ru-RU" dirty="0">
                <a:solidFill>
                  <a:schemeClr val="tx1"/>
                </a:solidFill>
              </a:rPr>
              <a:t>приложния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софтуер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smtClean="0">
                <a:solidFill>
                  <a:schemeClr val="tx1"/>
                </a:solidFill>
              </a:rPr>
              <a:t>хардуера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макар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че </a:t>
            </a:r>
            <a:r>
              <a:rPr lang="ru-RU" dirty="0">
                <a:solidFill>
                  <a:schemeClr val="tx1"/>
                </a:solidFill>
              </a:rPr>
              <a:t>приложните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обикновено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>
                <a:solidFill>
                  <a:schemeClr val="tx1"/>
                </a:solidFill>
              </a:rPr>
              <a:t>изпълняват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директно</a:t>
            </a:r>
            <a:r>
              <a:rPr lang="ru-RU" dirty="0">
                <a:solidFill>
                  <a:schemeClr val="tx1"/>
                </a:solidFill>
              </a:rPr>
              <a:t>, чрез </a:t>
            </a:r>
            <a:r>
              <a:rPr lang="ru-RU" dirty="0">
                <a:solidFill>
                  <a:schemeClr val="tx1"/>
                </a:solidFill>
              </a:rPr>
              <a:t>системни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повиквания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функции на ОС. ОС се </a:t>
            </a:r>
            <a:r>
              <a:rPr lang="ru-RU" dirty="0">
                <a:solidFill>
                  <a:schemeClr val="tx1"/>
                </a:solidFill>
              </a:rPr>
              <a:t>среща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>
                <a:solidFill>
                  <a:schemeClr val="tx1"/>
                </a:solidFill>
              </a:rPr>
              <a:t>повечето</a:t>
            </a:r>
            <a:r>
              <a:rPr lang="ru-RU" dirty="0">
                <a:solidFill>
                  <a:schemeClr val="tx1"/>
                </a:solidFill>
              </a:rPr>
              <a:t> устройства с </a:t>
            </a:r>
            <a:r>
              <a:rPr lang="ru-RU" dirty="0">
                <a:solidFill>
                  <a:schemeClr val="tx1"/>
                </a:solidFill>
              </a:rPr>
              <a:t>компютри</a:t>
            </a:r>
            <a:r>
              <a:rPr lang="ru-RU" dirty="0">
                <a:solidFill>
                  <a:schemeClr val="tx1"/>
                </a:solidFill>
              </a:rPr>
              <a:t> – от </a:t>
            </a:r>
            <a:r>
              <a:rPr lang="ru-RU" dirty="0">
                <a:solidFill>
                  <a:schemeClr val="tx1"/>
                </a:solidFill>
              </a:rPr>
              <a:t>мобилни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телефони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през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игрални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конзоли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>
                <a:solidFill>
                  <a:schemeClr val="tx1"/>
                </a:solidFill>
              </a:rPr>
              <a:t>уеб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сървъри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суперкомпютри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bg-BG" dirty="0"/>
              <a:t>Операционна система</a:t>
            </a:r>
          </a:p>
        </p:txBody>
      </p:sp>
    </p:spTree>
    <p:extLst>
      <p:ext uri="{BB962C8B-B14F-4D97-AF65-F5344CB8AC3E}">
        <p14:creationId xmlns:p14="http://schemas.microsoft.com/office/powerpoint/2010/main" val="279145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6048672"/>
          </a:xfrm>
        </p:spPr>
        <p:txBody>
          <a:bodyPr>
            <a:normAutofit/>
          </a:bodyPr>
          <a:lstStyle/>
          <a:p>
            <a:r>
              <a:rPr lang="bg-BG" sz="3200" dirty="0">
                <a:solidFill>
                  <a:schemeClr val="tx1"/>
                </a:solidFill>
              </a:rPr>
              <a:t>Примери за популярни съвременни ОС са: </a:t>
            </a:r>
            <a:r>
              <a:rPr lang="en-US" sz="3200" dirty="0">
                <a:solidFill>
                  <a:schemeClr val="tx1"/>
                </a:solidFill>
              </a:rPr>
              <a:t>Android, BlackBerry, BSD, Chrome OS, </a:t>
            </a:r>
            <a:r>
              <a:rPr lang="en-US" sz="3200" dirty="0">
                <a:solidFill>
                  <a:schemeClr val="tx1"/>
                </a:solidFill>
              </a:rPr>
              <a:t>iOS</a:t>
            </a:r>
            <a:r>
              <a:rPr lang="en-US" sz="3200" dirty="0">
                <a:solidFill>
                  <a:schemeClr val="tx1"/>
                </a:solidFill>
              </a:rPr>
              <a:t>, Linux, OS X, QNX, Microsoft Windows, Steam OS,[3] Windows Phone </a:t>
            </a:r>
            <a:r>
              <a:rPr lang="bg-BG" sz="3200" dirty="0">
                <a:solidFill>
                  <a:schemeClr val="tx1"/>
                </a:solidFill>
              </a:rPr>
              <a:t>и </a:t>
            </a:r>
            <a:r>
              <a:rPr lang="en-US" sz="3200" dirty="0">
                <a:solidFill>
                  <a:schemeClr val="tx1"/>
                </a:solidFill>
              </a:rPr>
              <a:t>z/OS. </a:t>
            </a:r>
            <a:r>
              <a:rPr lang="bg-BG" sz="3200" dirty="0">
                <a:solidFill>
                  <a:schemeClr val="tx1"/>
                </a:solidFill>
              </a:rPr>
              <a:t>Първите осем имат общ произход, свързан с </a:t>
            </a:r>
            <a:r>
              <a:rPr lang="en-US" sz="3200" dirty="0">
                <a:solidFill>
                  <a:schemeClr val="tx1"/>
                </a:solidFill>
              </a:rPr>
              <a:t>UNIX. </a:t>
            </a:r>
            <a:r>
              <a:rPr lang="bg-BG" sz="3200" dirty="0">
                <a:solidFill>
                  <a:schemeClr val="tx1"/>
                </a:solidFill>
              </a:rPr>
              <a:t>Други популярни ОС в реално време са </a:t>
            </a:r>
            <a:r>
              <a:rPr lang="en-US" sz="3200" dirty="0">
                <a:solidFill>
                  <a:schemeClr val="tx1"/>
                </a:solidFill>
              </a:rPr>
              <a:t>FreeRTOS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Micrium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bg-BG" sz="3200" dirty="0">
                <a:solidFill>
                  <a:schemeClr val="tx1"/>
                </a:solidFill>
              </a:rPr>
              <a:t>и </a:t>
            </a:r>
            <a:r>
              <a:rPr lang="en-US" sz="3200" dirty="0"/>
              <a:t>VxWorks</a:t>
            </a:r>
            <a:r>
              <a:rPr lang="en-US" sz="3200" dirty="0"/>
              <a:t>.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1654685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ълна">
  <a:themeElements>
    <a:clrScheme name="Живост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</TotalTime>
  <Words>1118</Words>
  <Application>Microsoft Office PowerPoint</Application>
  <PresentationFormat>Презентация на цял екран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14</vt:i4>
      </vt:variant>
    </vt:vector>
  </HeadingPairs>
  <TitlesOfParts>
    <vt:vector size="15" baseType="lpstr">
      <vt:lpstr>Вълна</vt:lpstr>
      <vt:lpstr>Софтуер,хардуер,операционна система, звукова карта, видео карта</vt:lpstr>
      <vt:lpstr>Софтуер</vt:lpstr>
      <vt:lpstr>Презентация на PowerPoint</vt:lpstr>
      <vt:lpstr>Презентация на PowerPoint</vt:lpstr>
      <vt:lpstr>Схема на взаимодействието между системен и приложен софтуер</vt:lpstr>
      <vt:lpstr>Хардуер</vt:lpstr>
      <vt:lpstr>Презентация на PowerPoint</vt:lpstr>
      <vt:lpstr>Операционна система</vt:lpstr>
      <vt:lpstr>Примери за популярни съвременни ОС са: Android, BlackBerry, BSD, Chrome OS, iOS, Linux, OS X, QNX, Microsoft Windows, Steam OS,[3] Windows Phone и z/OS. Първите осем имат общ произход, свързан с UNIX. Други популярни ОС в реално време са FreeRTOS, Micrium и VxWorks.</vt:lpstr>
      <vt:lpstr>Презентация на PowerPoint</vt:lpstr>
      <vt:lpstr>Звукова карта</vt:lpstr>
      <vt:lpstr>Презентация на PowerPoint</vt:lpstr>
      <vt:lpstr>Видео карта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Софтуер,хардуер,операционна система</dc:title>
  <dc:creator>Student1</dc:creator>
  <cp:lastModifiedBy>Student1</cp:lastModifiedBy>
  <cp:revision>6</cp:revision>
  <dcterms:created xsi:type="dcterms:W3CDTF">2016-12-06T09:35:58Z</dcterms:created>
  <dcterms:modified xsi:type="dcterms:W3CDTF">2016-12-06T10:06:22Z</dcterms:modified>
</cp:coreProperties>
</file>