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1" r:id="rId17"/>
    <p:sldId id="268" r:id="rId18"/>
    <p:sldId id="269" r:id="rId19"/>
    <p:sldId id="270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 триъгъл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ен триъгъл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 триъгъл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Право съединение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ен триъгъл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13.12.2016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Компютърни мрежи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Изготвено: </a:t>
            </a:r>
            <a:r>
              <a:rPr lang="bg-BG" dirty="0" err="1" smtClean="0"/>
              <a:t>Кристиянана</a:t>
            </a:r>
            <a:r>
              <a:rPr lang="bg-BG" dirty="0" smtClean="0"/>
              <a:t> </a:t>
            </a:r>
            <a:r>
              <a:rPr lang="bg-BG" dirty="0" err="1" smtClean="0"/>
              <a:t>Домбарова</a:t>
            </a:r>
            <a:r>
              <a:rPr lang="bg-BG" dirty="0" smtClean="0"/>
              <a:t> и Айлин </a:t>
            </a:r>
            <a:r>
              <a:rPr lang="bg-BG" dirty="0" err="1" smtClean="0"/>
              <a:t>Забитева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64094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мрежи според изграждането им: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bg-BG" sz="3600" dirty="0" smtClean="0"/>
              <a:t>А)Линейна</a:t>
            </a:r>
          </a:p>
          <a:p>
            <a:endParaRPr lang="bg-BG" sz="3600" dirty="0" smtClean="0"/>
          </a:p>
          <a:p>
            <a:r>
              <a:rPr lang="bg-BG" sz="3600" dirty="0" smtClean="0"/>
              <a:t>Б)Кръгова</a:t>
            </a:r>
          </a:p>
          <a:p>
            <a:endParaRPr lang="bg-BG" sz="3600" dirty="0" smtClean="0"/>
          </a:p>
          <a:p>
            <a:r>
              <a:rPr lang="bg-BG" sz="3600" dirty="0" smtClean="0"/>
              <a:t>В)Звезда </a:t>
            </a:r>
          </a:p>
          <a:p>
            <a:endParaRPr lang="bg-BG" sz="3600" dirty="0" smtClean="0"/>
          </a:p>
          <a:p>
            <a:r>
              <a:rPr lang="bg-BG" sz="3600" dirty="0" smtClean="0"/>
              <a:t>Г)Дървовидна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55824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Какво е оптичен </a:t>
            </a:r>
            <a:r>
              <a:rPr lang="bg-BG" dirty="0" smtClean="0"/>
              <a:t>кабел?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507288" cy="494692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/>
              <a:t>би</a:t>
            </a:r>
            <a:r>
              <a:rPr lang="ru-RU" dirty="0"/>
              <a:t> знаете, че </a:t>
            </a:r>
            <a:r>
              <a:rPr lang="ru-RU" dirty="0" err="1"/>
              <a:t>оптичните</a:t>
            </a:r>
            <a:r>
              <a:rPr lang="ru-RU" dirty="0"/>
              <a:t> кабели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важни</a:t>
            </a:r>
            <a:r>
              <a:rPr lang="ru-RU" dirty="0"/>
              <a:t> за приложения </a:t>
            </a:r>
            <a:r>
              <a:rPr lang="ru-RU" dirty="0" err="1"/>
              <a:t>като</a:t>
            </a:r>
            <a:r>
              <a:rPr lang="ru-RU" dirty="0"/>
              <a:t> Интернет, телефония и </a:t>
            </a:r>
            <a:r>
              <a:rPr lang="ru-RU" dirty="0" err="1"/>
              <a:t>кабелна</a:t>
            </a:r>
            <a:r>
              <a:rPr lang="ru-RU" dirty="0"/>
              <a:t> </a:t>
            </a:r>
            <a:r>
              <a:rPr lang="ru-RU" dirty="0" err="1"/>
              <a:t>телевизия</a:t>
            </a:r>
            <a:r>
              <a:rPr lang="ru-RU" dirty="0"/>
              <a:t>, но чудили ли </a:t>
            </a:r>
            <a:r>
              <a:rPr lang="ru-RU" dirty="0" err="1"/>
              <a:t>сте</a:t>
            </a:r>
            <a:r>
              <a:rPr lang="ru-RU" dirty="0"/>
              <a:t> се как </a:t>
            </a:r>
            <a:r>
              <a:rPr lang="ru-RU" dirty="0" err="1"/>
              <a:t>всъщност</a:t>
            </a:r>
            <a:r>
              <a:rPr lang="ru-RU" dirty="0"/>
              <a:t> </a:t>
            </a:r>
            <a:r>
              <a:rPr lang="ru-RU" dirty="0" err="1"/>
              <a:t>работи</a:t>
            </a:r>
            <a:r>
              <a:rPr lang="ru-RU" dirty="0"/>
              <a:t> </a:t>
            </a:r>
            <a:r>
              <a:rPr lang="ru-RU" dirty="0" err="1"/>
              <a:t>оптичният</a:t>
            </a:r>
            <a:r>
              <a:rPr lang="ru-RU" dirty="0"/>
              <a:t> </a:t>
            </a:r>
            <a:r>
              <a:rPr lang="ru-RU" dirty="0" err="1"/>
              <a:t>кабел</a:t>
            </a:r>
            <a:r>
              <a:rPr lang="ru-RU" dirty="0"/>
              <a:t> или </a:t>
            </a:r>
            <a:r>
              <a:rPr lang="ru-RU" dirty="0" err="1"/>
              <a:t>защо</a:t>
            </a:r>
            <a:r>
              <a:rPr lang="ru-RU" dirty="0"/>
              <a:t> е </a:t>
            </a:r>
            <a:r>
              <a:rPr lang="ru-RU" dirty="0" err="1"/>
              <a:t>идеалния</a:t>
            </a:r>
            <a:r>
              <a:rPr lang="ru-RU" dirty="0"/>
              <a:t> за </a:t>
            </a:r>
            <a:r>
              <a:rPr lang="ru-RU" dirty="0" err="1"/>
              <a:t>пренос</a:t>
            </a:r>
            <a:r>
              <a:rPr lang="ru-RU" dirty="0"/>
              <a:t> на </a:t>
            </a:r>
            <a:r>
              <a:rPr lang="ru-RU" dirty="0" err="1"/>
              <a:t>данни</a:t>
            </a:r>
            <a:r>
              <a:rPr lang="ru-RU" dirty="0"/>
              <a:t>? За </a:t>
            </a:r>
            <a:r>
              <a:rPr lang="ru-RU" dirty="0" err="1"/>
              <a:t>тези</a:t>
            </a:r>
            <a:r>
              <a:rPr lang="ru-RU" dirty="0"/>
              <a:t> от вас,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любопитни</a:t>
            </a:r>
            <a:r>
              <a:rPr lang="ru-RU" dirty="0"/>
              <a:t>, е </a:t>
            </a:r>
            <a:r>
              <a:rPr lang="ru-RU" dirty="0" err="1"/>
              <a:t>статията</a:t>
            </a:r>
            <a:r>
              <a:rPr lang="ru-RU" dirty="0"/>
              <a:t> </a:t>
            </a:r>
            <a:r>
              <a:rPr lang="ru-RU" dirty="0" err="1"/>
              <a:t>по-долу</a:t>
            </a:r>
            <a:r>
              <a:rPr lang="ru-RU" dirty="0"/>
              <a:t>, </a:t>
            </a:r>
            <a:r>
              <a:rPr lang="ru-RU" dirty="0" err="1"/>
              <a:t>където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разберете </a:t>
            </a:r>
            <a:r>
              <a:rPr lang="ru-RU" dirty="0" err="1"/>
              <a:t>какво</a:t>
            </a:r>
            <a:r>
              <a:rPr lang="ru-RU" dirty="0"/>
              <a:t> точно </a:t>
            </a:r>
            <a:r>
              <a:rPr lang="ru-RU" dirty="0" err="1"/>
              <a:t>прави</a:t>
            </a:r>
            <a:r>
              <a:rPr lang="ru-RU" dirty="0"/>
              <a:t> </a:t>
            </a:r>
            <a:r>
              <a:rPr lang="ru-RU" dirty="0" err="1"/>
              <a:t>оптичният</a:t>
            </a:r>
            <a:r>
              <a:rPr lang="ru-RU" dirty="0"/>
              <a:t> </a:t>
            </a:r>
            <a:r>
              <a:rPr lang="ru-RU" dirty="0" err="1"/>
              <a:t>кабел</a:t>
            </a:r>
            <a:r>
              <a:rPr lang="ru-RU" dirty="0"/>
              <a:t> и на </a:t>
            </a:r>
            <a:r>
              <a:rPr lang="ru-RU" dirty="0" err="1"/>
              <a:t>какво</a:t>
            </a:r>
            <a:r>
              <a:rPr lang="ru-RU" dirty="0"/>
              <a:t> е способен.</a:t>
            </a:r>
          </a:p>
          <a:p>
            <a:endParaRPr lang="ru-RU" dirty="0"/>
          </a:p>
          <a:p>
            <a:r>
              <a:rPr lang="ru-RU" dirty="0" err="1"/>
              <a:t>Оптичният</a:t>
            </a:r>
            <a:r>
              <a:rPr lang="ru-RU" dirty="0"/>
              <a:t> </a:t>
            </a:r>
            <a:r>
              <a:rPr lang="ru-RU" dirty="0" err="1"/>
              <a:t>кабел</a:t>
            </a:r>
            <a:r>
              <a:rPr lang="ru-RU" dirty="0"/>
              <a:t> е </a:t>
            </a:r>
            <a:r>
              <a:rPr lang="ru-RU" dirty="0" err="1"/>
              <a:t>изграден</a:t>
            </a:r>
            <a:r>
              <a:rPr lang="ru-RU" dirty="0"/>
              <a:t> от </a:t>
            </a:r>
            <a:r>
              <a:rPr lang="ru-RU" dirty="0" err="1"/>
              <a:t>оптични</a:t>
            </a:r>
            <a:r>
              <a:rPr lang="ru-RU" dirty="0"/>
              <a:t> </a:t>
            </a:r>
            <a:r>
              <a:rPr lang="ru-RU" dirty="0" err="1"/>
              <a:t>влакна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дълги</a:t>
            </a:r>
            <a:r>
              <a:rPr lang="ru-RU" dirty="0"/>
              <a:t>, </a:t>
            </a:r>
            <a:r>
              <a:rPr lang="ru-RU" dirty="0" err="1"/>
              <a:t>гъвкави</a:t>
            </a:r>
            <a:r>
              <a:rPr lang="ru-RU" dirty="0"/>
              <a:t>, с </a:t>
            </a:r>
            <a:r>
              <a:rPr lang="ru-RU" dirty="0" err="1"/>
              <a:t>дебелината</a:t>
            </a:r>
            <a:r>
              <a:rPr lang="ru-RU" dirty="0"/>
              <a:t> на </a:t>
            </a:r>
            <a:r>
              <a:rPr lang="ru-RU" dirty="0" err="1"/>
              <a:t>косъм</a:t>
            </a:r>
            <a:r>
              <a:rPr lang="ru-RU" dirty="0"/>
              <a:t> </a:t>
            </a:r>
            <a:r>
              <a:rPr lang="ru-RU" dirty="0" err="1"/>
              <a:t>нишки</a:t>
            </a:r>
            <a:r>
              <a:rPr lang="ru-RU" dirty="0"/>
              <a:t> от </a:t>
            </a:r>
            <a:r>
              <a:rPr lang="ru-RU" dirty="0" err="1"/>
              <a:t>ултра</a:t>
            </a:r>
            <a:r>
              <a:rPr lang="ru-RU" dirty="0"/>
              <a:t>-чисто </a:t>
            </a:r>
            <a:r>
              <a:rPr lang="ru-RU" dirty="0" err="1"/>
              <a:t>стъкло</a:t>
            </a:r>
            <a:r>
              <a:rPr lang="ru-RU" dirty="0"/>
              <a:t>. </a:t>
            </a:r>
            <a:r>
              <a:rPr lang="ru-RU" dirty="0" err="1"/>
              <a:t>Оптичните</a:t>
            </a:r>
            <a:r>
              <a:rPr lang="ru-RU" dirty="0"/>
              <a:t> </a:t>
            </a:r>
            <a:r>
              <a:rPr lang="ru-RU" dirty="0" err="1"/>
              <a:t>влакна</a:t>
            </a:r>
            <a:r>
              <a:rPr lang="ru-RU" dirty="0"/>
              <a:t> се </a:t>
            </a:r>
            <a:r>
              <a:rPr lang="ru-RU" dirty="0" err="1"/>
              <a:t>образуват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предварително</a:t>
            </a:r>
            <a:r>
              <a:rPr lang="ru-RU" dirty="0"/>
              <a:t> </a:t>
            </a:r>
            <a:r>
              <a:rPr lang="ru-RU" dirty="0" err="1"/>
              <a:t>подготвени</a:t>
            </a:r>
            <a:r>
              <a:rPr lang="ru-RU" dirty="0"/>
              <a:t> заготовки – порции от </a:t>
            </a:r>
            <a:r>
              <a:rPr lang="ru-RU" dirty="0" err="1"/>
              <a:t>специално</a:t>
            </a:r>
            <a:r>
              <a:rPr lang="ru-RU" dirty="0"/>
              <a:t> произведено </a:t>
            </a:r>
            <a:r>
              <a:rPr lang="ru-RU" dirty="0" err="1"/>
              <a:t>стъкло</a:t>
            </a:r>
            <a:r>
              <a:rPr lang="ru-RU" dirty="0"/>
              <a:t> – се </a:t>
            </a:r>
            <a:r>
              <a:rPr lang="ru-RU" dirty="0" err="1"/>
              <a:t>нагряват</a:t>
            </a:r>
            <a:r>
              <a:rPr lang="ru-RU" dirty="0"/>
              <a:t> между 3000 и 4000 градуса и след </a:t>
            </a:r>
            <a:r>
              <a:rPr lang="ru-RU" dirty="0" err="1"/>
              <a:t>това</a:t>
            </a:r>
            <a:r>
              <a:rPr lang="ru-RU" dirty="0"/>
              <a:t> се </a:t>
            </a:r>
            <a:r>
              <a:rPr lang="ru-RU" dirty="0" err="1"/>
              <a:t>изтеглят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скорост</a:t>
            </a:r>
            <a:r>
              <a:rPr lang="ru-RU" dirty="0"/>
              <a:t> от 66 фута за секунда.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0689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 </a:t>
            </a:r>
            <a:r>
              <a:rPr lang="bg-BG" dirty="0" smtClean="0"/>
              <a:t>      Оптичен кабел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8064896" cy="4464495"/>
          </a:xfrm>
        </p:spPr>
      </p:pic>
    </p:spTree>
    <p:extLst>
      <p:ext uri="{BB962C8B-B14F-4D97-AF65-F5344CB8AC3E}">
        <p14:creationId xmlns:p14="http://schemas.microsoft.com/office/powerpoint/2010/main" val="23913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работи оптичния кабел?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Оптичните</a:t>
            </a:r>
            <a:r>
              <a:rPr lang="ru-RU" dirty="0"/>
              <a:t> кабели </a:t>
            </a:r>
            <a:r>
              <a:rPr lang="ru-RU" dirty="0" err="1"/>
              <a:t>имат</a:t>
            </a:r>
            <a:r>
              <a:rPr lang="ru-RU" dirty="0"/>
              <a:t> </a:t>
            </a:r>
            <a:r>
              <a:rPr lang="ru-RU" dirty="0" err="1"/>
              <a:t>предимства</a:t>
            </a:r>
            <a:r>
              <a:rPr lang="ru-RU" dirty="0"/>
              <a:t> пред </a:t>
            </a:r>
            <a:r>
              <a:rPr lang="ru-RU" dirty="0" err="1"/>
              <a:t>стандартните</a:t>
            </a:r>
            <a:r>
              <a:rPr lang="ru-RU" dirty="0"/>
              <a:t> </a:t>
            </a:r>
            <a:r>
              <a:rPr lang="ru-RU" dirty="0" err="1"/>
              <a:t>медни</a:t>
            </a:r>
            <a:r>
              <a:rPr lang="ru-RU" dirty="0"/>
              <a:t> </a:t>
            </a:r>
            <a:r>
              <a:rPr lang="ru-RU" dirty="0" err="1"/>
              <a:t>коаксиални</a:t>
            </a:r>
            <a:r>
              <a:rPr lang="ru-RU" dirty="0"/>
              <a:t> кабели,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 че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пранасят</a:t>
            </a:r>
            <a:r>
              <a:rPr lang="ru-RU" dirty="0"/>
              <a:t> </a:t>
            </a:r>
            <a:r>
              <a:rPr lang="ru-RU" dirty="0" err="1"/>
              <a:t>по-големи</a:t>
            </a:r>
            <a:r>
              <a:rPr lang="ru-RU" dirty="0"/>
              <a:t> </a:t>
            </a:r>
            <a:r>
              <a:rPr lang="ru-RU" dirty="0" err="1"/>
              <a:t>пакети</a:t>
            </a:r>
            <a:r>
              <a:rPr lang="ru-RU" dirty="0"/>
              <a:t> от </a:t>
            </a:r>
            <a:r>
              <a:rPr lang="ru-RU" dirty="0" err="1"/>
              <a:t>данни</a:t>
            </a:r>
            <a:r>
              <a:rPr lang="ru-RU" dirty="0"/>
              <a:t> с </a:t>
            </a:r>
            <a:r>
              <a:rPr lang="ru-RU" dirty="0" err="1"/>
              <a:t>чувствително</a:t>
            </a:r>
            <a:r>
              <a:rPr lang="ru-RU" dirty="0"/>
              <a:t> </a:t>
            </a:r>
            <a:r>
              <a:rPr lang="ru-RU" dirty="0" err="1"/>
              <a:t>по-ниски</a:t>
            </a:r>
            <a:r>
              <a:rPr lang="ru-RU" dirty="0"/>
              <a:t> загуби, </a:t>
            </a:r>
            <a:r>
              <a:rPr lang="ru-RU" dirty="0" err="1"/>
              <a:t>разстоянията</a:t>
            </a:r>
            <a:r>
              <a:rPr lang="ru-RU" dirty="0"/>
              <a:t> за </a:t>
            </a:r>
            <a:r>
              <a:rPr lang="ru-RU" dirty="0" err="1"/>
              <a:t>пренос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несравнимо </a:t>
            </a:r>
            <a:r>
              <a:rPr lang="ru-RU" dirty="0" err="1"/>
              <a:t>по-дълги</a:t>
            </a:r>
            <a:r>
              <a:rPr lang="ru-RU" dirty="0"/>
              <a:t>,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нисък</a:t>
            </a:r>
            <a:r>
              <a:rPr lang="ru-RU" dirty="0"/>
              <a:t> риск от </a:t>
            </a:r>
            <a:r>
              <a:rPr lang="ru-RU" dirty="0" err="1"/>
              <a:t>короция</a:t>
            </a:r>
            <a:r>
              <a:rPr lang="ru-RU" dirty="0"/>
              <a:t>, и </a:t>
            </a:r>
            <a:r>
              <a:rPr lang="ru-RU" dirty="0" err="1"/>
              <a:t>реално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освободени</a:t>
            </a:r>
            <a:r>
              <a:rPr lang="ru-RU" dirty="0"/>
              <a:t> от </a:t>
            </a:r>
            <a:r>
              <a:rPr lang="ru-RU" dirty="0" err="1"/>
              <a:t>външни</a:t>
            </a:r>
            <a:r>
              <a:rPr lang="ru-RU" dirty="0"/>
              <a:t> смущения. За да </a:t>
            </a:r>
            <a:r>
              <a:rPr lang="ru-RU" dirty="0" err="1"/>
              <a:t>разгледате</a:t>
            </a:r>
            <a:r>
              <a:rPr lang="ru-RU" dirty="0"/>
              <a:t> широка гама от </a:t>
            </a:r>
            <a:r>
              <a:rPr lang="ru-RU" dirty="0" err="1"/>
              <a:t>оптични</a:t>
            </a:r>
            <a:r>
              <a:rPr lang="ru-RU" dirty="0"/>
              <a:t> </a:t>
            </a:r>
            <a:r>
              <a:rPr lang="ru-RU" dirty="0" err="1"/>
              <a:t>кабел</a:t>
            </a:r>
            <a:r>
              <a:rPr lang="ru-RU" dirty="0"/>
              <a:t> и </a:t>
            </a:r>
            <a:r>
              <a:rPr lang="ru-RU" dirty="0" err="1"/>
              <a:t>компоненти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да </a:t>
            </a:r>
            <a:r>
              <a:rPr lang="ru-RU" dirty="0" err="1"/>
              <a:t>изстрелят</a:t>
            </a:r>
            <a:r>
              <a:rPr lang="ru-RU" dirty="0"/>
              <a:t> </a:t>
            </a:r>
            <a:r>
              <a:rPr lang="ru-RU" dirty="0" err="1"/>
              <a:t>вашата</a:t>
            </a:r>
            <a:r>
              <a:rPr lang="ru-RU" dirty="0"/>
              <a:t> </a:t>
            </a:r>
            <a:r>
              <a:rPr lang="ru-RU" dirty="0" err="1"/>
              <a:t>телекомуникационна</a:t>
            </a:r>
            <a:r>
              <a:rPr lang="ru-RU" dirty="0"/>
              <a:t> мрежа на </a:t>
            </a:r>
            <a:r>
              <a:rPr lang="ru-RU" dirty="0" err="1"/>
              <a:t>едно</a:t>
            </a:r>
            <a:r>
              <a:rPr lang="ru-RU" dirty="0"/>
              <a:t> </a:t>
            </a:r>
            <a:r>
              <a:rPr lang="ru-RU" dirty="0" err="1"/>
              <a:t>изцяло</a:t>
            </a:r>
            <a:r>
              <a:rPr lang="ru-RU" dirty="0"/>
              <a:t> ново </a:t>
            </a:r>
            <a:r>
              <a:rPr lang="ru-RU" dirty="0" err="1"/>
              <a:t>ниво</a:t>
            </a:r>
            <a:r>
              <a:rPr lang="ru-RU" dirty="0"/>
              <a:t>, </a:t>
            </a:r>
            <a:r>
              <a:rPr lang="ru-RU" dirty="0" err="1"/>
              <a:t>посетете</a:t>
            </a:r>
            <a:r>
              <a:rPr lang="ru-RU" dirty="0"/>
              <a:t> </a:t>
            </a:r>
            <a:r>
              <a:rPr lang="ru-RU" dirty="0" err="1"/>
              <a:t>нашият</a:t>
            </a:r>
            <a:r>
              <a:rPr lang="ru-RU" dirty="0"/>
              <a:t> сайт, в </a:t>
            </a:r>
            <a:r>
              <a:rPr lang="ru-RU" dirty="0" err="1"/>
              <a:t>частта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за </a:t>
            </a:r>
            <a:r>
              <a:rPr lang="ru-RU" dirty="0" err="1"/>
              <a:t>оптични</a:t>
            </a:r>
            <a:r>
              <a:rPr lang="ru-RU" dirty="0"/>
              <a:t> кабели и </a:t>
            </a:r>
            <a:r>
              <a:rPr lang="ru-RU" dirty="0" err="1"/>
              <a:t>компоненти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445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Накрайници за оптичен кабел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6192688" cy="4572000"/>
          </a:xfrm>
        </p:spPr>
      </p:pic>
    </p:spTree>
    <p:extLst>
      <p:ext uri="{BB962C8B-B14F-4D97-AF65-F5344CB8AC3E}">
        <p14:creationId xmlns:p14="http://schemas.microsoft.com/office/powerpoint/2010/main" val="32676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399032"/>
          </a:xfrm>
        </p:spPr>
        <p:txBody>
          <a:bodyPr/>
          <a:lstStyle/>
          <a:p>
            <a:r>
              <a:rPr lang="bg-BG" dirty="0" smtClean="0"/>
              <a:t>Кабел тип „Усукана двойка“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2775"/>
            <a:ext cx="6840760" cy="4572000"/>
          </a:xfrm>
        </p:spPr>
      </p:pic>
    </p:spTree>
    <p:extLst>
      <p:ext uri="{BB962C8B-B14F-4D97-AF65-F5344CB8AC3E}">
        <p14:creationId xmlns:p14="http://schemas.microsoft.com/office/powerpoint/2010/main" val="28764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bg-BG" dirty="0" smtClean="0"/>
              <a:t>Оптично влакно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5148064" cy="5805263"/>
          </a:xfrm>
        </p:spPr>
        <p:txBody>
          <a:bodyPr/>
          <a:lstStyle/>
          <a:p>
            <a:r>
              <a:rPr lang="ru-RU" dirty="0" err="1"/>
              <a:t>Оптичното</a:t>
            </a:r>
            <a:r>
              <a:rPr lang="ru-RU" dirty="0"/>
              <a:t> </a:t>
            </a:r>
            <a:r>
              <a:rPr lang="ru-RU" dirty="0" err="1"/>
              <a:t>влакно</a:t>
            </a:r>
            <a:r>
              <a:rPr lang="ru-RU" dirty="0"/>
              <a:t> е </a:t>
            </a:r>
            <a:r>
              <a:rPr lang="ru-RU" dirty="0" err="1"/>
              <a:t>тънка</a:t>
            </a:r>
            <a:r>
              <a:rPr lang="ru-RU" dirty="0"/>
              <a:t> прозрачна </a:t>
            </a:r>
            <a:r>
              <a:rPr lang="ru-RU" dirty="0" err="1"/>
              <a:t>нишка</a:t>
            </a:r>
            <a:r>
              <a:rPr lang="ru-RU" dirty="0"/>
              <a:t>, </a:t>
            </a:r>
            <a:r>
              <a:rPr lang="ru-RU" dirty="0" err="1"/>
              <a:t>обикновено</a:t>
            </a:r>
            <a:r>
              <a:rPr lang="ru-RU" dirty="0"/>
              <a:t> </a:t>
            </a:r>
            <a:r>
              <a:rPr lang="ru-RU" dirty="0" err="1"/>
              <a:t>направена</a:t>
            </a:r>
            <a:r>
              <a:rPr lang="ru-RU" dirty="0"/>
              <a:t> от </a:t>
            </a:r>
            <a:r>
              <a:rPr lang="ru-RU" dirty="0" err="1"/>
              <a:t>стъклено</a:t>
            </a:r>
            <a:r>
              <a:rPr lang="ru-RU" dirty="0"/>
              <a:t> </a:t>
            </a:r>
            <a:r>
              <a:rPr lang="ru-RU" dirty="0" err="1"/>
              <a:t>влакно</a:t>
            </a:r>
            <a:r>
              <a:rPr lang="ru-RU" dirty="0"/>
              <a:t> или </a:t>
            </a:r>
            <a:r>
              <a:rPr lang="ru-RU" dirty="0" err="1"/>
              <a:t>пластмаса</a:t>
            </a:r>
            <a:r>
              <a:rPr lang="ru-RU" dirty="0"/>
              <a:t>, </a:t>
            </a:r>
            <a:r>
              <a:rPr lang="ru-RU" dirty="0" err="1"/>
              <a:t>използвана</a:t>
            </a:r>
            <a:r>
              <a:rPr lang="ru-RU" dirty="0"/>
              <a:t> за </a:t>
            </a:r>
            <a:r>
              <a:rPr lang="ru-RU" dirty="0" err="1"/>
              <a:t>предаване</a:t>
            </a:r>
            <a:r>
              <a:rPr lang="ru-RU" dirty="0"/>
              <a:t> на светлина и </a:t>
            </a:r>
            <a:r>
              <a:rPr lang="ru-RU" dirty="0" err="1"/>
              <a:t>светлинни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. </a:t>
            </a:r>
            <a:r>
              <a:rPr lang="ru-RU" dirty="0" err="1"/>
              <a:t>Разделът</a:t>
            </a:r>
            <a:r>
              <a:rPr lang="ru-RU" dirty="0"/>
              <a:t> от </a:t>
            </a:r>
            <a:r>
              <a:rPr lang="ru-RU" dirty="0" err="1"/>
              <a:t>техниката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се </a:t>
            </a:r>
            <a:r>
              <a:rPr lang="ru-RU" dirty="0" err="1"/>
              <a:t>занимава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свойствата</a:t>
            </a:r>
            <a:r>
              <a:rPr lang="ru-RU" dirty="0"/>
              <a:t> на </a:t>
            </a:r>
            <a:r>
              <a:rPr lang="ru-RU" dirty="0" err="1"/>
              <a:t>оптичните</a:t>
            </a:r>
            <a:r>
              <a:rPr lang="ru-RU" dirty="0"/>
              <a:t> </a:t>
            </a:r>
            <a:r>
              <a:rPr lang="ru-RU" dirty="0" err="1"/>
              <a:t>влакна</a:t>
            </a:r>
            <a:r>
              <a:rPr lang="ru-RU" dirty="0"/>
              <a:t>, се </a:t>
            </a:r>
            <a:r>
              <a:rPr lang="ru-RU" dirty="0" err="1"/>
              <a:t>нарича</a:t>
            </a:r>
            <a:r>
              <a:rPr lang="ru-RU" dirty="0"/>
              <a:t> </a:t>
            </a:r>
            <a:r>
              <a:rPr lang="ru-RU" dirty="0" err="1"/>
              <a:t>влакнеста</a:t>
            </a:r>
            <a:r>
              <a:rPr lang="ru-RU" dirty="0"/>
              <a:t> оптика.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84784"/>
            <a:ext cx="3528392" cy="4763616"/>
          </a:xfrm>
        </p:spPr>
      </p:pic>
    </p:spTree>
    <p:extLst>
      <p:ext uri="{BB962C8B-B14F-4D97-AF65-F5344CB8AC3E}">
        <p14:creationId xmlns:p14="http://schemas.microsoft.com/office/powerpoint/2010/main" val="384661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-2588"/>
            <a:ext cx="8229600" cy="1399032"/>
          </a:xfrm>
        </p:spPr>
        <p:txBody>
          <a:bodyPr/>
          <a:lstStyle/>
          <a:p>
            <a:r>
              <a:rPr lang="bg-BG" dirty="0" smtClean="0"/>
              <a:t>           Мрежова карта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388296" cy="5733256"/>
          </a:xfrm>
        </p:spPr>
        <p:txBody>
          <a:bodyPr>
            <a:normAutofit fontScale="70000" lnSpcReduction="20000"/>
          </a:bodyPr>
          <a:lstStyle/>
          <a:p>
            <a:r>
              <a:rPr lang="bg-BG" sz="2900" dirty="0"/>
              <a:t>Мрежовата карта (на английски: </a:t>
            </a:r>
            <a:r>
              <a:rPr lang="en-US" sz="2900" dirty="0"/>
              <a:t>Network interface controller, NIC) </a:t>
            </a:r>
            <a:r>
              <a:rPr lang="bg-BG" sz="2900" dirty="0"/>
              <a:t>в компютрите е разширителна карта, част от мрежовия компютърен хардуер, позволяваща им да комуникират в компютърна мрежа. Други термини, с които е известно това мрежово устройство са:</a:t>
            </a:r>
          </a:p>
          <a:p>
            <a:endParaRPr lang="bg-BG" sz="2900" dirty="0"/>
          </a:p>
          <a:p>
            <a:r>
              <a:rPr lang="bg-BG" sz="2900" dirty="0"/>
              <a:t>    мрежов адаптер (още </a:t>
            </a:r>
            <a:r>
              <a:rPr lang="en-US" sz="2900" dirty="0"/>
              <a:t>LAN </a:t>
            </a:r>
            <a:r>
              <a:rPr lang="bg-BG" sz="2900" dirty="0"/>
              <a:t>адаптер)</a:t>
            </a:r>
          </a:p>
          <a:p>
            <a:r>
              <a:rPr lang="bg-BG" sz="2900" dirty="0"/>
              <a:t>    карта от мрежови интерфейс (на английски: </a:t>
            </a:r>
            <a:r>
              <a:rPr lang="en-US" sz="2900" dirty="0"/>
              <a:t>network interface card)</a:t>
            </a:r>
          </a:p>
          <a:p>
            <a:r>
              <a:rPr lang="en-US" sz="2900" dirty="0"/>
              <a:t>    </a:t>
            </a:r>
            <a:r>
              <a:rPr lang="bg-BG" sz="2900" dirty="0"/>
              <a:t>и професионалните жаргонни имена - </a:t>
            </a:r>
            <a:r>
              <a:rPr lang="bg-BG" sz="2900" dirty="0" err="1"/>
              <a:t>мрежарка</a:t>
            </a:r>
            <a:r>
              <a:rPr lang="bg-BG" sz="2900" dirty="0"/>
              <a:t> или </a:t>
            </a:r>
            <a:r>
              <a:rPr lang="bg-BG" sz="2900" dirty="0" err="1"/>
              <a:t>ланка</a:t>
            </a:r>
            <a:r>
              <a:rPr lang="bg-BG" sz="2900" dirty="0"/>
              <a:t> (от английското </a:t>
            </a:r>
            <a:r>
              <a:rPr lang="en-US" sz="2900" dirty="0"/>
              <a:t>LAN, Local Area Network).</a:t>
            </a:r>
          </a:p>
          <a:p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4392488" cy="4087291"/>
          </a:xfrm>
        </p:spPr>
      </p:pic>
    </p:spTree>
    <p:extLst>
      <p:ext uri="{BB962C8B-B14F-4D97-AF65-F5344CB8AC3E}">
        <p14:creationId xmlns:p14="http://schemas.microsoft.com/office/powerpoint/2010/main" val="17698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Безжична мрежова карта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336703" cy="4608512"/>
          </a:xfrm>
        </p:spPr>
      </p:pic>
    </p:spTree>
    <p:extLst>
      <p:ext uri="{BB962C8B-B14F-4D97-AF65-F5344CB8AC3E}">
        <p14:creationId xmlns:p14="http://schemas.microsoft.com/office/powerpoint/2010/main" val="207380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Маршрутизатор(рутер)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-180528" y="908720"/>
            <a:ext cx="5184576" cy="5832647"/>
          </a:xfrm>
        </p:spPr>
        <p:txBody>
          <a:bodyPr>
            <a:noAutofit/>
          </a:bodyPr>
          <a:lstStyle/>
          <a:p>
            <a:r>
              <a:rPr lang="ru-RU" sz="1800" dirty="0" err="1"/>
              <a:t>Маршрутиз̀аторът</a:t>
            </a:r>
            <a:r>
              <a:rPr lang="ru-RU" sz="1800" dirty="0"/>
              <a:t> или </a:t>
            </a:r>
            <a:r>
              <a:rPr lang="ru-RU" sz="1800" dirty="0" err="1"/>
              <a:t>рутер</a:t>
            </a:r>
            <a:r>
              <a:rPr lang="ru-RU" sz="1800" dirty="0"/>
              <a:t> (на </a:t>
            </a:r>
            <a:r>
              <a:rPr lang="ru-RU" sz="1800" dirty="0" err="1"/>
              <a:t>английски</a:t>
            </a:r>
            <a:r>
              <a:rPr lang="ru-RU" sz="1800" dirty="0"/>
              <a:t>: </a:t>
            </a:r>
            <a:r>
              <a:rPr lang="ru-RU" sz="1800" dirty="0" err="1"/>
              <a:t>router</a:t>
            </a:r>
            <a:r>
              <a:rPr lang="ru-RU" sz="1800" dirty="0"/>
              <a:t>, </a:t>
            </a:r>
            <a:r>
              <a:rPr lang="ru-RU" sz="1800" dirty="0" err="1"/>
              <a:t>route</a:t>
            </a:r>
            <a:r>
              <a:rPr lang="ru-RU" sz="1800" dirty="0"/>
              <a:t> - маршрут, курс, </a:t>
            </a:r>
            <a:r>
              <a:rPr lang="ru-RU" sz="1800" dirty="0" err="1"/>
              <a:t>път</a:t>
            </a:r>
            <a:r>
              <a:rPr lang="ru-RU" sz="1800" dirty="0"/>
              <a:t>) е </a:t>
            </a:r>
            <a:r>
              <a:rPr lang="ru-RU" sz="1800" dirty="0" err="1"/>
              <a:t>самостоятелно</a:t>
            </a:r>
            <a:r>
              <a:rPr lang="ru-RU" sz="1800" dirty="0"/>
              <a:t> устройство, </a:t>
            </a:r>
            <a:r>
              <a:rPr lang="ru-RU" sz="1800" dirty="0" err="1"/>
              <a:t>което</a:t>
            </a:r>
            <a:r>
              <a:rPr lang="ru-RU" sz="1800" dirty="0"/>
              <a:t> е част от </a:t>
            </a:r>
            <a:r>
              <a:rPr lang="ru-RU" sz="1800" dirty="0" err="1"/>
              <a:t>компютърните</a:t>
            </a:r>
            <a:r>
              <a:rPr lang="ru-RU" sz="1800" dirty="0"/>
              <a:t> мрежи и служи за управление на </a:t>
            </a:r>
            <a:r>
              <a:rPr lang="ru-RU" sz="1800" dirty="0" err="1"/>
              <a:t>разпределянето</a:t>
            </a:r>
            <a:r>
              <a:rPr lang="ru-RU" sz="1800" dirty="0"/>
              <a:t> на </a:t>
            </a:r>
            <a:r>
              <a:rPr lang="ru-RU" sz="1800" dirty="0" err="1"/>
              <a:t>пакетите</a:t>
            </a:r>
            <a:r>
              <a:rPr lang="ru-RU" sz="1800" dirty="0"/>
              <a:t> между </a:t>
            </a:r>
            <a:r>
              <a:rPr lang="ru-RU" sz="1800" dirty="0" err="1"/>
              <a:t>различни</a:t>
            </a:r>
            <a:r>
              <a:rPr lang="ru-RU" sz="1800" dirty="0"/>
              <a:t> мрежи или </a:t>
            </a:r>
            <a:r>
              <a:rPr lang="ru-RU" sz="1800" dirty="0" err="1"/>
              <a:t>различни</a:t>
            </a:r>
            <a:r>
              <a:rPr lang="ru-RU" sz="1800" dirty="0"/>
              <a:t> </a:t>
            </a:r>
            <a:r>
              <a:rPr lang="ru-RU" sz="1800" dirty="0" err="1"/>
              <a:t>сегменти</a:t>
            </a:r>
            <a:r>
              <a:rPr lang="ru-RU" sz="1800" dirty="0"/>
              <a:t> от дадена мрежа. </a:t>
            </a:r>
            <a:r>
              <a:rPr lang="ru-RU" sz="1800" dirty="0" err="1"/>
              <a:t>Отличава</a:t>
            </a:r>
            <a:r>
              <a:rPr lang="ru-RU" sz="1800" dirty="0"/>
              <a:t> се от моста по </a:t>
            </a:r>
            <a:r>
              <a:rPr lang="ru-RU" sz="1800" dirty="0" err="1"/>
              <a:t>това</a:t>
            </a:r>
            <a:r>
              <a:rPr lang="ru-RU" sz="1800" dirty="0"/>
              <a:t>, че </a:t>
            </a:r>
            <a:r>
              <a:rPr lang="ru-RU" sz="1800" dirty="0" err="1"/>
              <a:t>може</a:t>
            </a:r>
            <a:r>
              <a:rPr lang="ru-RU" sz="1800" dirty="0"/>
              <a:t> да чете </a:t>
            </a:r>
            <a:r>
              <a:rPr lang="ru-RU" sz="1800" dirty="0" err="1"/>
              <a:t>адресите</a:t>
            </a:r>
            <a:r>
              <a:rPr lang="ru-RU" sz="1800" dirty="0"/>
              <a:t> на </a:t>
            </a:r>
            <a:r>
              <a:rPr lang="ru-RU" sz="1800" dirty="0" err="1"/>
              <a:t>мрежовите</a:t>
            </a:r>
            <a:r>
              <a:rPr lang="ru-RU" sz="1800" dirty="0"/>
              <a:t> устройства и да </a:t>
            </a:r>
            <a:r>
              <a:rPr lang="ru-RU" sz="1800" dirty="0" err="1"/>
              <a:t>филтрира</a:t>
            </a:r>
            <a:r>
              <a:rPr lang="ru-RU" sz="1800" dirty="0"/>
              <a:t> и </a:t>
            </a:r>
            <a:r>
              <a:rPr lang="ru-RU" sz="1800" dirty="0" err="1"/>
              <a:t>насочва</a:t>
            </a:r>
            <a:r>
              <a:rPr lang="ru-RU" sz="1800" dirty="0"/>
              <a:t> </a:t>
            </a:r>
            <a:r>
              <a:rPr lang="ru-RU" sz="1800" dirty="0" err="1"/>
              <a:t>пакетите</a:t>
            </a:r>
            <a:r>
              <a:rPr lang="ru-RU" sz="1800" dirty="0"/>
              <a:t> в </a:t>
            </a:r>
            <a:r>
              <a:rPr lang="ru-RU" sz="1800" dirty="0" err="1"/>
              <a:t>съответствие</a:t>
            </a:r>
            <a:r>
              <a:rPr lang="ru-RU" sz="1800" dirty="0"/>
              <a:t> с </a:t>
            </a:r>
            <a:r>
              <a:rPr lang="ru-RU" sz="1800" dirty="0" err="1"/>
              <a:t>таблици</a:t>
            </a:r>
            <a:r>
              <a:rPr lang="ru-RU" sz="1800" dirty="0"/>
              <a:t> за </a:t>
            </a:r>
            <a:r>
              <a:rPr lang="ru-RU" sz="1800" dirty="0" err="1" smtClean="0"/>
              <a:t>маршрутизация.Маршрутизаторът</a:t>
            </a:r>
            <a:r>
              <a:rPr lang="ru-RU" sz="1800" dirty="0" smtClean="0"/>
              <a:t> </a:t>
            </a:r>
            <a:r>
              <a:rPr lang="ru-RU" sz="1800" dirty="0" err="1"/>
              <a:t>работи</a:t>
            </a:r>
            <a:r>
              <a:rPr lang="ru-RU" sz="1800" dirty="0"/>
              <a:t> на слой 3 от </a:t>
            </a:r>
            <a:r>
              <a:rPr lang="ru-RU" sz="1800" dirty="0" err="1"/>
              <a:t>седемслойния</a:t>
            </a:r>
            <a:r>
              <a:rPr lang="ru-RU" sz="1800" dirty="0"/>
              <a:t> OSI </a:t>
            </a:r>
            <a:r>
              <a:rPr lang="ru-RU" sz="1800" dirty="0" err="1"/>
              <a:t>модел</a:t>
            </a:r>
            <a:r>
              <a:rPr lang="ru-RU" sz="1800" dirty="0"/>
              <a:t>. </a:t>
            </a:r>
            <a:r>
              <a:rPr lang="ru-RU" sz="1800" dirty="0" err="1"/>
              <a:t>Тоест</a:t>
            </a:r>
            <a:r>
              <a:rPr lang="ru-RU" sz="1800" dirty="0"/>
              <a:t>, </a:t>
            </a:r>
            <a:r>
              <a:rPr lang="ru-RU" sz="1800" dirty="0" err="1"/>
              <a:t>маршрутизаторът</a:t>
            </a:r>
            <a:r>
              <a:rPr lang="ru-RU" sz="1800" dirty="0"/>
              <a:t> </a:t>
            </a:r>
            <a:r>
              <a:rPr lang="ru-RU" sz="1800" dirty="0" err="1"/>
              <a:t>работи</a:t>
            </a:r>
            <a:r>
              <a:rPr lang="ru-RU" sz="1800" dirty="0"/>
              <a:t> с IP, а не с MAC </a:t>
            </a:r>
            <a:r>
              <a:rPr lang="ru-RU" sz="1800" dirty="0" err="1"/>
              <a:t>адреси</a:t>
            </a:r>
            <a:r>
              <a:rPr lang="ru-RU" sz="1800" dirty="0"/>
              <a:t>, по </a:t>
            </a:r>
            <a:r>
              <a:rPr lang="ru-RU" sz="1800" dirty="0" err="1"/>
              <a:t>което</a:t>
            </a:r>
            <a:r>
              <a:rPr lang="ru-RU" sz="1800" dirty="0"/>
              <a:t> се </a:t>
            </a:r>
            <a:r>
              <a:rPr lang="ru-RU" sz="1800" dirty="0" err="1"/>
              <a:t>различава</a:t>
            </a:r>
            <a:r>
              <a:rPr lang="ru-RU" sz="1800" dirty="0"/>
              <a:t> от </a:t>
            </a:r>
            <a:r>
              <a:rPr lang="ru-RU" sz="1800" dirty="0" err="1"/>
              <a:t>суича</a:t>
            </a:r>
            <a:r>
              <a:rPr lang="ru-RU" sz="1800" dirty="0"/>
              <a:t> и </a:t>
            </a:r>
            <a:r>
              <a:rPr lang="ru-RU" sz="1800" dirty="0" err="1"/>
              <a:t>хъба</a:t>
            </a:r>
            <a:r>
              <a:rPr lang="ru-RU" sz="1800" dirty="0"/>
              <a:t>. </a:t>
            </a:r>
            <a:r>
              <a:rPr lang="ru-RU" sz="1800" dirty="0" err="1"/>
              <a:t>Ако</a:t>
            </a:r>
            <a:r>
              <a:rPr lang="ru-RU" sz="1800" dirty="0"/>
              <a:t> </a:t>
            </a:r>
            <a:r>
              <a:rPr lang="ru-RU" sz="1800" dirty="0" err="1"/>
              <a:t>връзката</a:t>
            </a:r>
            <a:r>
              <a:rPr lang="ru-RU" sz="1800" dirty="0"/>
              <a:t> до </a:t>
            </a:r>
            <a:r>
              <a:rPr lang="ru-RU" sz="1800" dirty="0" err="1"/>
              <a:t>някое</a:t>
            </a:r>
            <a:r>
              <a:rPr lang="ru-RU" sz="1800" dirty="0"/>
              <a:t> IP е </a:t>
            </a:r>
            <a:r>
              <a:rPr lang="ru-RU" sz="1800" dirty="0" err="1"/>
              <a:t>през</a:t>
            </a:r>
            <a:r>
              <a:rPr lang="ru-RU" sz="1800" dirty="0"/>
              <a:t> маршрутизатор, а не </a:t>
            </a: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err="1"/>
              <a:t>суич</a:t>
            </a:r>
            <a:r>
              <a:rPr lang="ru-RU" sz="1800" dirty="0"/>
              <a:t> или </a:t>
            </a:r>
            <a:r>
              <a:rPr lang="ru-RU" sz="1800" dirty="0" err="1"/>
              <a:t>хъб</a:t>
            </a:r>
            <a:r>
              <a:rPr lang="ru-RU" sz="1800" dirty="0"/>
              <a:t>, то </a:t>
            </a:r>
            <a:r>
              <a:rPr lang="ru-RU" sz="1800" dirty="0" err="1"/>
              <a:t>ние</a:t>
            </a:r>
            <a:r>
              <a:rPr lang="ru-RU" sz="1800" dirty="0"/>
              <a:t> не </a:t>
            </a:r>
            <a:r>
              <a:rPr lang="ru-RU" sz="1800" dirty="0" err="1"/>
              <a:t>научаваме</a:t>
            </a:r>
            <a:r>
              <a:rPr lang="ru-RU" sz="1800" dirty="0"/>
              <a:t> </a:t>
            </a:r>
            <a:r>
              <a:rPr lang="ru-RU" sz="1800" dirty="0" err="1"/>
              <a:t>неговия</a:t>
            </a:r>
            <a:r>
              <a:rPr lang="ru-RU" sz="1800" dirty="0"/>
              <a:t> MAC адрес.</a:t>
            </a:r>
            <a:endParaRPr lang="bg-BG" sz="1800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060848"/>
            <a:ext cx="4067944" cy="3012606"/>
          </a:xfrm>
        </p:spPr>
      </p:pic>
    </p:spTree>
    <p:extLst>
      <p:ext uri="{BB962C8B-B14F-4D97-AF65-F5344CB8AC3E}">
        <p14:creationId xmlns:p14="http://schemas.microsoft.com/office/powerpoint/2010/main" val="304694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bg-BG" dirty="0" smtClean="0"/>
              <a:t>Мрежови протоколи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4495800" cy="5877271"/>
          </a:xfrm>
        </p:spPr>
        <p:txBody>
          <a:bodyPr>
            <a:noAutofit/>
          </a:bodyPr>
          <a:lstStyle/>
          <a:p>
            <a:r>
              <a:rPr lang="ru-RU" sz="1800" dirty="0" err="1"/>
              <a:t>Мрежов</a:t>
            </a:r>
            <a:r>
              <a:rPr lang="ru-RU" sz="1800" dirty="0"/>
              <a:t> протокол е система от </a:t>
            </a:r>
            <a:r>
              <a:rPr lang="ru-RU" sz="1800" dirty="0" err="1"/>
              <a:t>стандартни</a:t>
            </a:r>
            <a:r>
              <a:rPr lang="ru-RU" sz="1800" dirty="0"/>
              <a:t> правила за </a:t>
            </a:r>
            <a:r>
              <a:rPr lang="ru-RU" sz="1800" dirty="0" err="1"/>
              <a:t>обмяната</a:t>
            </a:r>
            <a:r>
              <a:rPr lang="ru-RU" sz="1800" dirty="0"/>
              <a:t> на информация между </a:t>
            </a:r>
            <a:r>
              <a:rPr lang="ru-RU" sz="1800" dirty="0" err="1"/>
              <a:t>процеси</a:t>
            </a:r>
            <a:r>
              <a:rPr lang="ru-RU" sz="1800" dirty="0"/>
              <a:t> или </a:t>
            </a:r>
            <a:r>
              <a:rPr lang="ru-RU" sz="1800" dirty="0" err="1"/>
              <a:t>компютри</a:t>
            </a:r>
            <a:r>
              <a:rPr lang="ru-RU" sz="1800" dirty="0"/>
              <a:t>,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свързани</a:t>
            </a:r>
            <a:r>
              <a:rPr lang="ru-RU" sz="1800" dirty="0"/>
              <a:t> в </a:t>
            </a:r>
            <a:r>
              <a:rPr lang="ru-RU" sz="1800" dirty="0" err="1"/>
              <a:t>една</a:t>
            </a:r>
            <a:r>
              <a:rPr lang="ru-RU" sz="1800" dirty="0"/>
              <a:t> </a:t>
            </a:r>
            <a:r>
              <a:rPr lang="ru-RU" sz="1800" dirty="0" err="1"/>
              <a:t>компютърна</a:t>
            </a:r>
            <a:r>
              <a:rPr lang="ru-RU" sz="1800" dirty="0"/>
              <a:t> мрежа, и то по начин, </a:t>
            </a:r>
            <a:r>
              <a:rPr lang="ru-RU" sz="1800" dirty="0" err="1"/>
              <a:t>гарантиращ</a:t>
            </a:r>
            <a:r>
              <a:rPr lang="ru-RU" sz="1800" dirty="0"/>
              <a:t> </a:t>
            </a:r>
            <a:r>
              <a:rPr lang="ru-RU" sz="1800" dirty="0" err="1"/>
              <a:t>успешната</a:t>
            </a:r>
            <a:r>
              <a:rPr lang="ru-RU" sz="1800" dirty="0"/>
              <a:t> </a:t>
            </a:r>
            <a:r>
              <a:rPr lang="ru-RU" sz="1800" dirty="0" err="1"/>
              <a:t>връзка</a:t>
            </a:r>
            <a:r>
              <a:rPr lang="ru-RU" sz="1800" dirty="0"/>
              <a:t> между два или </a:t>
            </a:r>
            <a:r>
              <a:rPr lang="ru-RU" sz="1800" dirty="0" err="1"/>
              <a:t>повече</a:t>
            </a:r>
            <a:r>
              <a:rPr lang="ru-RU" sz="1800" dirty="0"/>
              <a:t> </a:t>
            </a:r>
            <a:r>
              <a:rPr lang="ru-RU" sz="1800" dirty="0" err="1"/>
              <a:t>комуникационни</a:t>
            </a:r>
            <a:r>
              <a:rPr lang="ru-RU" sz="1800" dirty="0"/>
              <a:t> </a:t>
            </a:r>
            <a:r>
              <a:rPr lang="ru-RU" sz="1800" dirty="0" err="1"/>
              <a:t>апарата</a:t>
            </a:r>
            <a:r>
              <a:rPr lang="ru-RU" sz="1800" dirty="0"/>
              <a:t> (</a:t>
            </a:r>
            <a:r>
              <a:rPr lang="ru-RU" sz="1800" dirty="0" err="1"/>
              <a:t>крайни</a:t>
            </a:r>
            <a:r>
              <a:rPr lang="ru-RU" sz="1800" dirty="0"/>
              <a:t> устройства). </a:t>
            </a:r>
            <a:r>
              <a:rPr lang="ru-RU" sz="1800" dirty="0" err="1"/>
              <a:t>Комуникацията</a:t>
            </a:r>
            <a:r>
              <a:rPr lang="ru-RU" sz="1800" dirty="0"/>
              <a:t> в </a:t>
            </a:r>
            <a:r>
              <a:rPr lang="ru-RU" sz="1800" dirty="0" err="1"/>
              <a:t>тази</a:t>
            </a:r>
            <a:r>
              <a:rPr lang="ru-RU" sz="1800" dirty="0"/>
              <a:t> мрежа се </a:t>
            </a:r>
            <a:r>
              <a:rPr lang="ru-RU" sz="1800" dirty="0" err="1"/>
              <a:t>базира</a:t>
            </a:r>
            <a:r>
              <a:rPr lang="ru-RU" sz="1800" dirty="0"/>
              <a:t> на множество </a:t>
            </a:r>
            <a:r>
              <a:rPr lang="ru-RU" sz="1800" dirty="0" err="1"/>
              <a:t>протоколи</a:t>
            </a:r>
            <a:r>
              <a:rPr lang="ru-RU" sz="1800" dirty="0"/>
              <a:t> с </a:t>
            </a:r>
            <a:r>
              <a:rPr lang="ru-RU" sz="1800" dirty="0" err="1"/>
              <a:t>различни</a:t>
            </a:r>
            <a:r>
              <a:rPr lang="ru-RU" sz="1800" dirty="0"/>
              <a:t> функции и се </a:t>
            </a:r>
            <a:r>
              <a:rPr lang="ru-RU" sz="1800" dirty="0" err="1"/>
              <a:t>осъществява</a:t>
            </a:r>
            <a:r>
              <a:rPr lang="ru-RU" sz="1800" dirty="0"/>
              <a:t> посредством </a:t>
            </a:r>
            <a:r>
              <a:rPr lang="ru-RU" sz="1800" dirty="0" err="1"/>
              <a:t>обмяната</a:t>
            </a:r>
            <a:r>
              <a:rPr lang="ru-RU" sz="1800" dirty="0"/>
              <a:t> на </a:t>
            </a:r>
            <a:r>
              <a:rPr lang="ru-RU" sz="1800" dirty="0" err="1"/>
              <a:t>съобщения</a:t>
            </a:r>
            <a:r>
              <a:rPr lang="ru-RU" sz="1800" dirty="0"/>
              <a:t> (</a:t>
            </a:r>
            <a:r>
              <a:rPr lang="ru-RU" sz="1800" dirty="0" err="1"/>
              <a:t>пакети</a:t>
            </a:r>
            <a:r>
              <a:rPr lang="ru-RU" sz="1800" dirty="0"/>
              <a:t>). </a:t>
            </a:r>
            <a:r>
              <a:rPr lang="ru-RU" sz="1800" dirty="0" err="1"/>
              <a:t>Описаните</a:t>
            </a:r>
            <a:r>
              <a:rPr lang="ru-RU" sz="1800" dirty="0"/>
              <a:t> в протокола правила </a:t>
            </a:r>
            <a:r>
              <a:rPr lang="ru-RU" sz="1800" dirty="0" err="1"/>
              <a:t>дефинират</a:t>
            </a:r>
            <a:r>
              <a:rPr lang="ru-RU" sz="1800" dirty="0"/>
              <a:t> </a:t>
            </a:r>
            <a:r>
              <a:rPr lang="ru-RU" sz="1800" dirty="0" err="1"/>
              <a:t>каква</a:t>
            </a:r>
            <a:r>
              <a:rPr lang="ru-RU" sz="1800" dirty="0"/>
              <a:t> информация се </a:t>
            </a:r>
            <a:r>
              <a:rPr lang="ru-RU" sz="1800" dirty="0" err="1"/>
              <a:t>предоставя</a:t>
            </a:r>
            <a:r>
              <a:rPr lang="ru-RU" sz="1800" dirty="0"/>
              <a:t> в </a:t>
            </a:r>
            <a:r>
              <a:rPr lang="ru-RU" sz="1800" dirty="0" err="1"/>
              <a:t>пакетите</a:t>
            </a:r>
            <a:r>
              <a:rPr lang="ru-RU" sz="1800" dirty="0"/>
              <a:t> и в </a:t>
            </a:r>
            <a:r>
              <a:rPr lang="ru-RU" sz="1800" dirty="0" err="1"/>
              <a:t>какъв</a:t>
            </a:r>
            <a:r>
              <a:rPr lang="ru-RU" sz="1800" dirty="0"/>
              <a:t> формат, за да се приеме от </a:t>
            </a:r>
            <a:r>
              <a:rPr lang="ru-RU" sz="1800" dirty="0" err="1"/>
              <a:t>комуникационните</a:t>
            </a:r>
            <a:r>
              <a:rPr lang="ru-RU" sz="1800" dirty="0"/>
              <a:t> </a:t>
            </a:r>
            <a:r>
              <a:rPr lang="ru-RU" sz="1800" dirty="0" err="1"/>
              <a:t>партньори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4176464" cy="3602037"/>
          </a:xfrm>
        </p:spPr>
      </p:pic>
    </p:spTree>
    <p:extLst>
      <p:ext uri="{BB962C8B-B14F-4D97-AF65-F5344CB8AC3E}">
        <p14:creationId xmlns:p14="http://schemas.microsoft.com/office/powerpoint/2010/main" val="3958701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Системен софтуер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1520" y="1722437"/>
            <a:ext cx="4244280" cy="473089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Системният</a:t>
            </a:r>
            <a:r>
              <a:rPr lang="ru-RU" dirty="0"/>
              <a:t> </a:t>
            </a:r>
            <a:r>
              <a:rPr lang="ru-RU" dirty="0" err="1"/>
              <a:t>софтуер</a:t>
            </a:r>
            <a:r>
              <a:rPr lang="ru-RU" dirty="0"/>
              <a:t> е </a:t>
            </a:r>
            <a:r>
              <a:rPr lang="ru-RU" dirty="0" err="1"/>
              <a:t>софтуер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е </a:t>
            </a:r>
            <a:r>
              <a:rPr lang="ru-RU" dirty="0" err="1"/>
              <a:t>проектиран</a:t>
            </a:r>
            <a:r>
              <a:rPr lang="ru-RU" dirty="0"/>
              <a:t> да </a:t>
            </a:r>
            <a:r>
              <a:rPr lang="ru-RU" dirty="0" err="1"/>
              <a:t>управлява</a:t>
            </a:r>
            <a:r>
              <a:rPr lang="ru-RU" dirty="0"/>
              <a:t> </a:t>
            </a:r>
            <a:r>
              <a:rPr lang="ru-RU" dirty="0" err="1"/>
              <a:t>компютърния</a:t>
            </a:r>
            <a:r>
              <a:rPr lang="ru-RU" dirty="0"/>
              <a:t> </a:t>
            </a:r>
            <a:r>
              <a:rPr lang="ru-RU" dirty="0" err="1"/>
              <a:t>хардуер</a:t>
            </a:r>
            <a:r>
              <a:rPr lang="ru-RU" dirty="0"/>
              <a:t> и да </a:t>
            </a:r>
            <a:r>
              <a:rPr lang="ru-RU" dirty="0" err="1"/>
              <a:t>осигурява</a:t>
            </a:r>
            <a:r>
              <a:rPr lang="ru-RU" dirty="0"/>
              <a:t> платформа за работа на </a:t>
            </a:r>
            <a:r>
              <a:rPr lang="ru-RU" dirty="0" err="1"/>
              <a:t>приложния</a:t>
            </a:r>
            <a:r>
              <a:rPr lang="ru-RU" dirty="0"/>
              <a:t> </a:t>
            </a:r>
            <a:r>
              <a:rPr lang="ru-RU" dirty="0" err="1"/>
              <a:t>софтуер</a:t>
            </a:r>
            <a:r>
              <a:rPr lang="ru-RU" dirty="0"/>
              <a:t>. За </a:t>
            </a:r>
            <a:r>
              <a:rPr lang="ru-RU" dirty="0" err="1"/>
              <a:t>разлика</a:t>
            </a:r>
            <a:r>
              <a:rPr lang="ru-RU" dirty="0"/>
              <a:t> от </a:t>
            </a:r>
            <a:r>
              <a:rPr lang="ru-RU" dirty="0" err="1"/>
              <a:t>приложния</a:t>
            </a:r>
            <a:r>
              <a:rPr lang="ru-RU" dirty="0"/>
              <a:t> </a:t>
            </a:r>
            <a:r>
              <a:rPr lang="ru-RU" dirty="0" err="1"/>
              <a:t>софтуер</a:t>
            </a:r>
            <a:r>
              <a:rPr lang="ru-RU" dirty="0"/>
              <a:t> не е </a:t>
            </a:r>
            <a:r>
              <a:rPr lang="ru-RU" dirty="0" err="1"/>
              <a:t>създаден</a:t>
            </a:r>
            <a:r>
              <a:rPr lang="ru-RU" dirty="0"/>
              <a:t> за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управляван</a:t>
            </a:r>
            <a:r>
              <a:rPr lang="ru-RU" dirty="0"/>
              <a:t> от </a:t>
            </a:r>
            <a:r>
              <a:rPr lang="ru-RU" dirty="0" err="1"/>
              <a:t>крайният</a:t>
            </a:r>
            <a:r>
              <a:rPr lang="ru-RU" dirty="0"/>
              <a:t> </a:t>
            </a:r>
            <a:r>
              <a:rPr lang="ru-RU" dirty="0" err="1"/>
              <a:t>потребител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4176464" cy="4392488"/>
          </a:xfrm>
        </p:spPr>
      </p:pic>
    </p:spTree>
    <p:extLst>
      <p:ext uri="{BB962C8B-B14F-4D97-AF65-F5344CB8AC3E}">
        <p14:creationId xmlns:p14="http://schemas.microsoft.com/office/powerpoint/2010/main" val="20807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Приложен софтуер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716016" cy="5301208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Приложен </a:t>
            </a:r>
            <a:r>
              <a:rPr lang="ru-RU" sz="2900" dirty="0" err="1"/>
              <a:t>софтуер</a:t>
            </a:r>
            <a:r>
              <a:rPr lang="ru-RU" sz="2900" dirty="0"/>
              <a:t> (на </a:t>
            </a:r>
            <a:r>
              <a:rPr lang="ru-RU" sz="2900" dirty="0" err="1"/>
              <a:t>английски</a:t>
            </a:r>
            <a:r>
              <a:rPr lang="ru-RU" sz="2900" dirty="0"/>
              <a:t>: </a:t>
            </a:r>
            <a:r>
              <a:rPr lang="ru-RU" sz="2900" dirty="0" err="1"/>
              <a:t>application</a:t>
            </a:r>
            <a:r>
              <a:rPr lang="ru-RU" sz="2900" dirty="0"/>
              <a:t> </a:t>
            </a:r>
            <a:r>
              <a:rPr lang="ru-RU" sz="2900" dirty="0" err="1"/>
              <a:t>software</a:t>
            </a:r>
            <a:r>
              <a:rPr lang="ru-RU" sz="2900" dirty="0"/>
              <a:t>) (</a:t>
            </a:r>
            <a:r>
              <a:rPr lang="ru-RU" sz="2900" dirty="0" err="1"/>
              <a:t>също</a:t>
            </a:r>
            <a:r>
              <a:rPr lang="ru-RU" sz="2900" dirty="0"/>
              <a:t> </a:t>
            </a:r>
            <a:r>
              <a:rPr lang="ru-RU" sz="2900" dirty="0" err="1"/>
              <a:t>приложно</a:t>
            </a:r>
            <a:r>
              <a:rPr lang="ru-RU" sz="2900" dirty="0"/>
              <a:t> </a:t>
            </a:r>
            <a:r>
              <a:rPr lang="ru-RU" sz="2900" dirty="0" err="1"/>
              <a:t>програмно</a:t>
            </a:r>
            <a:r>
              <a:rPr lang="ru-RU" sz="2900" dirty="0"/>
              <a:t> </a:t>
            </a:r>
            <a:r>
              <a:rPr lang="ru-RU" sz="2900" dirty="0" err="1"/>
              <a:t>осигуряване</a:t>
            </a:r>
            <a:r>
              <a:rPr lang="ru-RU" sz="2900" dirty="0"/>
              <a:t> или </a:t>
            </a:r>
            <a:r>
              <a:rPr lang="ru-RU" sz="2900" dirty="0" err="1"/>
              <a:t>накратко</a:t>
            </a:r>
            <a:r>
              <a:rPr lang="ru-RU" sz="2900" dirty="0"/>
              <a:t> приложение) е </a:t>
            </a:r>
            <a:r>
              <a:rPr lang="ru-RU" sz="2900" dirty="0" err="1"/>
              <a:t>софтуер</a:t>
            </a:r>
            <a:r>
              <a:rPr lang="ru-RU" sz="2900" dirty="0"/>
              <a:t>, предназначен за </a:t>
            </a:r>
            <a:r>
              <a:rPr lang="ru-RU" sz="2900" dirty="0" err="1"/>
              <a:t>изпълнението</a:t>
            </a:r>
            <a:r>
              <a:rPr lang="ru-RU" sz="2900" dirty="0"/>
              <a:t> на </a:t>
            </a:r>
            <a:r>
              <a:rPr lang="ru-RU" sz="2900" dirty="0" err="1"/>
              <a:t>определени</a:t>
            </a:r>
            <a:r>
              <a:rPr lang="ru-RU" sz="2900" dirty="0"/>
              <a:t> </a:t>
            </a:r>
            <a:r>
              <a:rPr lang="ru-RU" sz="2900" dirty="0" err="1"/>
              <a:t>потребителски</a:t>
            </a:r>
            <a:r>
              <a:rPr lang="ru-RU" sz="2900" dirty="0"/>
              <a:t> задачи, </a:t>
            </a:r>
            <a:r>
              <a:rPr lang="ru-RU" sz="2900" dirty="0" err="1"/>
              <a:t>който</a:t>
            </a:r>
            <a:r>
              <a:rPr lang="ru-RU" sz="2900" dirty="0"/>
              <a:t> е </a:t>
            </a:r>
            <a:r>
              <a:rPr lang="ru-RU" sz="2900" dirty="0" err="1"/>
              <a:t>направен</a:t>
            </a:r>
            <a:r>
              <a:rPr lang="ru-RU" sz="2900" dirty="0"/>
              <a:t> </a:t>
            </a:r>
            <a:r>
              <a:rPr lang="ru-RU" sz="2900" dirty="0" err="1"/>
              <a:t>така</a:t>
            </a:r>
            <a:r>
              <a:rPr lang="ru-RU" sz="2900" dirty="0"/>
              <a:t>, че да </a:t>
            </a:r>
            <a:r>
              <a:rPr lang="ru-RU" sz="2900" dirty="0" err="1"/>
              <a:t>взаимодейства</a:t>
            </a:r>
            <a:r>
              <a:rPr lang="ru-RU" sz="2900" dirty="0"/>
              <a:t> </a:t>
            </a:r>
            <a:r>
              <a:rPr lang="ru-RU" sz="2900" dirty="0" err="1"/>
              <a:t>непосредствено</a:t>
            </a:r>
            <a:r>
              <a:rPr lang="ru-RU" sz="2900" dirty="0"/>
              <a:t> с потребителя. Той се </a:t>
            </a:r>
            <a:r>
              <a:rPr lang="ru-RU" sz="2900" dirty="0" err="1"/>
              <a:t>състои</a:t>
            </a:r>
            <a:r>
              <a:rPr lang="ru-RU" sz="2900" dirty="0"/>
              <a:t> от </a:t>
            </a:r>
            <a:r>
              <a:rPr lang="ru-RU" sz="2900" dirty="0" err="1"/>
              <a:t>компютърни</a:t>
            </a:r>
            <a:r>
              <a:rPr lang="ru-RU" sz="2900" dirty="0"/>
              <a:t> </a:t>
            </a:r>
            <a:r>
              <a:rPr lang="ru-RU" sz="2900" dirty="0" err="1"/>
              <a:t>програми</a:t>
            </a:r>
            <a:r>
              <a:rPr lang="ru-RU" sz="2900" dirty="0"/>
              <a:t>, </a:t>
            </a:r>
            <a:r>
              <a:rPr lang="ru-RU" sz="2900" dirty="0" err="1"/>
              <a:t>предназначени</a:t>
            </a:r>
            <a:r>
              <a:rPr lang="ru-RU" sz="2900" dirty="0"/>
              <a:t> за </a:t>
            </a:r>
            <a:r>
              <a:rPr lang="ru-RU" sz="2900" dirty="0" err="1"/>
              <a:t>решаване</a:t>
            </a:r>
            <a:r>
              <a:rPr lang="ru-RU" sz="2900" dirty="0"/>
              <a:t> на </a:t>
            </a:r>
            <a:r>
              <a:rPr lang="ru-RU" sz="2900" dirty="0" err="1"/>
              <a:t>конкретни</a:t>
            </a:r>
            <a:r>
              <a:rPr lang="ru-RU" sz="2900" dirty="0"/>
              <a:t> задачи на </a:t>
            </a:r>
            <a:r>
              <a:rPr lang="ru-RU" sz="2900" dirty="0" err="1"/>
              <a:t>крайния</a:t>
            </a:r>
            <a:r>
              <a:rPr lang="ru-RU" sz="2900" dirty="0"/>
              <a:t> </a:t>
            </a:r>
            <a:r>
              <a:rPr lang="ru-RU" sz="2900" dirty="0" err="1"/>
              <a:t>потребител</a:t>
            </a:r>
            <a:r>
              <a:rPr lang="ru-RU" sz="2900" dirty="0"/>
              <a:t> – например </a:t>
            </a:r>
            <a:r>
              <a:rPr lang="ru-RU" sz="2900" dirty="0" err="1"/>
              <a:t>една</a:t>
            </a:r>
            <a:r>
              <a:rPr lang="ru-RU" sz="2900" dirty="0"/>
              <a:t> </a:t>
            </a:r>
            <a:r>
              <a:rPr lang="ru-RU" sz="2900" dirty="0" err="1"/>
              <a:t>компютърна</a:t>
            </a:r>
            <a:r>
              <a:rPr lang="ru-RU" sz="2900" dirty="0"/>
              <a:t> </a:t>
            </a:r>
            <a:r>
              <a:rPr lang="ru-RU" sz="2900" dirty="0" err="1"/>
              <a:t>програма</a:t>
            </a:r>
            <a:r>
              <a:rPr lang="ru-RU" sz="2900" dirty="0"/>
              <a:t> за </a:t>
            </a:r>
            <a:r>
              <a:rPr lang="ru-RU" sz="2900" dirty="0" err="1"/>
              <a:t>осъществяване</a:t>
            </a:r>
            <a:r>
              <a:rPr lang="ru-RU" sz="2900" dirty="0"/>
              <a:t> на счетоводство на фирма е </a:t>
            </a:r>
            <a:r>
              <a:rPr lang="ru-RU" sz="2900" dirty="0" err="1"/>
              <a:t>приложна</a:t>
            </a:r>
            <a:r>
              <a:rPr lang="ru-RU" sz="2900" dirty="0"/>
              <a:t> </a:t>
            </a:r>
            <a:r>
              <a:rPr lang="ru-RU" sz="2900" dirty="0" err="1"/>
              <a:t>програма</a:t>
            </a:r>
            <a:r>
              <a:rPr lang="ru-RU" sz="2900" dirty="0"/>
              <a:t>. В </a:t>
            </a:r>
            <a:r>
              <a:rPr lang="ru-RU" sz="2900" dirty="0" err="1"/>
              <a:t>повечето</a:t>
            </a:r>
            <a:r>
              <a:rPr lang="ru-RU" sz="2900" dirty="0"/>
              <a:t> </a:t>
            </a:r>
            <a:r>
              <a:rPr lang="ru-RU" sz="2900" dirty="0" err="1"/>
              <a:t>операционни</a:t>
            </a:r>
            <a:r>
              <a:rPr lang="ru-RU" sz="2900" dirty="0"/>
              <a:t> </a:t>
            </a:r>
            <a:r>
              <a:rPr lang="ru-RU" sz="2900" dirty="0" err="1"/>
              <a:t>системи</a:t>
            </a:r>
            <a:r>
              <a:rPr lang="ru-RU" sz="2900" dirty="0"/>
              <a:t> </a:t>
            </a:r>
            <a:r>
              <a:rPr lang="ru-RU" sz="2900" dirty="0" err="1"/>
              <a:t>приложните</a:t>
            </a:r>
            <a:r>
              <a:rPr lang="ru-RU" sz="2900" dirty="0"/>
              <a:t> </a:t>
            </a:r>
            <a:r>
              <a:rPr lang="ru-RU" sz="2900" dirty="0" err="1"/>
              <a:t>програми</a:t>
            </a:r>
            <a:r>
              <a:rPr lang="ru-RU" sz="2900" dirty="0"/>
              <a:t> не се </a:t>
            </a:r>
            <a:r>
              <a:rPr lang="ru-RU" sz="2900" dirty="0" err="1"/>
              <a:t>обръщат</a:t>
            </a:r>
            <a:r>
              <a:rPr lang="ru-RU" sz="2900" dirty="0"/>
              <a:t> </a:t>
            </a:r>
            <a:r>
              <a:rPr lang="ru-RU" sz="2900" dirty="0" err="1"/>
              <a:t>директно</a:t>
            </a:r>
            <a:r>
              <a:rPr lang="ru-RU" sz="2900" dirty="0"/>
              <a:t> </a:t>
            </a:r>
            <a:r>
              <a:rPr lang="ru-RU" sz="2900" dirty="0" err="1"/>
              <a:t>към</a:t>
            </a:r>
            <a:r>
              <a:rPr lang="ru-RU" sz="2900" dirty="0"/>
              <a:t> </a:t>
            </a:r>
            <a:r>
              <a:rPr lang="ru-RU" sz="2900" dirty="0" err="1"/>
              <a:t>ресурсите</a:t>
            </a:r>
            <a:r>
              <a:rPr lang="ru-RU" sz="2900" dirty="0"/>
              <a:t> на </a:t>
            </a:r>
            <a:r>
              <a:rPr lang="ru-RU" sz="2900" dirty="0" err="1"/>
              <a:t>компютъра</a:t>
            </a:r>
            <a:r>
              <a:rPr lang="ru-RU" sz="2900" dirty="0"/>
              <a:t>, а </a:t>
            </a:r>
            <a:r>
              <a:rPr lang="ru-RU" sz="2900" dirty="0" err="1"/>
              <a:t>работят</a:t>
            </a:r>
            <a:r>
              <a:rPr lang="ru-RU" sz="2900" dirty="0"/>
              <a:t> с </a:t>
            </a:r>
            <a:r>
              <a:rPr lang="ru-RU" sz="2900" dirty="0" err="1"/>
              <a:t>тях</a:t>
            </a:r>
            <a:r>
              <a:rPr lang="ru-RU" sz="2900" dirty="0"/>
              <a:t> посредством </a:t>
            </a:r>
            <a:r>
              <a:rPr lang="ru-RU" sz="2900" dirty="0" err="1"/>
              <a:t>операционната</a:t>
            </a:r>
            <a:r>
              <a:rPr lang="ru-RU" sz="2900" dirty="0"/>
              <a:t> система. </a:t>
            </a:r>
            <a:r>
              <a:rPr lang="ru-RU" sz="2900" dirty="0" err="1"/>
              <a:t>Приложният</a:t>
            </a:r>
            <a:r>
              <a:rPr lang="ru-RU" sz="2900" dirty="0"/>
              <a:t> </a:t>
            </a:r>
            <a:r>
              <a:rPr lang="ru-RU" sz="2900" dirty="0" err="1"/>
              <a:t>софтуер</a:t>
            </a:r>
            <a:r>
              <a:rPr lang="ru-RU" sz="2900" dirty="0"/>
              <a:t> се </a:t>
            </a:r>
            <a:r>
              <a:rPr lang="ru-RU" sz="2900" dirty="0" err="1"/>
              <a:t>разпространява</a:t>
            </a:r>
            <a:r>
              <a:rPr lang="ru-RU" sz="2900" dirty="0"/>
              <a:t> </a:t>
            </a:r>
            <a:r>
              <a:rPr lang="ru-RU" sz="2900" dirty="0" err="1"/>
              <a:t>във</a:t>
            </a:r>
            <a:r>
              <a:rPr lang="ru-RU" sz="2900" dirty="0"/>
              <a:t> вид на </a:t>
            </a:r>
            <a:r>
              <a:rPr lang="ru-RU" sz="2900" dirty="0" err="1"/>
              <a:t>програмни</a:t>
            </a:r>
            <a:r>
              <a:rPr lang="ru-RU" sz="2900" dirty="0"/>
              <a:t> </a:t>
            </a:r>
            <a:r>
              <a:rPr lang="ru-RU" sz="2900" dirty="0" err="1"/>
              <a:t>продукти</a:t>
            </a:r>
            <a:r>
              <a:rPr lang="ru-RU" sz="2900" dirty="0"/>
              <a:t> и </a:t>
            </a:r>
            <a:r>
              <a:rPr lang="ru-RU" sz="2900" dirty="0" err="1"/>
              <a:t>програмни</a:t>
            </a:r>
            <a:r>
              <a:rPr lang="ru-RU" sz="2900" dirty="0"/>
              <a:t> </a:t>
            </a:r>
            <a:r>
              <a:rPr lang="ru-RU" sz="2900" dirty="0" err="1"/>
              <a:t>пакети</a:t>
            </a:r>
            <a:r>
              <a:rPr lang="ru-RU" sz="2900" dirty="0"/>
              <a:t>.</a:t>
            </a:r>
          </a:p>
          <a:p>
            <a:endParaRPr lang="ru-RU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59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-16233" y="3140968"/>
            <a:ext cx="8062912" cy="1752600"/>
          </a:xfrm>
        </p:spPr>
        <p:txBody>
          <a:bodyPr>
            <a:noAutofit/>
          </a:bodyPr>
          <a:lstStyle/>
          <a:p>
            <a:r>
              <a:rPr lang="bg-BG" sz="6000" b="1" i="1" dirty="0" smtClean="0">
                <a:solidFill>
                  <a:schemeClr val="accent1">
                    <a:lumMod val="75000"/>
                  </a:schemeClr>
                </a:solidFill>
              </a:rPr>
              <a:t>Проверил: Десислава Делчева</a:t>
            </a:r>
            <a:endParaRPr lang="bg-BG" sz="6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Локална мрежа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355976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Локална</a:t>
            </a:r>
            <a:r>
              <a:rPr lang="ru-RU" dirty="0"/>
              <a:t> мрежа (на </a:t>
            </a:r>
            <a:r>
              <a:rPr lang="ru-RU" dirty="0" err="1"/>
              <a:t>английски</a:t>
            </a:r>
            <a:r>
              <a:rPr lang="ru-RU" dirty="0"/>
              <a:t>: </a:t>
            </a:r>
            <a:r>
              <a:rPr lang="ru-RU" dirty="0" err="1"/>
              <a:t>Local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, LAN) е вид малка </a:t>
            </a:r>
            <a:r>
              <a:rPr lang="ru-RU" dirty="0" err="1"/>
              <a:t>компютърна</a:t>
            </a:r>
            <a:r>
              <a:rPr lang="ru-RU" dirty="0"/>
              <a:t> мрежа, </a:t>
            </a:r>
            <a:r>
              <a:rPr lang="ru-RU" dirty="0" err="1"/>
              <a:t>обслужваща</a:t>
            </a:r>
            <a:r>
              <a:rPr lang="ru-RU" dirty="0"/>
              <a:t> </a:t>
            </a:r>
            <a:r>
              <a:rPr lang="ru-RU" dirty="0" err="1"/>
              <a:t>компютри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устройства (напр. </a:t>
            </a:r>
            <a:r>
              <a:rPr lang="ru-RU" dirty="0" err="1"/>
              <a:t>мрежови</a:t>
            </a:r>
            <a:r>
              <a:rPr lang="ru-RU" dirty="0"/>
              <a:t> </a:t>
            </a:r>
            <a:r>
              <a:rPr lang="ru-RU" dirty="0" err="1"/>
              <a:t>принтери</a:t>
            </a:r>
            <a:r>
              <a:rPr lang="ru-RU" dirty="0"/>
              <a:t> или </a:t>
            </a:r>
            <a:r>
              <a:rPr lang="ru-RU" dirty="0" err="1"/>
              <a:t>скенери</a:t>
            </a:r>
            <a:r>
              <a:rPr lang="ru-RU" dirty="0"/>
              <a:t>), </a:t>
            </a:r>
            <a:r>
              <a:rPr lang="ru-RU" dirty="0" err="1"/>
              <a:t>свързани</a:t>
            </a:r>
            <a:r>
              <a:rPr lang="ru-RU" dirty="0"/>
              <a:t> </a:t>
            </a:r>
            <a:r>
              <a:rPr lang="ru-RU" dirty="0" err="1"/>
              <a:t>помежду</a:t>
            </a:r>
            <a:r>
              <a:rPr lang="ru-RU" dirty="0"/>
              <a:t> си. За </a:t>
            </a:r>
            <a:r>
              <a:rPr lang="ru-RU" dirty="0" err="1"/>
              <a:t>разлика</a:t>
            </a:r>
            <a:r>
              <a:rPr lang="ru-RU" dirty="0"/>
              <a:t> от </a:t>
            </a:r>
            <a:r>
              <a:rPr lang="ru-RU" dirty="0" err="1"/>
              <a:t>големите</a:t>
            </a:r>
            <a:r>
              <a:rPr lang="ru-RU" dirty="0"/>
              <a:t> (</a:t>
            </a:r>
            <a:r>
              <a:rPr lang="ru-RU" dirty="0" err="1"/>
              <a:t>международни</a:t>
            </a:r>
            <a:r>
              <a:rPr lang="ru-RU" dirty="0"/>
              <a:t>) WAN мрежи, </a:t>
            </a:r>
            <a:r>
              <a:rPr lang="ru-RU" dirty="0" err="1"/>
              <a:t>локалната</a:t>
            </a:r>
            <a:r>
              <a:rPr lang="ru-RU" dirty="0"/>
              <a:t> мрежа се </a:t>
            </a:r>
            <a:r>
              <a:rPr lang="ru-RU" dirty="0" err="1"/>
              <a:t>разполага</a:t>
            </a:r>
            <a:r>
              <a:rPr lang="ru-RU" dirty="0"/>
              <a:t> </a:t>
            </a:r>
            <a:r>
              <a:rPr lang="ru-RU" dirty="0" err="1"/>
              <a:t>обикновено</a:t>
            </a:r>
            <a:r>
              <a:rPr lang="ru-RU" dirty="0"/>
              <a:t> в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сграда</a:t>
            </a:r>
            <a:r>
              <a:rPr lang="ru-RU" dirty="0"/>
              <a:t>. В </a:t>
            </a:r>
            <a:r>
              <a:rPr lang="ru-RU" dirty="0" err="1"/>
              <a:t>днешно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 </a:t>
            </a:r>
            <a:r>
              <a:rPr lang="ru-RU" dirty="0" err="1"/>
              <a:t>най-разпространени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технологиите</a:t>
            </a:r>
            <a:r>
              <a:rPr lang="ru-RU" dirty="0"/>
              <a:t> на </a:t>
            </a:r>
            <a:r>
              <a:rPr lang="ru-RU" dirty="0" err="1"/>
              <a:t>свързване</a:t>
            </a:r>
            <a:r>
              <a:rPr lang="ru-RU" dirty="0"/>
              <a:t> </a:t>
            </a:r>
            <a:r>
              <a:rPr lang="ru-RU" dirty="0" err="1"/>
              <a:t>Ethernet</a:t>
            </a:r>
            <a:r>
              <a:rPr lang="ru-RU" dirty="0"/>
              <a:t> или </a:t>
            </a:r>
            <a:r>
              <a:rPr lang="ru-RU" dirty="0" err="1"/>
              <a:t>Wi-Fi</a:t>
            </a:r>
            <a:r>
              <a:rPr lang="ru-RU" dirty="0"/>
              <a:t>, за </a:t>
            </a:r>
            <a:r>
              <a:rPr lang="ru-RU" dirty="0" err="1"/>
              <a:t>разлика</a:t>
            </a:r>
            <a:r>
              <a:rPr lang="ru-RU" dirty="0"/>
              <a:t> от </a:t>
            </a:r>
            <a:r>
              <a:rPr lang="ru-RU" dirty="0" err="1"/>
              <a:t>миналото</a:t>
            </a:r>
            <a:r>
              <a:rPr lang="ru-RU" dirty="0"/>
              <a:t>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използвани</a:t>
            </a:r>
            <a:r>
              <a:rPr lang="ru-RU" dirty="0"/>
              <a:t> </a:t>
            </a:r>
            <a:r>
              <a:rPr lang="ru-RU" dirty="0" err="1"/>
              <a:t>предимно</a:t>
            </a:r>
            <a:r>
              <a:rPr lang="ru-RU" dirty="0"/>
              <a:t> ARCNET, </a:t>
            </a:r>
            <a:r>
              <a:rPr lang="ru-RU" dirty="0" err="1"/>
              <a:t>Token</a:t>
            </a:r>
            <a:r>
              <a:rPr lang="ru-RU" dirty="0"/>
              <a:t> </a:t>
            </a:r>
            <a:r>
              <a:rPr lang="ru-RU" dirty="0" err="1"/>
              <a:t>ring</a:t>
            </a:r>
            <a:r>
              <a:rPr lang="ru-RU" dirty="0"/>
              <a:t> и др.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72816"/>
            <a:ext cx="4788024" cy="4032447"/>
          </a:xfrm>
        </p:spPr>
      </p:pic>
    </p:spTree>
    <p:extLst>
      <p:ext uri="{BB962C8B-B14F-4D97-AF65-F5344CB8AC3E}">
        <p14:creationId xmlns:p14="http://schemas.microsoft.com/office/powerpoint/2010/main" val="586974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локалната мрежа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8568952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Чрез </a:t>
            </a:r>
            <a:r>
              <a:rPr lang="ru-RU" dirty="0" err="1"/>
              <a:t>локалната</a:t>
            </a:r>
            <a:r>
              <a:rPr lang="ru-RU" dirty="0"/>
              <a:t> мрежа се </a:t>
            </a:r>
            <a:r>
              <a:rPr lang="ru-RU" dirty="0" err="1"/>
              <a:t>осъществява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    </a:t>
            </a:r>
            <a:r>
              <a:rPr lang="ru-RU" dirty="0" err="1"/>
              <a:t>Споделяне</a:t>
            </a:r>
            <a:r>
              <a:rPr lang="ru-RU" dirty="0"/>
              <a:t> на информация между </a:t>
            </a:r>
            <a:r>
              <a:rPr lang="ru-RU" dirty="0" err="1"/>
              <a:t>компютрите</a:t>
            </a:r>
            <a:r>
              <a:rPr lang="ru-RU" dirty="0"/>
              <a:t> (</a:t>
            </a:r>
            <a:r>
              <a:rPr lang="ru-RU" dirty="0" err="1"/>
              <a:t>sharing</a:t>
            </a:r>
            <a:r>
              <a:rPr lang="ru-RU" dirty="0"/>
              <a:t>). </a:t>
            </a:r>
            <a:r>
              <a:rPr lang="ru-RU" dirty="0" err="1"/>
              <a:t>Всеки</a:t>
            </a:r>
            <a:r>
              <a:rPr lang="ru-RU" dirty="0"/>
              <a:t> </a:t>
            </a:r>
            <a:r>
              <a:rPr lang="ru-RU" dirty="0" err="1"/>
              <a:t>потребител</a:t>
            </a:r>
            <a:r>
              <a:rPr lang="ru-RU" dirty="0"/>
              <a:t> в </a:t>
            </a:r>
            <a:r>
              <a:rPr lang="ru-RU" dirty="0" err="1"/>
              <a:t>мрежата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получи </a:t>
            </a:r>
            <a:r>
              <a:rPr lang="ru-RU" dirty="0" err="1"/>
              <a:t>достъп</a:t>
            </a:r>
            <a:r>
              <a:rPr lang="ru-RU" dirty="0"/>
              <a:t> до </a:t>
            </a:r>
            <a:r>
              <a:rPr lang="ru-RU" dirty="0" err="1"/>
              <a:t>всички</a:t>
            </a:r>
            <a:r>
              <a:rPr lang="ru-RU" dirty="0"/>
              <a:t> или само до </a:t>
            </a:r>
            <a:r>
              <a:rPr lang="ru-RU" dirty="0" err="1"/>
              <a:t>някои</a:t>
            </a:r>
            <a:r>
              <a:rPr lang="ru-RU" dirty="0"/>
              <a:t> от </a:t>
            </a:r>
            <a:r>
              <a:rPr lang="ru-RU" dirty="0" err="1"/>
              <a:t>устройствата</a:t>
            </a:r>
            <a:r>
              <a:rPr lang="ru-RU" dirty="0"/>
              <a:t>, </a:t>
            </a:r>
            <a:r>
              <a:rPr lang="ru-RU" dirty="0" err="1"/>
              <a:t>директориите</a:t>
            </a:r>
            <a:r>
              <a:rPr lang="ru-RU" dirty="0"/>
              <a:t> или </a:t>
            </a:r>
            <a:r>
              <a:rPr lang="ru-RU" dirty="0" err="1"/>
              <a:t>отделни</a:t>
            </a:r>
            <a:r>
              <a:rPr lang="ru-RU" dirty="0"/>
              <a:t> </a:t>
            </a:r>
            <a:r>
              <a:rPr lang="ru-RU" dirty="0" err="1"/>
              <a:t>файлове</a:t>
            </a:r>
            <a:r>
              <a:rPr lang="ru-RU" dirty="0"/>
              <a:t>, в </a:t>
            </a:r>
            <a:r>
              <a:rPr lang="ru-RU" dirty="0" err="1"/>
              <a:t>зависимост</a:t>
            </a:r>
            <a:r>
              <a:rPr lang="ru-RU" dirty="0"/>
              <a:t> от </a:t>
            </a:r>
            <a:r>
              <a:rPr lang="ru-RU" dirty="0" err="1"/>
              <a:t>това</a:t>
            </a:r>
            <a:r>
              <a:rPr lang="ru-RU" dirty="0"/>
              <a:t> с </a:t>
            </a:r>
            <a:r>
              <a:rPr lang="ru-RU" dirty="0" err="1"/>
              <a:t>какви</a:t>
            </a:r>
            <a:r>
              <a:rPr lang="ru-RU" dirty="0"/>
              <a:t> права </a:t>
            </a:r>
            <a:r>
              <a:rPr lang="ru-RU" dirty="0" err="1"/>
              <a:t>разполага</a:t>
            </a:r>
            <a:r>
              <a:rPr lang="ru-RU" dirty="0"/>
              <a:t> (</a:t>
            </a:r>
            <a:r>
              <a:rPr lang="ru-RU" dirty="0" err="1"/>
              <a:t>пълни</a:t>
            </a:r>
            <a:r>
              <a:rPr lang="ru-RU" dirty="0"/>
              <a:t> права, само за </a:t>
            </a:r>
            <a:r>
              <a:rPr lang="ru-RU" dirty="0" err="1"/>
              <a:t>четене</a:t>
            </a:r>
            <a:r>
              <a:rPr lang="ru-RU" dirty="0"/>
              <a:t> и др.)</a:t>
            </a:r>
          </a:p>
          <a:p>
            <a:r>
              <a:rPr lang="ru-RU" dirty="0"/>
              <a:t>    </a:t>
            </a:r>
            <a:r>
              <a:rPr lang="ru-RU" dirty="0" err="1"/>
              <a:t>Свързване</a:t>
            </a:r>
            <a:r>
              <a:rPr lang="ru-RU" dirty="0"/>
              <a:t> на приложения,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инсталирани</a:t>
            </a:r>
            <a:r>
              <a:rPr lang="ru-RU" dirty="0"/>
              <a:t> на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компютри</a:t>
            </a:r>
            <a:r>
              <a:rPr lang="ru-RU" dirty="0"/>
              <a:t> в </a:t>
            </a:r>
            <a:r>
              <a:rPr lang="ru-RU" dirty="0" err="1"/>
              <a:t>мрежата</a:t>
            </a:r>
            <a:r>
              <a:rPr lang="ru-RU" dirty="0"/>
              <a:t>, напр.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работи</a:t>
            </a:r>
            <a:r>
              <a:rPr lang="ru-RU" dirty="0"/>
              <a:t> на един </a:t>
            </a:r>
            <a:r>
              <a:rPr lang="ru-RU" dirty="0" err="1"/>
              <a:t>компютър</a:t>
            </a:r>
            <a:r>
              <a:rPr lang="ru-RU" dirty="0"/>
              <a:t>, </a:t>
            </a:r>
            <a:r>
              <a:rPr lang="ru-RU" dirty="0" err="1"/>
              <a:t>би</a:t>
            </a:r>
            <a:r>
              <a:rPr lang="ru-RU" dirty="0"/>
              <a:t> могла да </a:t>
            </a:r>
            <a:r>
              <a:rPr lang="ru-RU" dirty="0" err="1"/>
              <a:t>използва</a:t>
            </a:r>
            <a:r>
              <a:rPr lang="ru-RU" dirty="0"/>
              <a:t> </a:t>
            </a:r>
            <a:r>
              <a:rPr lang="ru-RU" dirty="0" err="1"/>
              <a:t>помощни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инсталирани</a:t>
            </a:r>
            <a:r>
              <a:rPr lang="ru-RU" dirty="0"/>
              <a:t> на друг </a:t>
            </a:r>
            <a:r>
              <a:rPr lang="ru-RU" dirty="0" err="1"/>
              <a:t>компютър</a:t>
            </a:r>
            <a:r>
              <a:rPr lang="ru-RU" dirty="0"/>
              <a:t>.</a:t>
            </a:r>
          </a:p>
          <a:p>
            <a:r>
              <a:rPr lang="ru-RU" dirty="0"/>
              <a:t>    Автоматична синхронизация на </a:t>
            </a:r>
            <a:r>
              <a:rPr lang="ru-RU" dirty="0" err="1"/>
              <a:t>файлове</a:t>
            </a:r>
            <a:r>
              <a:rPr lang="ru-RU" dirty="0"/>
              <a:t> в </a:t>
            </a:r>
            <a:r>
              <a:rPr lang="ru-RU" dirty="0" err="1"/>
              <a:t>цялата</a:t>
            </a:r>
            <a:r>
              <a:rPr lang="ru-RU" dirty="0"/>
              <a:t> мрежа. </a:t>
            </a:r>
            <a:r>
              <a:rPr lang="ru-RU" dirty="0" err="1"/>
              <a:t>Повечето</a:t>
            </a:r>
            <a:r>
              <a:rPr lang="ru-RU" dirty="0"/>
              <a:t> </a:t>
            </a:r>
            <a:r>
              <a:rPr lang="ru-RU" dirty="0" err="1"/>
              <a:t>мрежови</a:t>
            </a:r>
            <a:r>
              <a:rPr lang="ru-RU" dirty="0"/>
              <a:t> </a:t>
            </a:r>
            <a:r>
              <a:rPr lang="ru-RU" dirty="0" err="1"/>
              <a:t>софтуери</a:t>
            </a:r>
            <a:r>
              <a:rPr lang="ru-RU" dirty="0"/>
              <a:t> предоставят </a:t>
            </a:r>
            <a:r>
              <a:rPr lang="ru-RU" dirty="0" err="1"/>
              <a:t>възможност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от </a:t>
            </a:r>
            <a:r>
              <a:rPr lang="ru-RU" dirty="0" err="1"/>
              <a:t>файловете</a:t>
            </a:r>
            <a:r>
              <a:rPr lang="ru-RU" dirty="0"/>
              <a:t> след обработка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обновени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компютри</a:t>
            </a:r>
            <a:r>
              <a:rPr lang="ru-RU" dirty="0"/>
              <a:t>, </a:t>
            </a:r>
            <a:r>
              <a:rPr lang="ru-RU" dirty="0" err="1"/>
              <a:t>където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техни</a:t>
            </a:r>
            <a:r>
              <a:rPr lang="ru-RU" dirty="0"/>
              <a:t> копия.</a:t>
            </a:r>
          </a:p>
          <a:p>
            <a:r>
              <a:rPr lang="ru-RU" dirty="0"/>
              <a:t>    </a:t>
            </a:r>
            <a:r>
              <a:rPr lang="ru-RU" dirty="0" err="1"/>
              <a:t>Стрийминг</a:t>
            </a:r>
            <a:r>
              <a:rPr lang="ru-RU" dirty="0"/>
              <a:t> на </a:t>
            </a:r>
            <a:r>
              <a:rPr lang="ru-RU" dirty="0" err="1"/>
              <a:t>мултимедия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467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локални мрежи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7571184" cy="4525963"/>
          </a:xfrm>
        </p:spPr>
        <p:txBody>
          <a:bodyPr>
            <a:normAutofit fontScale="92500" lnSpcReduction="20000"/>
          </a:bodyPr>
          <a:lstStyle/>
          <a:p>
            <a:r>
              <a:rPr lang="bg-BG" dirty="0"/>
              <a:t>Според </a:t>
            </a:r>
            <a:r>
              <a:rPr lang="bg-BG" dirty="0" smtClean="0"/>
              <a:t>организацията:</a:t>
            </a:r>
          </a:p>
          <a:p>
            <a:pPr marL="64008" indent="0">
              <a:buNone/>
            </a:pP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организацията</a:t>
            </a:r>
            <a:r>
              <a:rPr lang="ru-RU" dirty="0"/>
              <a:t> на </a:t>
            </a:r>
            <a:r>
              <a:rPr lang="ru-RU" dirty="0" err="1"/>
              <a:t>управлението</a:t>
            </a:r>
            <a:r>
              <a:rPr lang="ru-RU" dirty="0"/>
              <a:t> </a:t>
            </a:r>
            <a:r>
              <a:rPr lang="ru-RU" dirty="0" err="1"/>
              <a:t>локалните</a:t>
            </a:r>
            <a:r>
              <a:rPr lang="ru-RU" dirty="0"/>
              <a:t> мрежи </a:t>
            </a:r>
            <a:r>
              <a:rPr lang="ru-RU" dirty="0" err="1"/>
              <a:t>са</a:t>
            </a:r>
            <a:r>
              <a:rPr lang="ru-RU" dirty="0"/>
              <a:t> два </a:t>
            </a:r>
            <a:r>
              <a:rPr lang="ru-RU" dirty="0" err="1"/>
              <a:t>основни</a:t>
            </a:r>
            <a:r>
              <a:rPr lang="ru-RU" dirty="0"/>
              <a:t> вида: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 </a:t>
            </a:r>
            <a:r>
              <a:rPr lang="ru-RU" dirty="0"/>
              <a:t>Мрежи с равноправен </a:t>
            </a:r>
            <a:r>
              <a:rPr lang="ru-RU" dirty="0" err="1"/>
              <a:t>достъп</a:t>
            </a:r>
            <a:r>
              <a:rPr lang="ru-RU" dirty="0"/>
              <a:t> (</a:t>
            </a:r>
            <a:r>
              <a:rPr lang="ru-RU" dirty="0" err="1"/>
              <a:t>peer-to-peer</a:t>
            </a:r>
            <a:r>
              <a:rPr lang="ru-RU" dirty="0"/>
              <a:t>)</a:t>
            </a:r>
          </a:p>
          <a:p>
            <a:pPr marL="64008" indent="0">
              <a:buNone/>
            </a:pPr>
            <a:r>
              <a:rPr lang="ru-RU" dirty="0" smtClean="0"/>
              <a:t> </a:t>
            </a:r>
            <a:r>
              <a:rPr lang="ru-RU" dirty="0"/>
              <a:t>Мрежи клиент-</a:t>
            </a:r>
            <a:r>
              <a:rPr lang="ru-RU" dirty="0" err="1"/>
              <a:t>сървър</a:t>
            </a:r>
            <a:r>
              <a:rPr lang="ru-RU" dirty="0"/>
              <a:t> (</a:t>
            </a:r>
            <a:r>
              <a:rPr lang="ru-RU" dirty="0" err="1"/>
              <a:t>client-server</a:t>
            </a:r>
            <a:r>
              <a:rPr lang="ru-RU" dirty="0"/>
              <a:t>)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dirty="0"/>
              <a:t>При </a:t>
            </a:r>
            <a:r>
              <a:rPr lang="ru-RU" dirty="0" err="1"/>
              <a:t>мрежите</a:t>
            </a:r>
            <a:r>
              <a:rPr lang="ru-RU" dirty="0"/>
              <a:t> клиент-</a:t>
            </a:r>
            <a:r>
              <a:rPr lang="ru-RU" dirty="0" err="1"/>
              <a:t>сървър</a:t>
            </a:r>
            <a:r>
              <a:rPr lang="ru-RU" dirty="0"/>
              <a:t> един от </a:t>
            </a:r>
            <a:r>
              <a:rPr lang="ru-RU" dirty="0" err="1" smtClean="0"/>
              <a:t>компютрите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/>
              <a:t>централна</a:t>
            </a:r>
            <a:r>
              <a:rPr lang="ru-RU" dirty="0"/>
              <a:t> роля и се </a:t>
            </a:r>
            <a:r>
              <a:rPr lang="ru-RU" dirty="0" err="1"/>
              <a:t>нарича</a:t>
            </a:r>
            <a:r>
              <a:rPr lang="ru-RU" dirty="0"/>
              <a:t> </a:t>
            </a:r>
            <a:r>
              <a:rPr lang="ru-RU" dirty="0" err="1"/>
              <a:t>сървър</a:t>
            </a:r>
            <a:r>
              <a:rPr lang="ru-RU" dirty="0"/>
              <a:t>, а </a:t>
            </a:r>
            <a:r>
              <a:rPr lang="ru-RU" dirty="0" err="1"/>
              <a:t>останалите</a:t>
            </a:r>
            <a:r>
              <a:rPr lang="ru-RU" dirty="0"/>
              <a:t> се </a:t>
            </a:r>
            <a:r>
              <a:rPr lang="ru-RU" dirty="0" err="1"/>
              <a:t>наричат</a:t>
            </a:r>
            <a:r>
              <a:rPr lang="ru-RU" dirty="0"/>
              <a:t> </a:t>
            </a:r>
            <a:r>
              <a:rPr lang="ru-RU" dirty="0" err="1"/>
              <a:t>клиенти</a:t>
            </a:r>
            <a:r>
              <a:rPr lang="ru-RU" dirty="0"/>
              <a:t>. Те </a:t>
            </a:r>
            <a:r>
              <a:rPr lang="ru-RU" dirty="0" err="1"/>
              <a:t>ползват</a:t>
            </a:r>
            <a:r>
              <a:rPr lang="ru-RU" dirty="0"/>
              <a:t> </a:t>
            </a:r>
            <a:r>
              <a:rPr lang="ru-RU" dirty="0" err="1"/>
              <a:t>услугите</a:t>
            </a:r>
            <a:r>
              <a:rPr lang="ru-RU" dirty="0"/>
              <a:t>, </a:t>
            </a:r>
            <a:r>
              <a:rPr lang="ru-RU" dirty="0" err="1"/>
              <a:t>осигурени</a:t>
            </a:r>
            <a:r>
              <a:rPr lang="ru-RU" dirty="0"/>
              <a:t> от </a:t>
            </a:r>
            <a:r>
              <a:rPr lang="ru-RU" dirty="0" err="1"/>
              <a:t>сървъра</a:t>
            </a:r>
            <a:r>
              <a:rPr lang="ru-RU" dirty="0"/>
              <a:t>. </a:t>
            </a:r>
            <a:r>
              <a:rPr lang="ru-RU" dirty="0" err="1"/>
              <a:t>Персоналните</a:t>
            </a:r>
            <a:r>
              <a:rPr lang="ru-RU" dirty="0"/>
              <a:t> </a:t>
            </a:r>
            <a:r>
              <a:rPr lang="ru-RU" dirty="0" err="1"/>
              <a:t>компютри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клиенти</a:t>
            </a:r>
            <a:r>
              <a:rPr lang="ru-RU" dirty="0"/>
              <a:t> в </a:t>
            </a:r>
            <a:r>
              <a:rPr lang="ru-RU" dirty="0" err="1"/>
              <a:t>мрежата</a:t>
            </a:r>
            <a:r>
              <a:rPr lang="ru-RU" dirty="0"/>
              <a:t>, </a:t>
            </a:r>
            <a:r>
              <a:rPr lang="ru-RU" dirty="0" err="1"/>
              <a:t>често</a:t>
            </a:r>
            <a:r>
              <a:rPr lang="ru-RU" dirty="0"/>
              <a:t> се </a:t>
            </a:r>
            <a:r>
              <a:rPr lang="ru-RU" dirty="0" err="1"/>
              <a:t>наричат</a:t>
            </a:r>
            <a:r>
              <a:rPr lang="ru-RU" dirty="0"/>
              <a:t> работни станции.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34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8435280" cy="6264695"/>
          </a:xfrm>
        </p:spPr>
        <p:txBody>
          <a:bodyPr>
            <a:normAutofit fontScale="85000" lnSpcReduction="10000"/>
          </a:bodyPr>
          <a:lstStyle/>
          <a:p>
            <a:r>
              <a:rPr lang="bg-BG" dirty="0"/>
              <a:t>Според </a:t>
            </a:r>
            <a:r>
              <a:rPr lang="bg-BG" dirty="0" smtClean="0"/>
              <a:t>топологията: </a:t>
            </a:r>
          </a:p>
          <a:p>
            <a:endParaRPr lang="bg-BG" dirty="0"/>
          </a:p>
          <a:p>
            <a:pPr marL="64008" indent="0">
              <a:buNone/>
            </a:pPr>
            <a:r>
              <a:rPr lang="ru-RU" dirty="0" err="1" smtClean="0"/>
              <a:t>Основните</a:t>
            </a:r>
            <a:r>
              <a:rPr lang="ru-RU" dirty="0" smtClean="0"/>
              <a:t> </a:t>
            </a:r>
            <a:r>
              <a:rPr lang="ru-RU" dirty="0" err="1"/>
              <a:t>типове</a:t>
            </a:r>
            <a:r>
              <a:rPr lang="ru-RU" dirty="0"/>
              <a:t> </a:t>
            </a:r>
            <a:r>
              <a:rPr lang="ru-RU" dirty="0" err="1"/>
              <a:t>топологично</a:t>
            </a:r>
            <a:r>
              <a:rPr lang="ru-RU" dirty="0"/>
              <a:t> </a:t>
            </a:r>
            <a:r>
              <a:rPr lang="ru-RU" dirty="0" err="1"/>
              <a:t>структуриране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: </a:t>
            </a:r>
            <a:r>
              <a:rPr lang="ru-RU" dirty="0" err="1"/>
              <a:t>звездовидно</a:t>
            </a:r>
            <a:r>
              <a:rPr lang="ru-RU" dirty="0"/>
              <a:t> (</a:t>
            </a:r>
            <a:r>
              <a:rPr lang="ru-RU" dirty="0" err="1"/>
              <a:t>star</a:t>
            </a:r>
            <a:r>
              <a:rPr lang="ru-RU" dirty="0"/>
              <a:t>), </a:t>
            </a:r>
            <a:r>
              <a:rPr lang="ru-RU" dirty="0" err="1"/>
              <a:t>token</a:t>
            </a:r>
            <a:r>
              <a:rPr lang="ru-RU" dirty="0"/>
              <a:t> </a:t>
            </a:r>
            <a:r>
              <a:rPr lang="ru-RU" dirty="0" err="1"/>
              <a:t>ring</a:t>
            </a:r>
            <a:r>
              <a:rPr lang="ru-RU" dirty="0"/>
              <a:t> (</a:t>
            </a:r>
            <a:r>
              <a:rPr lang="ru-RU" dirty="0" err="1"/>
              <a:t>токен</a:t>
            </a:r>
            <a:r>
              <a:rPr lang="ru-RU" dirty="0"/>
              <a:t> ринг, букв. „маркеров </a:t>
            </a:r>
            <a:r>
              <a:rPr lang="ru-RU" dirty="0" err="1"/>
              <a:t>кръг</a:t>
            </a:r>
            <a:r>
              <a:rPr lang="ru-RU" dirty="0"/>
              <a:t>“) и шина (</a:t>
            </a:r>
            <a:r>
              <a:rPr lang="ru-RU" dirty="0" err="1"/>
              <a:t>Bus</a:t>
            </a:r>
            <a:r>
              <a:rPr lang="ru-RU" dirty="0"/>
              <a:t>). </a:t>
            </a:r>
            <a:r>
              <a:rPr lang="ru-RU" dirty="0" err="1"/>
              <a:t>Топологичните</a:t>
            </a:r>
            <a:r>
              <a:rPr lang="ru-RU" dirty="0"/>
              <a:t> деления се </a:t>
            </a:r>
            <a:r>
              <a:rPr lang="ru-RU" dirty="0" err="1"/>
              <a:t>различават</a:t>
            </a:r>
            <a:r>
              <a:rPr lang="ru-RU" dirty="0"/>
              <a:t> по начина на </a:t>
            </a:r>
            <a:r>
              <a:rPr lang="ru-RU" dirty="0" err="1"/>
              <a:t>пренос</a:t>
            </a:r>
            <a:r>
              <a:rPr lang="ru-RU" dirty="0"/>
              <a:t> на </a:t>
            </a:r>
            <a:r>
              <a:rPr lang="ru-RU" dirty="0" err="1"/>
              <a:t>данни</a:t>
            </a:r>
            <a:r>
              <a:rPr lang="ru-RU" dirty="0"/>
              <a:t>:</a:t>
            </a:r>
          </a:p>
          <a:p>
            <a:pPr marL="64008" indent="0">
              <a:buNone/>
            </a:pPr>
            <a:r>
              <a:rPr lang="ru-RU" dirty="0" smtClean="0"/>
              <a:t>  </a:t>
            </a:r>
            <a:r>
              <a:rPr lang="ru-RU" dirty="0" err="1"/>
              <a:t>Най-разпространената</a:t>
            </a:r>
            <a:r>
              <a:rPr lang="ru-RU" dirty="0"/>
              <a:t> </a:t>
            </a:r>
            <a:r>
              <a:rPr lang="ru-RU" dirty="0" err="1"/>
              <a:t>мрежова</a:t>
            </a:r>
            <a:r>
              <a:rPr lang="ru-RU" dirty="0"/>
              <a:t> структура </a:t>
            </a:r>
            <a:r>
              <a:rPr lang="ru-RU" dirty="0" err="1"/>
              <a:t>която</a:t>
            </a:r>
            <a:r>
              <a:rPr lang="ru-RU" dirty="0"/>
              <a:t> се </a:t>
            </a:r>
            <a:r>
              <a:rPr lang="ru-RU" dirty="0" err="1"/>
              <a:t>използва</a:t>
            </a:r>
            <a:r>
              <a:rPr lang="ru-RU" dirty="0"/>
              <a:t> </a:t>
            </a:r>
            <a:r>
              <a:rPr lang="ru-RU" dirty="0" err="1"/>
              <a:t>днес</a:t>
            </a:r>
            <a:r>
              <a:rPr lang="ru-RU" dirty="0"/>
              <a:t> е тип „звезда“. При </a:t>
            </a:r>
            <a:r>
              <a:rPr lang="ru-RU" dirty="0" err="1"/>
              <a:t>нея</a:t>
            </a:r>
            <a:r>
              <a:rPr lang="ru-RU" dirty="0"/>
              <a:t> </a:t>
            </a:r>
            <a:r>
              <a:rPr lang="ru-RU" dirty="0" err="1"/>
              <a:t>всеки</a:t>
            </a:r>
            <a:r>
              <a:rPr lang="ru-RU" dirty="0"/>
              <a:t> един </a:t>
            </a:r>
            <a:r>
              <a:rPr lang="ru-RU" dirty="0" err="1"/>
              <a:t>компютър</a:t>
            </a:r>
            <a:r>
              <a:rPr lang="ru-RU" dirty="0"/>
              <a:t> се </a:t>
            </a:r>
            <a:r>
              <a:rPr lang="ru-RU" dirty="0" err="1"/>
              <a:t>свързва</a:t>
            </a:r>
            <a:r>
              <a:rPr lang="ru-RU" dirty="0"/>
              <a:t> чрез </a:t>
            </a:r>
            <a:r>
              <a:rPr lang="ru-RU" dirty="0" err="1"/>
              <a:t>кабел</a:t>
            </a:r>
            <a:r>
              <a:rPr lang="ru-RU" dirty="0"/>
              <a:t> </a:t>
            </a:r>
            <a:r>
              <a:rPr lang="ru-RU" dirty="0" err="1"/>
              <a:t>директно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комутатора</a:t>
            </a:r>
            <a:r>
              <a:rPr lang="ru-RU" dirty="0"/>
              <a:t> – </a:t>
            </a:r>
            <a:r>
              <a:rPr lang="ru-RU" dirty="0" err="1"/>
              <a:t>суич</a:t>
            </a:r>
            <a:r>
              <a:rPr lang="ru-RU" dirty="0"/>
              <a:t> или </a:t>
            </a:r>
            <a:r>
              <a:rPr lang="ru-RU" dirty="0" err="1"/>
              <a:t>рутер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Мрежа </a:t>
            </a:r>
            <a:r>
              <a:rPr lang="ru-RU" dirty="0"/>
              <a:t>тип „</a:t>
            </a:r>
            <a:r>
              <a:rPr lang="ru-RU" dirty="0" err="1"/>
              <a:t>token</a:t>
            </a:r>
            <a:r>
              <a:rPr lang="ru-RU" dirty="0"/>
              <a:t> </a:t>
            </a:r>
            <a:r>
              <a:rPr lang="ru-RU" dirty="0" err="1"/>
              <a:t>ring</a:t>
            </a:r>
            <a:r>
              <a:rPr lang="ru-RU" dirty="0"/>
              <a:t>“</a:t>
            </a:r>
          </a:p>
          <a:p>
            <a:pPr marL="64008" indent="0">
              <a:buNone/>
            </a:pPr>
            <a:r>
              <a:rPr lang="ru-RU" dirty="0" smtClean="0"/>
              <a:t>    </a:t>
            </a:r>
            <a:r>
              <a:rPr lang="ru-RU" dirty="0"/>
              <a:t>При </a:t>
            </a:r>
            <a:r>
              <a:rPr lang="ru-RU" dirty="0" err="1"/>
              <a:t>структурата</a:t>
            </a:r>
            <a:r>
              <a:rPr lang="ru-RU" dirty="0"/>
              <a:t> </a:t>
            </a:r>
            <a:r>
              <a:rPr lang="ru-RU" dirty="0" err="1"/>
              <a:t>token</a:t>
            </a:r>
            <a:r>
              <a:rPr lang="ru-RU" dirty="0"/>
              <a:t> </a:t>
            </a:r>
            <a:r>
              <a:rPr lang="ru-RU" dirty="0" err="1"/>
              <a:t>ring</a:t>
            </a:r>
            <a:r>
              <a:rPr lang="ru-RU" dirty="0"/>
              <a:t> </a:t>
            </a:r>
            <a:r>
              <a:rPr lang="ru-RU" dirty="0" err="1"/>
              <a:t>всеки</a:t>
            </a:r>
            <a:r>
              <a:rPr lang="ru-RU" dirty="0"/>
              <a:t> </a:t>
            </a:r>
            <a:r>
              <a:rPr lang="ru-RU" dirty="0" err="1"/>
              <a:t>компютър</a:t>
            </a:r>
            <a:r>
              <a:rPr lang="ru-RU" dirty="0"/>
              <a:t> е </a:t>
            </a:r>
            <a:r>
              <a:rPr lang="ru-RU" dirty="0" err="1"/>
              <a:t>свързан</a:t>
            </a:r>
            <a:r>
              <a:rPr lang="ru-RU" dirty="0"/>
              <a:t> само с </a:t>
            </a:r>
            <a:r>
              <a:rPr lang="ru-RU" dirty="0" err="1"/>
              <a:t>двата</a:t>
            </a:r>
            <a:r>
              <a:rPr lang="ru-RU" dirty="0"/>
              <a:t> </a:t>
            </a:r>
            <a:r>
              <a:rPr lang="ru-RU" dirty="0" err="1"/>
              <a:t>съседни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се </a:t>
            </a:r>
            <a:r>
              <a:rPr lang="ru-RU" dirty="0" err="1"/>
              <a:t>получава</a:t>
            </a:r>
            <a:r>
              <a:rPr lang="ru-RU" dirty="0"/>
              <a:t> затворен </a:t>
            </a:r>
            <a:r>
              <a:rPr lang="ru-RU" dirty="0" err="1"/>
              <a:t>кръг</a:t>
            </a:r>
            <a:r>
              <a:rPr lang="ru-RU" dirty="0"/>
              <a:t>. </a:t>
            </a:r>
            <a:r>
              <a:rPr lang="ru-RU" dirty="0" err="1"/>
              <a:t>Информацията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движи</a:t>
            </a:r>
            <a:r>
              <a:rPr lang="ru-RU" dirty="0"/>
              <a:t> само в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посока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се </a:t>
            </a:r>
            <a:r>
              <a:rPr lang="ru-RU" dirty="0" err="1"/>
              <a:t>задава</a:t>
            </a:r>
            <a:r>
              <a:rPr lang="ru-RU" dirty="0"/>
              <a:t> </a:t>
            </a:r>
            <a:r>
              <a:rPr lang="ru-RU" dirty="0" err="1"/>
              <a:t>централно</a:t>
            </a:r>
            <a:r>
              <a:rPr lang="ru-RU" dirty="0"/>
              <a:t>, кой </a:t>
            </a:r>
            <a:r>
              <a:rPr lang="ru-RU" dirty="0" err="1"/>
              <a:t>компютър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предава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в даден момент. </a:t>
            </a:r>
            <a:r>
              <a:rPr lang="ru-RU" dirty="0" err="1"/>
              <a:t>Това</a:t>
            </a:r>
            <a:r>
              <a:rPr lang="ru-RU" dirty="0"/>
              <a:t> се </a:t>
            </a:r>
            <a:r>
              <a:rPr lang="ru-RU" dirty="0" err="1"/>
              <a:t>извършва</a:t>
            </a:r>
            <a:r>
              <a:rPr lang="ru-RU" dirty="0"/>
              <a:t> чрез маркера (</a:t>
            </a:r>
            <a:r>
              <a:rPr lang="ru-RU" dirty="0" err="1"/>
              <a:t>token</a:t>
            </a:r>
            <a:r>
              <a:rPr lang="ru-RU" dirty="0"/>
              <a:t>),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представлява</a:t>
            </a:r>
            <a:r>
              <a:rPr lang="ru-RU" dirty="0"/>
              <a:t> 3 битов сигнал и </a:t>
            </a:r>
            <a:r>
              <a:rPr lang="ru-RU" dirty="0" err="1"/>
              <a:t>циркулира</a:t>
            </a:r>
            <a:r>
              <a:rPr lang="ru-RU" dirty="0"/>
              <a:t> по </a:t>
            </a:r>
            <a:r>
              <a:rPr lang="ru-RU" dirty="0" err="1"/>
              <a:t>кръга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707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r>
              <a:rPr lang="bg-BG" dirty="0"/>
              <a:t>Според </a:t>
            </a:r>
            <a:r>
              <a:rPr lang="bg-BG" dirty="0" smtClean="0"/>
              <a:t>йерархията: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err="1" smtClean="0"/>
              <a:t>Йерархичното</a:t>
            </a:r>
            <a:r>
              <a:rPr lang="ru-RU" dirty="0" smtClean="0"/>
              <a:t> </a:t>
            </a:r>
            <a:r>
              <a:rPr lang="ru-RU" dirty="0"/>
              <a:t>деление е </a:t>
            </a:r>
            <a:r>
              <a:rPr lang="ru-RU" dirty="0" err="1"/>
              <a:t>основно</a:t>
            </a:r>
            <a:r>
              <a:rPr lang="ru-RU" dirty="0"/>
              <a:t> на два типа: </a:t>
            </a:r>
            <a:r>
              <a:rPr lang="ru-RU" dirty="0" err="1"/>
              <a:t>работна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(</a:t>
            </a:r>
            <a:r>
              <a:rPr lang="ru-RU" dirty="0" err="1"/>
              <a:t>Workgroup</a:t>
            </a:r>
            <a:r>
              <a:rPr lang="ru-RU" dirty="0"/>
              <a:t>) и </a:t>
            </a:r>
            <a:r>
              <a:rPr lang="ru-RU" dirty="0" err="1"/>
              <a:t>домейн</a:t>
            </a:r>
            <a:r>
              <a:rPr lang="ru-RU" dirty="0"/>
              <a:t> (</a:t>
            </a:r>
            <a:r>
              <a:rPr lang="ru-RU" dirty="0" err="1"/>
              <a:t>Domain</a:t>
            </a:r>
            <a:r>
              <a:rPr lang="ru-RU" dirty="0"/>
              <a:t>). При </a:t>
            </a:r>
            <a:r>
              <a:rPr lang="ru-RU" dirty="0" err="1"/>
              <a:t>работната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компютри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равнопоставени</a:t>
            </a:r>
            <a:r>
              <a:rPr lang="ru-RU" dirty="0"/>
              <a:t>, </a:t>
            </a:r>
            <a:r>
              <a:rPr lang="ru-RU" dirty="0" err="1"/>
              <a:t>докато</a:t>
            </a:r>
            <a:r>
              <a:rPr lang="ru-RU" dirty="0"/>
              <a:t> в </a:t>
            </a:r>
            <a:r>
              <a:rPr lang="ru-RU" dirty="0" err="1"/>
              <a:t>домейна</a:t>
            </a:r>
            <a:r>
              <a:rPr lang="ru-RU" dirty="0"/>
              <a:t> </a:t>
            </a:r>
            <a:r>
              <a:rPr lang="ru-RU" dirty="0" err="1"/>
              <a:t>йерархичната</a:t>
            </a:r>
            <a:r>
              <a:rPr lang="ru-RU" dirty="0"/>
              <a:t> структура е </a:t>
            </a:r>
            <a:r>
              <a:rPr lang="ru-RU" dirty="0" err="1"/>
              <a:t>пирамидална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115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Глобална мрежа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722437"/>
            <a:ext cx="4283968" cy="5018931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Глобална</a:t>
            </a:r>
            <a:r>
              <a:rPr lang="ru-RU" dirty="0"/>
              <a:t> мрежа е </a:t>
            </a:r>
            <a:r>
              <a:rPr lang="ru-RU" dirty="0" err="1"/>
              <a:t>комуникационна</a:t>
            </a:r>
            <a:r>
              <a:rPr lang="ru-RU" dirty="0"/>
              <a:t> или </a:t>
            </a:r>
            <a:r>
              <a:rPr lang="ru-RU" dirty="0" err="1"/>
              <a:t>инфраструктурна</a:t>
            </a:r>
            <a:r>
              <a:rPr lang="ru-RU" dirty="0"/>
              <a:t> мрежа, </a:t>
            </a:r>
            <a:r>
              <a:rPr lang="ru-RU" dirty="0" err="1"/>
              <a:t>чиито</a:t>
            </a:r>
            <a:r>
              <a:rPr lang="ru-RU" dirty="0"/>
              <a:t> </a:t>
            </a:r>
            <a:r>
              <a:rPr lang="ru-RU" dirty="0" err="1"/>
              <a:t>комуникационни</a:t>
            </a:r>
            <a:r>
              <a:rPr lang="ru-RU" dirty="0"/>
              <a:t> </a:t>
            </a:r>
            <a:r>
              <a:rPr lang="ru-RU" dirty="0" err="1"/>
              <a:t>връзки</a:t>
            </a:r>
            <a:r>
              <a:rPr lang="ru-RU" dirty="0"/>
              <a:t> </a:t>
            </a:r>
            <a:r>
              <a:rPr lang="ru-RU" dirty="0" err="1"/>
              <a:t>покриват</a:t>
            </a:r>
            <a:r>
              <a:rPr lang="ru-RU" dirty="0"/>
              <a:t> пространство от </a:t>
            </a:r>
            <a:r>
              <a:rPr lang="ru-RU" dirty="0" err="1"/>
              <a:t>порядъка</a:t>
            </a:r>
            <a:r>
              <a:rPr lang="ru-RU" dirty="0"/>
              <a:t> на </a:t>
            </a:r>
            <a:r>
              <a:rPr lang="ru-RU" dirty="0" err="1"/>
              <a:t>стотици</a:t>
            </a:r>
            <a:r>
              <a:rPr lang="ru-RU" dirty="0"/>
              <a:t> </a:t>
            </a:r>
            <a:r>
              <a:rPr lang="ru-RU" dirty="0" err="1"/>
              <a:t>километри</a:t>
            </a:r>
            <a:r>
              <a:rPr lang="ru-RU" dirty="0"/>
              <a:t>. </a:t>
            </a:r>
            <a:r>
              <a:rPr lang="ru-RU" dirty="0" err="1"/>
              <a:t>Географски</a:t>
            </a:r>
            <a:r>
              <a:rPr lang="ru-RU" dirty="0"/>
              <a:t> </a:t>
            </a:r>
            <a:r>
              <a:rPr lang="ru-RU" dirty="0" err="1"/>
              <a:t>погледнато</a:t>
            </a:r>
            <a:r>
              <a:rPr lang="ru-RU" dirty="0"/>
              <a:t> </a:t>
            </a:r>
            <a:r>
              <a:rPr lang="ru-RU" dirty="0" err="1"/>
              <a:t>глобалната</a:t>
            </a:r>
            <a:r>
              <a:rPr lang="ru-RU" dirty="0"/>
              <a:t> мрежа е </a:t>
            </a:r>
            <a:r>
              <a:rPr lang="ru-RU" dirty="0" err="1"/>
              <a:t>най-голямата</a:t>
            </a:r>
            <a:r>
              <a:rPr lang="ru-RU" dirty="0"/>
              <a:t> от </a:t>
            </a:r>
            <a:r>
              <a:rPr lang="ru-RU" dirty="0" err="1"/>
              <a:t>регионалната</a:t>
            </a:r>
            <a:r>
              <a:rPr lang="ru-RU" dirty="0"/>
              <a:t>, </a:t>
            </a:r>
            <a:r>
              <a:rPr lang="ru-RU" dirty="0" err="1"/>
              <a:t>районната</a:t>
            </a:r>
            <a:r>
              <a:rPr lang="ru-RU" dirty="0"/>
              <a:t>, </a:t>
            </a:r>
            <a:r>
              <a:rPr lang="ru-RU" dirty="0" err="1"/>
              <a:t>локалната</a:t>
            </a:r>
            <a:r>
              <a:rPr lang="ru-RU" dirty="0"/>
              <a:t>, и </a:t>
            </a:r>
            <a:r>
              <a:rPr lang="ru-RU" dirty="0" err="1"/>
              <a:t>персоналната</a:t>
            </a:r>
            <a:r>
              <a:rPr lang="ru-RU" dirty="0"/>
              <a:t> </a:t>
            </a:r>
            <a:r>
              <a:rPr lang="ru-RU" dirty="0" err="1"/>
              <a:t>комуникационни</a:t>
            </a:r>
            <a:r>
              <a:rPr lang="ru-RU" dirty="0"/>
              <a:t> мрежи. </a:t>
            </a:r>
            <a:r>
              <a:rPr lang="ru-RU" dirty="0" err="1"/>
              <a:t>Най-голямата</a:t>
            </a:r>
            <a:r>
              <a:rPr lang="ru-RU" dirty="0"/>
              <a:t>, а и </a:t>
            </a:r>
            <a:r>
              <a:rPr lang="ru-RU" dirty="0" err="1"/>
              <a:t>най-известната</a:t>
            </a:r>
            <a:r>
              <a:rPr lang="ru-RU" dirty="0"/>
              <a:t> за </a:t>
            </a:r>
            <a:r>
              <a:rPr lang="ru-RU" dirty="0" err="1"/>
              <a:t>сега</a:t>
            </a:r>
            <a:r>
              <a:rPr lang="ru-RU" dirty="0"/>
              <a:t> </a:t>
            </a:r>
            <a:r>
              <a:rPr lang="ru-RU" dirty="0" err="1"/>
              <a:t>глобална</a:t>
            </a:r>
            <a:r>
              <a:rPr lang="ru-RU" dirty="0"/>
              <a:t> мрежа е Интернет.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04864"/>
            <a:ext cx="4716016" cy="3528391"/>
          </a:xfrm>
        </p:spPr>
      </p:pic>
    </p:spTree>
    <p:extLst>
      <p:ext uri="{BB962C8B-B14F-4D97-AF65-F5344CB8AC3E}">
        <p14:creationId xmlns:p14="http://schemas.microsoft.com/office/powerpoint/2010/main" val="42992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bg-BG" dirty="0" smtClean="0"/>
              <a:t>       Компютърна </a:t>
            </a:r>
            <a:r>
              <a:rPr lang="bg-BG" dirty="0"/>
              <a:t>мрежа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434136" cy="5400600"/>
          </a:xfrm>
        </p:spPr>
        <p:txBody>
          <a:bodyPr>
            <a:noAutofit/>
          </a:bodyPr>
          <a:lstStyle/>
          <a:p>
            <a:r>
              <a:rPr lang="ru-RU" sz="1600" dirty="0" err="1"/>
              <a:t>Компютърната</a:t>
            </a:r>
            <a:r>
              <a:rPr lang="ru-RU" sz="1600" dirty="0"/>
              <a:t> мрежа (за </a:t>
            </a:r>
            <a:r>
              <a:rPr lang="ru-RU" sz="1600" dirty="0" err="1"/>
              <a:t>по-накратко</a:t>
            </a:r>
            <a:r>
              <a:rPr lang="ru-RU" sz="1600" dirty="0"/>
              <a:t> – мрежа) е </a:t>
            </a:r>
            <a:r>
              <a:rPr lang="ru-RU" sz="1600" dirty="0" err="1"/>
              <a:t>съвкупност</a:t>
            </a:r>
            <a:r>
              <a:rPr lang="ru-RU" sz="1600" dirty="0"/>
              <a:t> от </a:t>
            </a:r>
            <a:r>
              <a:rPr lang="ru-RU" sz="1600" dirty="0" err="1"/>
              <a:t>хардуерни</a:t>
            </a:r>
            <a:r>
              <a:rPr lang="ru-RU" sz="1600" dirty="0"/>
              <a:t> </a:t>
            </a:r>
            <a:r>
              <a:rPr lang="ru-RU" sz="1600" dirty="0" err="1"/>
              <a:t>компоненти</a:t>
            </a:r>
            <a:r>
              <a:rPr lang="ru-RU" sz="1600" dirty="0"/>
              <a:t> и </a:t>
            </a:r>
            <a:r>
              <a:rPr lang="ru-RU" sz="1600" dirty="0" err="1"/>
              <a:t>компютри</a:t>
            </a:r>
            <a:r>
              <a:rPr lang="ru-RU" sz="1600" dirty="0"/>
              <a:t>, </a:t>
            </a:r>
            <a:r>
              <a:rPr lang="ru-RU" sz="1600" dirty="0" err="1"/>
              <a:t>свързани</a:t>
            </a:r>
            <a:r>
              <a:rPr lang="ru-RU" sz="1600" dirty="0"/>
              <a:t> </a:t>
            </a:r>
            <a:r>
              <a:rPr lang="ru-RU" sz="1600" dirty="0" err="1"/>
              <a:t>помежду</a:t>
            </a:r>
            <a:r>
              <a:rPr lang="ru-RU" sz="1600" dirty="0"/>
              <a:t> си чрез </a:t>
            </a:r>
            <a:r>
              <a:rPr lang="ru-RU" sz="1600" dirty="0" err="1"/>
              <a:t>преносна</a:t>
            </a:r>
            <a:r>
              <a:rPr lang="ru-RU" sz="1600" dirty="0"/>
              <a:t> среда, </a:t>
            </a:r>
            <a:r>
              <a:rPr lang="ru-RU" sz="1600" dirty="0" err="1"/>
              <a:t>която</a:t>
            </a:r>
            <a:r>
              <a:rPr lang="ru-RU" sz="1600" dirty="0"/>
              <a:t> </a:t>
            </a:r>
            <a:r>
              <a:rPr lang="ru-RU" sz="1600" dirty="0" err="1"/>
              <a:t>позволява</a:t>
            </a:r>
            <a:r>
              <a:rPr lang="ru-RU" sz="1600" dirty="0"/>
              <a:t> обмен на информация </a:t>
            </a:r>
            <a:r>
              <a:rPr lang="ru-RU" sz="1600" dirty="0" err="1"/>
              <a:t>помежду</a:t>
            </a:r>
            <a:r>
              <a:rPr lang="ru-RU" sz="1600" dirty="0"/>
              <a:t> им [1]. </a:t>
            </a:r>
            <a:r>
              <a:rPr lang="ru-RU" sz="1600" dirty="0" err="1"/>
              <a:t>Устройствата</a:t>
            </a:r>
            <a:r>
              <a:rPr lang="ru-RU" sz="1600" dirty="0"/>
              <a:t> </a:t>
            </a:r>
            <a:r>
              <a:rPr lang="ru-RU" sz="1600" dirty="0" err="1"/>
              <a:t>участващи</a:t>
            </a:r>
            <a:r>
              <a:rPr lang="ru-RU" sz="1600" dirty="0"/>
              <a:t> в </a:t>
            </a:r>
            <a:r>
              <a:rPr lang="ru-RU" sz="1600" dirty="0" err="1"/>
              <a:t>мрежата</a:t>
            </a:r>
            <a:r>
              <a:rPr lang="ru-RU" sz="1600" dirty="0"/>
              <a:t>, за да обменят </a:t>
            </a:r>
            <a:r>
              <a:rPr lang="ru-RU" sz="1600" dirty="0" err="1"/>
              <a:t>данни</a:t>
            </a:r>
            <a:r>
              <a:rPr lang="ru-RU" sz="1600" dirty="0"/>
              <a:t> </a:t>
            </a:r>
            <a:r>
              <a:rPr lang="ru-RU" sz="1600" dirty="0" err="1"/>
              <a:t>трябва</a:t>
            </a:r>
            <a:r>
              <a:rPr lang="ru-RU" sz="1600" dirty="0"/>
              <a:t> да </a:t>
            </a:r>
            <a:r>
              <a:rPr lang="ru-RU" sz="1600" dirty="0" err="1"/>
              <a:t>бъдат</a:t>
            </a:r>
            <a:r>
              <a:rPr lang="ru-RU" sz="1600" dirty="0"/>
              <a:t> </a:t>
            </a:r>
            <a:r>
              <a:rPr lang="ru-RU" sz="1600" dirty="0" err="1"/>
              <a:t>свързани</a:t>
            </a:r>
            <a:r>
              <a:rPr lang="ru-RU" sz="1600" dirty="0"/>
              <a:t> </a:t>
            </a:r>
            <a:r>
              <a:rPr lang="ru-RU" sz="1600" dirty="0" err="1"/>
              <a:t>помежду</a:t>
            </a:r>
            <a:r>
              <a:rPr lang="ru-RU" sz="1600" dirty="0"/>
              <a:t> си чрез технология на </a:t>
            </a:r>
            <a:r>
              <a:rPr lang="ru-RU" sz="1600" dirty="0" err="1"/>
              <a:t>свързване</a:t>
            </a:r>
            <a:r>
              <a:rPr lang="ru-RU" sz="1600" dirty="0"/>
              <a:t>. </a:t>
            </a:r>
            <a:r>
              <a:rPr lang="ru-RU" sz="1600" dirty="0" err="1"/>
              <a:t>Най-разпространените</a:t>
            </a:r>
            <a:r>
              <a:rPr lang="ru-RU" sz="1600" dirty="0"/>
              <a:t> </a:t>
            </a:r>
            <a:r>
              <a:rPr lang="ru-RU" sz="1600" dirty="0" err="1"/>
              <a:t>връзки</a:t>
            </a:r>
            <a:r>
              <a:rPr lang="ru-RU" sz="1600" dirty="0"/>
              <a:t> </a:t>
            </a:r>
            <a:r>
              <a:rPr lang="ru-RU" sz="1600" dirty="0" err="1"/>
              <a:t>са</a:t>
            </a:r>
            <a:r>
              <a:rPr lang="ru-RU" sz="1600" dirty="0"/>
              <a:t> </a:t>
            </a:r>
            <a:r>
              <a:rPr lang="ru-RU" sz="1600" dirty="0" err="1"/>
              <a:t>кабелната</a:t>
            </a:r>
            <a:r>
              <a:rPr lang="ru-RU" sz="1600" dirty="0"/>
              <a:t> (коаксиален, </a:t>
            </a:r>
            <a:r>
              <a:rPr lang="ru-RU" sz="1600" dirty="0" err="1"/>
              <a:t>усукана</a:t>
            </a:r>
            <a:r>
              <a:rPr lang="ru-RU" sz="1600" dirty="0"/>
              <a:t> двойка или </a:t>
            </a:r>
            <a:r>
              <a:rPr lang="ru-RU" sz="1600" dirty="0" err="1"/>
              <a:t>оптичен</a:t>
            </a:r>
            <a:r>
              <a:rPr lang="ru-RU" sz="1600" dirty="0"/>
              <a:t> </a:t>
            </a:r>
            <a:r>
              <a:rPr lang="ru-RU" sz="1600" dirty="0" err="1"/>
              <a:t>кабел</a:t>
            </a:r>
            <a:r>
              <a:rPr lang="ru-RU" sz="1600" dirty="0"/>
              <a:t>) и </a:t>
            </a:r>
            <a:r>
              <a:rPr lang="ru-RU" sz="1600" dirty="0" err="1"/>
              <a:t>безжичната</a:t>
            </a:r>
            <a:r>
              <a:rPr lang="ru-RU" sz="1600" dirty="0"/>
              <a:t> (</a:t>
            </a:r>
            <a:r>
              <a:rPr lang="ru-RU" sz="1600" dirty="0" err="1"/>
              <a:t>радиовълнова</a:t>
            </a:r>
            <a:r>
              <a:rPr lang="ru-RU" sz="1600" dirty="0"/>
              <a:t>, </a:t>
            </a:r>
            <a:r>
              <a:rPr lang="ru-RU" sz="1600" dirty="0" err="1"/>
              <a:t>сателитно</a:t>
            </a:r>
            <a:r>
              <a:rPr lang="ru-RU" sz="1600" dirty="0"/>
              <a:t> </a:t>
            </a:r>
            <a:r>
              <a:rPr lang="ru-RU" sz="1600" dirty="0" err="1"/>
              <a:t>предаване</a:t>
            </a:r>
            <a:r>
              <a:rPr lang="ru-RU" sz="1600" dirty="0"/>
              <a:t>, </a:t>
            </a:r>
            <a:r>
              <a:rPr lang="ru-RU" sz="1600" dirty="0" err="1"/>
              <a:t>лазерна</a:t>
            </a:r>
            <a:r>
              <a:rPr lang="ru-RU" sz="1600" dirty="0"/>
              <a:t> или </a:t>
            </a:r>
            <a:r>
              <a:rPr lang="ru-RU" sz="1600" dirty="0" err="1"/>
              <a:t>инфрачервена</a:t>
            </a:r>
            <a:r>
              <a:rPr lang="ru-RU" sz="1600" dirty="0"/>
              <a:t> технология). </a:t>
            </a:r>
            <a:r>
              <a:rPr lang="ru-RU" sz="1600" dirty="0" err="1"/>
              <a:t>Възможна</a:t>
            </a:r>
            <a:r>
              <a:rPr lang="ru-RU" sz="1600" dirty="0"/>
              <a:t> е </a:t>
            </a:r>
            <a:r>
              <a:rPr lang="ru-RU" sz="1600" dirty="0" err="1"/>
              <a:t>връзка</a:t>
            </a:r>
            <a:r>
              <a:rPr lang="ru-RU" sz="1600" dirty="0"/>
              <a:t> чрез </a:t>
            </a:r>
            <a:r>
              <a:rPr lang="ru-RU" sz="1600" dirty="0" err="1"/>
              <a:t>допълнително</a:t>
            </a:r>
            <a:r>
              <a:rPr lang="ru-RU" sz="1600" dirty="0"/>
              <a:t> устройство – </a:t>
            </a:r>
            <a:r>
              <a:rPr lang="ru-RU" sz="1600" dirty="0" err="1"/>
              <a:t>рутер</a:t>
            </a:r>
            <a:r>
              <a:rPr lang="ru-RU" sz="1600" dirty="0"/>
              <a:t> (маршрутизатор). </a:t>
            </a:r>
            <a:r>
              <a:rPr lang="ru-RU" sz="1600" dirty="0" err="1"/>
              <a:t>Най-известната</a:t>
            </a:r>
            <a:r>
              <a:rPr lang="ru-RU" sz="1600" dirty="0"/>
              <a:t> мрежа е Интернет.</a:t>
            </a:r>
            <a:endParaRPr lang="bg-BG" sz="1600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84784"/>
            <a:ext cx="4968552" cy="5040560"/>
          </a:xfrm>
        </p:spPr>
      </p:pic>
    </p:spTree>
    <p:extLst>
      <p:ext uri="{BB962C8B-B14F-4D97-AF65-F5344CB8AC3E}">
        <p14:creationId xmlns:p14="http://schemas.microsoft.com/office/powerpoint/2010/main" val="23143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ивост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Живост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Живост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1373</Words>
  <Application>Microsoft Office PowerPoint</Application>
  <PresentationFormat>Презентация на цял екран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22</vt:i4>
      </vt:variant>
    </vt:vector>
  </HeadingPairs>
  <TitlesOfParts>
    <vt:vector size="23" baseType="lpstr">
      <vt:lpstr>Живост</vt:lpstr>
      <vt:lpstr>Компютърни мрежи</vt:lpstr>
      <vt:lpstr>Мрежови протоколи</vt:lpstr>
      <vt:lpstr>Локална мрежа</vt:lpstr>
      <vt:lpstr>Функции на локалната мрежа</vt:lpstr>
      <vt:lpstr>Видове локални мрежи</vt:lpstr>
      <vt:lpstr>Презентация на PowerPoint</vt:lpstr>
      <vt:lpstr>Презентация на PowerPoint</vt:lpstr>
      <vt:lpstr>Глобална мрежа</vt:lpstr>
      <vt:lpstr>       Компютърна мрежа</vt:lpstr>
      <vt:lpstr>Видове мрежи според изграждането им:</vt:lpstr>
      <vt:lpstr>Какво е оптичен кабел?</vt:lpstr>
      <vt:lpstr>       Оптичен кабел</vt:lpstr>
      <vt:lpstr>Как работи оптичния кабел?</vt:lpstr>
      <vt:lpstr>Накрайници за оптичен кабел</vt:lpstr>
      <vt:lpstr>Кабел тип „Усукана двойка“</vt:lpstr>
      <vt:lpstr>Оптично влакно</vt:lpstr>
      <vt:lpstr>           Мрежова карта</vt:lpstr>
      <vt:lpstr>Безжична мрежова карта</vt:lpstr>
      <vt:lpstr>Маршрутизатор(рутер)</vt:lpstr>
      <vt:lpstr>Системен софтуер</vt:lpstr>
      <vt:lpstr>Приложен софтуер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Компютърни мрежи</dc:title>
  <dc:creator>Student1</dc:creator>
  <cp:lastModifiedBy>Student1</cp:lastModifiedBy>
  <cp:revision>8</cp:revision>
  <dcterms:created xsi:type="dcterms:W3CDTF">2016-10-11T08:39:55Z</dcterms:created>
  <dcterms:modified xsi:type="dcterms:W3CDTF">2016-12-13T09:52:50Z</dcterms:modified>
</cp:coreProperties>
</file>