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t>8.6.2016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Исторически и природни забележителности в България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Изготвено от:Айлин </a:t>
            </a:r>
            <a:r>
              <a:rPr lang="bg-BG" dirty="0" err="1" smtClean="0"/>
              <a:t>Забитева</a:t>
            </a:r>
            <a:r>
              <a:rPr lang="bg-BG" dirty="0" smtClean="0"/>
              <a:t> и Кристияна </a:t>
            </a:r>
            <a:r>
              <a:rPr lang="bg-BG" dirty="0" err="1" smtClean="0"/>
              <a:t>Домбарова</a:t>
            </a:r>
            <a:endParaRPr lang="bg-BG" dirty="0" smtClean="0"/>
          </a:p>
          <a:p>
            <a:r>
              <a:rPr lang="bg-BG" dirty="0" smtClean="0"/>
              <a:t>Проверил:Десислава Делчева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697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848872" cy="4968552"/>
          </a:xfrm>
        </p:spPr>
      </p:pic>
    </p:spTree>
    <p:extLst>
      <p:ext uri="{BB962C8B-B14F-4D97-AF65-F5344CB8AC3E}">
        <p14:creationId xmlns:p14="http://schemas.microsoft.com/office/powerpoint/2010/main" val="398362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008313" cy="116205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Дяволското</a:t>
            </a:r>
            <a:br>
              <a:rPr lang="bg-BG" sz="3200" dirty="0" smtClean="0"/>
            </a:br>
            <a:r>
              <a:rPr lang="bg-BG" sz="3200" dirty="0"/>
              <a:t/>
            </a:r>
            <a:br>
              <a:rPr lang="bg-BG" sz="3200" dirty="0"/>
            </a:br>
            <a:r>
              <a:rPr lang="bg-BG" sz="3200" dirty="0" smtClean="0"/>
              <a:t> </a:t>
            </a:r>
            <a:r>
              <a:rPr lang="bg-BG" sz="3200" dirty="0" smtClean="0"/>
              <a:t>гърло</a:t>
            </a:r>
            <a:endParaRPr lang="bg-BG" sz="32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810000" cy="698500"/>
          </a:xfrm>
        </p:spPr>
        <p:txBody>
          <a:bodyPr>
            <a:noAutofit/>
          </a:bodyPr>
          <a:lstStyle/>
          <a:p>
            <a:r>
              <a:rPr lang="ru-RU" sz="2000" dirty="0" err="1"/>
              <a:t>Пещерата</a:t>
            </a:r>
            <a:r>
              <a:rPr lang="ru-RU" sz="2000" dirty="0"/>
              <a:t> е </a:t>
            </a:r>
            <a:r>
              <a:rPr lang="ru-RU" sz="2000" dirty="0" err="1"/>
              <a:t>разположена</a:t>
            </a:r>
            <a:r>
              <a:rPr lang="ru-RU" sz="2000" dirty="0"/>
              <a:t> на 1,5 </a:t>
            </a:r>
            <a:r>
              <a:rPr lang="ru-RU" sz="2000" dirty="0" err="1"/>
              <a:t>km</a:t>
            </a:r>
            <a:r>
              <a:rPr lang="ru-RU" sz="2000" dirty="0"/>
              <a:t> </a:t>
            </a:r>
            <a:r>
              <a:rPr lang="ru-RU" sz="2000" dirty="0" err="1"/>
              <a:t>северно</a:t>
            </a:r>
            <a:r>
              <a:rPr lang="ru-RU" sz="2000" dirty="0"/>
              <a:t> от село </a:t>
            </a:r>
            <a:r>
              <a:rPr lang="ru-RU" sz="2000" dirty="0" err="1"/>
              <a:t>Триград</a:t>
            </a:r>
            <a:r>
              <a:rPr lang="ru-RU" sz="2000" dirty="0"/>
              <a:t> в </a:t>
            </a:r>
            <a:r>
              <a:rPr lang="ru-RU" sz="2000" dirty="0" err="1"/>
              <a:t>Триградското</a:t>
            </a:r>
            <a:r>
              <a:rPr lang="ru-RU" sz="2000" dirty="0"/>
              <a:t> </a:t>
            </a:r>
            <a:r>
              <a:rPr lang="ru-RU" sz="2000" dirty="0" err="1"/>
              <a:t>ждрело</a:t>
            </a:r>
            <a:r>
              <a:rPr lang="ru-RU" sz="2000" dirty="0"/>
              <a:t> </a:t>
            </a:r>
            <a:r>
              <a:rPr lang="ru-RU" sz="2000" dirty="0" smtClean="0"/>
              <a:t>.В </a:t>
            </a:r>
            <a:r>
              <a:rPr lang="ru-RU" sz="2000" dirty="0" err="1"/>
              <a:t>България</a:t>
            </a:r>
            <a:r>
              <a:rPr lang="ru-RU" sz="2000" dirty="0"/>
              <a:t> се </a:t>
            </a:r>
            <a:r>
              <a:rPr lang="ru-RU" sz="2000" dirty="0" err="1"/>
              <a:t>радваме</a:t>
            </a:r>
            <a:r>
              <a:rPr lang="ru-RU" sz="2000" dirty="0"/>
              <a:t> на 33 от </a:t>
            </a:r>
            <a:r>
              <a:rPr lang="ru-RU" sz="2000" dirty="0" err="1"/>
              <a:t>срещащите</a:t>
            </a:r>
            <a:r>
              <a:rPr lang="ru-RU" sz="2000" dirty="0"/>
              <a:t> се в Европа 35 вида прилепи. </a:t>
            </a:r>
            <a:r>
              <a:rPr lang="ru-RU" sz="2000" dirty="0" err="1"/>
              <a:t>Всички</a:t>
            </a:r>
            <a:r>
              <a:rPr lang="ru-RU" sz="2000" dirty="0"/>
              <a:t> те </a:t>
            </a:r>
            <a:r>
              <a:rPr lang="ru-RU" sz="2000" dirty="0" err="1"/>
              <a:t>са</a:t>
            </a:r>
            <a:r>
              <a:rPr lang="ru-RU" sz="2000" dirty="0"/>
              <a:t> строго </a:t>
            </a:r>
            <a:r>
              <a:rPr lang="ru-RU" sz="2000" dirty="0" err="1"/>
              <a:t>защитени</a:t>
            </a:r>
            <a:r>
              <a:rPr lang="ru-RU" sz="2000" dirty="0"/>
              <a:t> от Закона за </a:t>
            </a:r>
            <a:r>
              <a:rPr lang="ru-RU" sz="2000" dirty="0" err="1"/>
              <a:t>биологичното</a:t>
            </a:r>
            <a:r>
              <a:rPr lang="ru-RU" sz="2000" dirty="0"/>
              <a:t> разнообразие на </a:t>
            </a:r>
            <a:r>
              <a:rPr lang="ru-RU" sz="2000" dirty="0" err="1"/>
              <a:t>територията</a:t>
            </a:r>
            <a:r>
              <a:rPr lang="ru-RU" sz="2000" dirty="0"/>
              <a:t> на </a:t>
            </a:r>
            <a:r>
              <a:rPr lang="ru-RU" sz="2000" dirty="0" err="1"/>
              <a:t>цялата</a:t>
            </a:r>
            <a:r>
              <a:rPr lang="ru-RU" sz="2000" dirty="0"/>
              <a:t> страна.</a:t>
            </a:r>
          </a:p>
          <a:p>
            <a:endParaRPr lang="ru-RU" sz="2000" dirty="0"/>
          </a:p>
          <a:p>
            <a:r>
              <a:rPr lang="ru-RU" sz="2000" dirty="0" err="1"/>
              <a:t>Дяволското</a:t>
            </a:r>
            <a:r>
              <a:rPr lang="ru-RU" sz="2000" dirty="0"/>
              <a:t> </a:t>
            </a:r>
            <a:r>
              <a:rPr lang="ru-RU" sz="2000" dirty="0" err="1"/>
              <a:t>гърло</a:t>
            </a:r>
            <a:r>
              <a:rPr lang="ru-RU" sz="2000" dirty="0"/>
              <a:t> </a:t>
            </a:r>
            <a:r>
              <a:rPr lang="ru-RU" sz="2000" dirty="0" err="1"/>
              <a:t>дава</a:t>
            </a:r>
            <a:r>
              <a:rPr lang="ru-RU" sz="2000" dirty="0"/>
              <a:t> убежище на 4 вида прилепи,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обитават</a:t>
            </a:r>
            <a:r>
              <a:rPr lang="ru-RU" sz="2000" dirty="0"/>
              <a:t> </a:t>
            </a:r>
            <a:r>
              <a:rPr lang="ru-RU" sz="2000" dirty="0" err="1"/>
              <a:t>пещерата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</a:t>
            </a:r>
            <a:r>
              <a:rPr lang="ru-RU" sz="2000" dirty="0" err="1"/>
              <a:t>различните</a:t>
            </a:r>
            <a:r>
              <a:rPr lang="ru-RU" sz="2000" dirty="0"/>
              <a:t> </a:t>
            </a:r>
            <a:r>
              <a:rPr lang="ru-RU" sz="2000" dirty="0" err="1"/>
              <a:t>сезони</a:t>
            </a:r>
            <a:r>
              <a:rPr lang="ru-RU" sz="2000" dirty="0"/>
              <a:t>. Чрез наблюдения и улови с мрежи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установени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/>
              <a:t>Родопите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536504" cy="2952328"/>
          </a:xfrm>
        </p:spPr>
      </p:pic>
    </p:spTree>
    <p:extLst>
      <p:ext uri="{BB962C8B-B14F-4D97-AF65-F5344CB8AC3E}">
        <p14:creationId xmlns:p14="http://schemas.microsoft.com/office/powerpoint/2010/main" val="29608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056783" cy="4608512"/>
          </a:xfrm>
        </p:spPr>
      </p:pic>
    </p:spTree>
    <p:extLst>
      <p:ext uri="{BB962C8B-B14F-4D97-AF65-F5344CB8AC3E}">
        <p14:creationId xmlns:p14="http://schemas.microsoft.com/office/powerpoint/2010/main" val="241018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810000" cy="1162050"/>
          </a:xfrm>
        </p:spPr>
        <p:txBody>
          <a:bodyPr>
            <a:noAutofit/>
          </a:bodyPr>
          <a:lstStyle/>
          <a:p>
            <a:r>
              <a:rPr lang="bg-BG" sz="3600" dirty="0" smtClean="0"/>
              <a:t>Пещера</a:t>
            </a:r>
            <a:br>
              <a:rPr lang="bg-BG" sz="3600" dirty="0" smtClean="0"/>
            </a:br>
            <a:r>
              <a:rPr lang="bg-BG" sz="3600" dirty="0"/>
              <a:t/>
            </a:r>
            <a:br>
              <a:rPr lang="bg-BG" sz="3600" dirty="0"/>
            </a:br>
            <a:r>
              <a:rPr lang="bg-BG" sz="3600" dirty="0" smtClean="0"/>
              <a:t> </a:t>
            </a:r>
            <a:r>
              <a:rPr lang="bg-BG" sz="3600" dirty="0" smtClean="0"/>
              <a:t>Шаренска</a:t>
            </a:r>
            <a:endParaRPr lang="bg-BG" sz="36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2" y="116632"/>
            <a:ext cx="3810000" cy="698500"/>
          </a:xfrm>
        </p:spPr>
        <p:txBody>
          <a:bodyPr>
            <a:noAutofit/>
          </a:bodyPr>
          <a:lstStyle/>
          <a:p>
            <a:r>
              <a:rPr lang="ru-RU" sz="2400" dirty="0" err="1"/>
              <a:t>Шаренка</a:t>
            </a:r>
            <a:r>
              <a:rPr lang="ru-RU" sz="2400" dirty="0"/>
              <a:t> е малка пещера-рудник на 2 км от град </a:t>
            </a:r>
            <a:r>
              <a:rPr lang="ru-RU" sz="2400" dirty="0" err="1"/>
              <a:t>Мадан</a:t>
            </a:r>
            <a:r>
              <a:rPr lang="ru-RU" sz="2400" dirty="0"/>
              <a:t>. </a:t>
            </a:r>
            <a:r>
              <a:rPr lang="ru-RU" sz="2400" dirty="0" err="1"/>
              <a:t>Намира</a:t>
            </a:r>
            <a:r>
              <a:rPr lang="ru-RU" sz="2400" dirty="0"/>
              <a:t> се в </a:t>
            </a:r>
            <a:r>
              <a:rPr lang="ru-RU" sz="2400" dirty="0" err="1"/>
              <a:t>мраморни</a:t>
            </a:r>
            <a:r>
              <a:rPr lang="ru-RU" sz="2400" dirty="0"/>
              <a:t> </a:t>
            </a:r>
            <a:r>
              <a:rPr lang="ru-RU" sz="2400" dirty="0" err="1"/>
              <a:t>скали</a:t>
            </a:r>
            <a:r>
              <a:rPr lang="ru-RU" sz="2400" dirty="0"/>
              <a:t>. </a:t>
            </a:r>
            <a:r>
              <a:rPr lang="ru-RU" sz="2400" dirty="0" err="1"/>
              <a:t>Пещерата</a:t>
            </a:r>
            <a:r>
              <a:rPr lang="ru-RU" sz="2400" dirty="0"/>
              <a:t> е </a:t>
            </a:r>
            <a:r>
              <a:rPr lang="ru-RU" sz="2400" dirty="0" err="1"/>
              <a:t>облагородена</a:t>
            </a:r>
            <a:r>
              <a:rPr lang="ru-RU" sz="2400" dirty="0"/>
              <a:t> </a:t>
            </a:r>
            <a:r>
              <a:rPr lang="ru-RU" sz="2400" dirty="0" err="1"/>
              <a:t>през</a:t>
            </a:r>
            <a:r>
              <a:rPr lang="ru-RU" sz="2400" dirty="0"/>
              <a:t> 2008 г. по </a:t>
            </a:r>
            <a:r>
              <a:rPr lang="ru-RU" sz="2400" dirty="0" err="1"/>
              <a:t>съвместен</a:t>
            </a:r>
            <a:r>
              <a:rPr lang="ru-RU" sz="2400" dirty="0"/>
              <a:t> проект между </a:t>
            </a:r>
            <a:r>
              <a:rPr lang="ru-RU" sz="2400" dirty="0" err="1"/>
              <a:t>общините</a:t>
            </a:r>
            <a:r>
              <a:rPr lang="ru-RU" sz="2400" dirty="0"/>
              <a:t> </a:t>
            </a:r>
            <a:r>
              <a:rPr lang="ru-RU" sz="2400" dirty="0" err="1"/>
              <a:t>Мадан</a:t>
            </a:r>
            <a:r>
              <a:rPr lang="ru-RU" sz="2400" dirty="0"/>
              <a:t> и </a:t>
            </a:r>
            <a:r>
              <a:rPr lang="ru-RU" sz="2400" dirty="0" err="1"/>
              <a:t>Керамоти</a:t>
            </a:r>
            <a:r>
              <a:rPr lang="ru-RU" sz="2400" dirty="0"/>
              <a:t>. </a:t>
            </a:r>
            <a:r>
              <a:rPr lang="ru-RU" sz="2400" dirty="0" err="1"/>
              <a:t>Превърната</a:t>
            </a:r>
            <a:r>
              <a:rPr lang="ru-RU" sz="2400" dirty="0"/>
              <a:t> е в музей с 10 </a:t>
            </a:r>
            <a:r>
              <a:rPr lang="ru-RU" sz="2400" dirty="0" err="1"/>
              <a:t>восъчни</a:t>
            </a:r>
            <a:r>
              <a:rPr lang="ru-RU" sz="2400" dirty="0"/>
              <a:t> </a:t>
            </a:r>
            <a:r>
              <a:rPr lang="ru-RU" sz="2400" dirty="0" err="1"/>
              <a:t>фигури</a:t>
            </a:r>
            <a:r>
              <a:rPr lang="ru-RU" sz="2400" dirty="0"/>
              <a:t> в естествен размер. В района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изградени</a:t>
            </a:r>
            <a:r>
              <a:rPr lang="ru-RU" sz="2400" dirty="0"/>
              <a:t> и </a:t>
            </a:r>
            <a:r>
              <a:rPr lang="ru-RU" sz="2400" dirty="0" err="1"/>
              <a:t>няколко</a:t>
            </a:r>
            <a:r>
              <a:rPr lang="ru-RU" sz="2400" dirty="0"/>
              <a:t> </a:t>
            </a:r>
            <a:r>
              <a:rPr lang="ru-RU" sz="2400" dirty="0" err="1"/>
              <a:t>екопътеки</a:t>
            </a:r>
            <a:r>
              <a:rPr lang="ru-RU" sz="2400" dirty="0"/>
              <a:t> по </a:t>
            </a:r>
            <a:r>
              <a:rPr lang="ru-RU" sz="2400" dirty="0" err="1"/>
              <a:t>същия</a:t>
            </a:r>
            <a:r>
              <a:rPr lang="ru-RU" sz="2400" dirty="0"/>
              <a:t> проект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/>
              <a:t>Пещерата</a:t>
            </a:r>
            <a:r>
              <a:rPr lang="ru-RU" sz="2400" dirty="0"/>
              <a:t> не </a:t>
            </a:r>
            <a:r>
              <a:rPr lang="ru-RU" sz="2400" dirty="0" err="1"/>
              <a:t>присъства</a:t>
            </a:r>
            <a:r>
              <a:rPr lang="ru-RU" sz="2400" dirty="0"/>
              <a:t> в </a:t>
            </a:r>
            <a:r>
              <a:rPr lang="ru-RU" sz="2400" dirty="0" err="1"/>
              <a:t>картотеката</a:t>
            </a:r>
            <a:r>
              <a:rPr lang="ru-RU" sz="2400" dirty="0"/>
              <a:t> на </a:t>
            </a:r>
            <a:r>
              <a:rPr lang="ru-RU" sz="2400" dirty="0" err="1"/>
              <a:t>Българската</a:t>
            </a:r>
            <a:r>
              <a:rPr lang="ru-RU" sz="2400" dirty="0"/>
              <a:t> федерация по </a:t>
            </a:r>
            <a:r>
              <a:rPr lang="ru-RU" sz="2400" dirty="0" smtClean="0"/>
              <a:t>спелеология.</a:t>
            </a:r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805862" cy="3992563"/>
          </a:xfrm>
        </p:spPr>
      </p:pic>
    </p:spTree>
    <p:extLst>
      <p:ext uri="{BB962C8B-B14F-4D97-AF65-F5344CB8AC3E}">
        <p14:creationId xmlns:p14="http://schemas.microsoft.com/office/powerpoint/2010/main" val="194433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344816" cy="4608512"/>
          </a:xfrm>
        </p:spPr>
      </p:pic>
    </p:spTree>
    <p:extLst>
      <p:ext uri="{BB962C8B-B14F-4D97-AF65-F5344CB8AC3E}">
        <p14:creationId xmlns:p14="http://schemas.microsoft.com/office/powerpoint/2010/main" val="242574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810000" cy="116205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Перперикон</a:t>
            </a:r>
            <a:endParaRPr lang="bg-BG" sz="36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3810000" cy="698500"/>
          </a:xfrm>
        </p:spPr>
        <p:txBody>
          <a:bodyPr>
            <a:noAutofit/>
          </a:bodyPr>
          <a:lstStyle/>
          <a:p>
            <a:r>
              <a:rPr lang="ru-RU" sz="2000" dirty="0" err="1"/>
              <a:t>Перперико̀н</a:t>
            </a:r>
            <a:r>
              <a:rPr lang="ru-RU" sz="2000" dirty="0"/>
              <a:t> или </a:t>
            </a:r>
            <a:r>
              <a:rPr lang="ru-RU" sz="2000" dirty="0" err="1"/>
              <a:t>Перперѐк</a:t>
            </a:r>
            <a:r>
              <a:rPr lang="ru-RU" sz="2000" dirty="0"/>
              <a:t> (на </a:t>
            </a:r>
            <a:r>
              <a:rPr lang="ru-RU" sz="2000" dirty="0" err="1"/>
              <a:t>латински</a:t>
            </a:r>
            <a:r>
              <a:rPr lang="ru-RU" sz="2000" dirty="0"/>
              <a:t>: </a:t>
            </a:r>
            <a:r>
              <a:rPr lang="ru-RU" sz="2000" dirty="0" err="1"/>
              <a:t>Perpericon</a:t>
            </a:r>
            <a:r>
              <a:rPr lang="ru-RU" sz="2000" dirty="0"/>
              <a:t>; на </a:t>
            </a:r>
            <a:r>
              <a:rPr lang="ru-RU" sz="2000" dirty="0" err="1"/>
              <a:t>гръцки</a:t>
            </a:r>
            <a:r>
              <a:rPr lang="ru-RU" sz="2000" dirty="0"/>
              <a:t>: Περπ</a:t>
            </a:r>
            <a:r>
              <a:rPr lang="ru-RU" sz="2000" dirty="0" err="1"/>
              <a:t>ερικον</a:t>
            </a:r>
            <a:r>
              <a:rPr lang="ru-RU" sz="2000" dirty="0"/>
              <a:t>) е археологически комплекс в </a:t>
            </a:r>
            <a:r>
              <a:rPr lang="ru-RU" sz="2000" dirty="0" err="1"/>
              <a:t>Източните</a:t>
            </a:r>
            <a:r>
              <a:rPr lang="ru-RU" sz="2000" dirty="0"/>
              <a:t> </a:t>
            </a:r>
            <a:r>
              <a:rPr lang="ru-RU" sz="2000" dirty="0" err="1"/>
              <a:t>Родопи</a:t>
            </a:r>
            <a:r>
              <a:rPr lang="ru-RU" sz="2000" dirty="0"/>
              <a:t>, </a:t>
            </a:r>
            <a:r>
              <a:rPr lang="ru-RU" sz="2000" dirty="0" err="1"/>
              <a:t>състоящ</a:t>
            </a:r>
            <a:r>
              <a:rPr lang="ru-RU" sz="2000" dirty="0"/>
              <a:t> се от </a:t>
            </a:r>
            <a:r>
              <a:rPr lang="ru-RU" sz="2000" dirty="0" err="1"/>
              <a:t>голямо</a:t>
            </a:r>
            <a:r>
              <a:rPr lang="ru-RU" sz="2000" dirty="0"/>
              <a:t> </a:t>
            </a:r>
            <a:r>
              <a:rPr lang="ru-RU" sz="2000" dirty="0" err="1"/>
              <a:t>мегалитно</a:t>
            </a:r>
            <a:r>
              <a:rPr lang="ru-RU" sz="2000" dirty="0"/>
              <a:t> </a:t>
            </a:r>
            <a:r>
              <a:rPr lang="ru-RU" sz="2000" dirty="0" err="1"/>
              <a:t>светилище</a:t>
            </a:r>
            <a:r>
              <a:rPr lang="ru-RU" sz="2000" dirty="0"/>
              <a:t> от </a:t>
            </a:r>
            <a:r>
              <a:rPr lang="ru-RU" sz="2000" dirty="0" err="1"/>
              <a:t>преди</a:t>
            </a:r>
            <a:r>
              <a:rPr lang="ru-RU" sz="2000" dirty="0"/>
              <a:t> 8000 </a:t>
            </a:r>
            <a:r>
              <a:rPr lang="ru-RU" sz="2000" dirty="0" err="1"/>
              <a:t>години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</a:t>
            </a:r>
            <a:r>
              <a:rPr lang="ru-RU" sz="2000" dirty="0" err="1"/>
              <a:t>каменната</a:t>
            </a:r>
            <a:r>
              <a:rPr lang="ru-RU" sz="2000" dirty="0"/>
              <a:t> ера, </a:t>
            </a:r>
            <a:r>
              <a:rPr lang="ru-RU" sz="2000" dirty="0" err="1"/>
              <a:t>паметници</a:t>
            </a:r>
            <a:r>
              <a:rPr lang="ru-RU" sz="2000" dirty="0"/>
              <a:t> от </a:t>
            </a:r>
            <a:r>
              <a:rPr lang="ru-RU" sz="2000" dirty="0" err="1"/>
              <a:t>античността</a:t>
            </a:r>
            <a:r>
              <a:rPr lang="ru-RU" sz="2000" dirty="0"/>
              <a:t> и </a:t>
            </a:r>
            <a:r>
              <a:rPr lang="ru-RU" sz="2000" dirty="0" err="1"/>
              <a:t>средновековна</a:t>
            </a:r>
            <a:r>
              <a:rPr lang="ru-RU" sz="2000" dirty="0"/>
              <a:t> </a:t>
            </a:r>
            <a:r>
              <a:rPr lang="ru-RU" sz="2000" dirty="0" err="1"/>
              <a:t>крепост</a:t>
            </a:r>
            <a:r>
              <a:rPr lang="ru-RU" sz="2000" dirty="0"/>
              <a:t>. При </a:t>
            </a:r>
            <a:r>
              <a:rPr lang="ru-RU" sz="2000" dirty="0" err="1"/>
              <a:t>траките</a:t>
            </a:r>
            <a:r>
              <a:rPr lang="ru-RU" sz="2000" dirty="0"/>
              <a:t>, </a:t>
            </a:r>
            <a:r>
              <a:rPr lang="ru-RU" sz="2000" dirty="0" err="1"/>
              <a:t>Перперек</a:t>
            </a:r>
            <a:r>
              <a:rPr lang="ru-RU" sz="2000" dirty="0"/>
              <a:t> е </a:t>
            </a:r>
            <a:r>
              <a:rPr lang="ru-RU" sz="2000" dirty="0" err="1"/>
              <a:t>свещен</a:t>
            </a:r>
            <a:r>
              <a:rPr lang="ru-RU" sz="2000" dirty="0"/>
              <a:t> скален град, столица и </a:t>
            </a:r>
            <a:r>
              <a:rPr lang="ru-RU" sz="2000" dirty="0" err="1"/>
              <a:t>крепост</a:t>
            </a:r>
            <a:r>
              <a:rPr lang="ru-RU" sz="2000" dirty="0"/>
              <a:t> с царски дворец. </a:t>
            </a:r>
            <a:r>
              <a:rPr lang="ru-RU" sz="2000" dirty="0" err="1"/>
              <a:t>По-късно</a:t>
            </a:r>
            <a:r>
              <a:rPr lang="ru-RU" sz="2000" dirty="0"/>
              <a:t> тук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живели</a:t>
            </a:r>
            <a:r>
              <a:rPr lang="ru-RU" sz="2000" dirty="0"/>
              <a:t> </a:t>
            </a:r>
            <a:r>
              <a:rPr lang="ru-RU" sz="2000" dirty="0" err="1"/>
              <a:t>римляни</a:t>
            </a:r>
            <a:r>
              <a:rPr lang="ru-RU" sz="2000" dirty="0"/>
              <a:t>, </a:t>
            </a:r>
            <a:r>
              <a:rPr lang="ru-RU" sz="2000" dirty="0" err="1"/>
              <a:t>готи</a:t>
            </a:r>
            <a:r>
              <a:rPr lang="ru-RU" sz="2000" dirty="0"/>
              <a:t>, </a:t>
            </a:r>
            <a:r>
              <a:rPr lang="ru-RU" sz="2000" dirty="0" err="1"/>
              <a:t>византийци</a:t>
            </a:r>
            <a:r>
              <a:rPr lang="ru-RU" sz="2000" dirty="0"/>
              <a:t> и </a:t>
            </a:r>
            <a:r>
              <a:rPr lang="ru-RU" sz="2000" dirty="0" err="1"/>
              <a:t>българи</a:t>
            </a:r>
            <a:r>
              <a:rPr lang="ru-RU" sz="2000" dirty="0"/>
              <a:t>. </a:t>
            </a:r>
            <a:r>
              <a:rPr lang="ru-RU" sz="2000" dirty="0" err="1"/>
              <a:t>Унищожен</a:t>
            </a:r>
            <a:r>
              <a:rPr lang="ru-RU" sz="2000" dirty="0"/>
              <a:t> е от </a:t>
            </a:r>
            <a:r>
              <a:rPr lang="ru-RU" sz="2000" dirty="0" err="1"/>
              <a:t>османските</a:t>
            </a:r>
            <a:r>
              <a:rPr lang="ru-RU" sz="2000" dirty="0"/>
              <a:t> </a:t>
            </a:r>
            <a:r>
              <a:rPr lang="ru-RU" sz="2000" dirty="0" err="1"/>
              <a:t>турци</a:t>
            </a:r>
            <a:r>
              <a:rPr lang="ru-RU" sz="2000" dirty="0"/>
              <a:t> в XIV в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104456" cy="3312368"/>
          </a:xfrm>
        </p:spPr>
      </p:pic>
    </p:spTree>
    <p:extLst>
      <p:ext uri="{BB962C8B-B14F-4D97-AF65-F5344CB8AC3E}">
        <p14:creationId xmlns:p14="http://schemas.microsoft.com/office/powerpoint/2010/main" val="251754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92888" cy="4536504"/>
          </a:xfrm>
        </p:spPr>
      </p:pic>
    </p:spTree>
    <p:extLst>
      <p:ext uri="{BB962C8B-B14F-4D97-AF65-F5344CB8AC3E}">
        <p14:creationId xmlns:p14="http://schemas.microsoft.com/office/powerpoint/2010/main" val="335978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323528" y="2276872"/>
            <a:ext cx="3008313" cy="1162050"/>
          </a:xfrm>
        </p:spPr>
        <p:txBody>
          <a:bodyPr>
            <a:noAutofit/>
          </a:bodyPr>
          <a:lstStyle/>
          <a:p>
            <a:r>
              <a:rPr lang="bg-BG" sz="4000" dirty="0" smtClean="0"/>
              <a:t>Паметник</a:t>
            </a:r>
            <a:br>
              <a:rPr lang="bg-BG" sz="4000" dirty="0" smtClean="0"/>
            </a:br>
            <a:r>
              <a:rPr lang="bg-BG" sz="4000" dirty="0"/>
              <a:t/>
            </a:r>
            <a:br>
              <a:rPr lang="bg-BG" sz="4000" dirty="0"/>
            </a:br>
            <a:r>
              <a:rPr lang="bg-BG" sz="4000" dirty="0" smtClean="0"/>
              <a:t> </a:t>
            </a:r>
            <a:r>
              <a:rPr lang="bg-BG" sz="4000" dirty="0" smtClean="0"/>
              <a:t>на Иван </a:t>
            </a: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sz="4000" dirty="0"/>
              <a:t/>
            </a:r>
            <a:br>
              <a:rPr lang="bg-BG" sz="4000" dirty="0"/>
            </a:br>
            <a:r>
              <a:rPr lang="bg-BG" sz="4000" dirty="0" smtClean="0"/>
              <a:t>Рилски</a:t>
            </a:r>
            <a:endParaRPr lang="bg-BG" sz="40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8"/>
            <a:ext cx="5472608" cy="4712643"/>
          </a:xfrm>
        </p:spPr>
      </p:pic>
    </p:spTree>
    <p:extLst>
      <p:ext uri="{BB962C8B-B14F-4D97-AF65-F5344CB8AC3E}">
        <p14:creationId xmlns:p14="http://schemas.microsoft.com/office/powerpoint/2010/main" val="75223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3810000" cy="116205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Паметник </a:t>
            </a:r>
            <a:r>
              <a:rPr lang="bg-BG" sz="3200" dirty="0" smtClean="0"/>
              <a:t>на</a:t>
            </a:r>
            <a:br>
              <a:rPr lang="bg-BG" sz="3200" dirty="0" smtClean="0"/>
            </a:br>
            <a:r>
              <a:rPr lang="bg-BG" sz="3200" dirty="0"/>
              <a:t/>
            </a:r>
            <a:br>
              <a:rPr lang="bg-BG" sz="3200" dirty="0"/>
            </a:br>
            <a:r>
              <a:rPr lang="bg-BG" sz="3200" dirty="0" smtClean="0"/>
              <a:t> </a:t>
            </a:r>
            <a:r>
              <a:rPr lang="bg-BG" sz="3200" dirty="0" smtClean="0"/>
              <a:t>Елин Пелин</a:t>
            </a:r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104456" cy="4464496"/>
          </a:xfrm>
        </p:spPr>
      </p:pic>
    </p:spTree>
    <p:extLst>
      <p:ext uri="{BB962C8B-B14F-4D97-AF65-F5344CB8AC3E}">
        <p14:creationId xmlns:p14="http://schemas.microsoft.com/office/powerpoint/2010/main" val="390171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810000" cy="116205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Кристална зала</a:t>
            </a:r>
            <a:endParaRPr lang="bg-BG" sz="32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810000" cy="698500"/>
          </a:xfrm>
        </p:spPr>
        <p:txBody>
          <a:bodyPr>
            <a:noAutofit/>
          </a:bodyPr>
          <a:lstStyle/>
          <a:p>
            <a:r>
              <a:rPr lang="ru-RU" sz="2400" dirty="0" err="1"/>
              <a:t>Кристалната</a:t>
            </a:r>
            <a:r>
              <a:rPr lang="ru-RU" sz="2400" dirty="0"/>
              <a:t> зала </a:t>
            </a:r>
            <a:r>
              <a:rPr lang="ru-RU" sz="2400" dirty="0" err="1"/>
              <a:t>Родопски</a:t>
            </a:r>
            <a:r>
              <a:rPr lang="ru-RU" sz="2400" dirty="0"/>
              <a:t> </a:t>
            </a:r>
            <a:r>
              <a:rPr lang="ru-RU" sz="2400" dirty="0" err="1"/>
              <a:t>кристал</a:t>
            </a:r>
            <a:r>
              <a:rPr lang="ru-RU" sz="2400" dirty="0"/>
              <a:t> в </a:t>
            </a:r>
            <a:r>
              <a:rPr lang="ru-RU" sz="2400" dirty="0" err="1"/>
              <a:t>Мадан</a:t>
            </a:r>
            <a:r>
              <a:rPr lang="ru-RU" sz="2400" dirty="0"/>
              <a:t> се </a:t>
            </a:r>
            <a:r>
              <a:rPr lang="ru-RU" sz="2400" dirty="0" err="1"/>
              <a:t>разглежда</a:t>
            </a:r>
            <a:r>
              <a:rPr lang="ru-RU" sz="2400" dirty="0"/>
              <a:t> от над две </a:t>
            </a:r>
            <a:r>
              <a:rPr lang="ru-RU" sz="2400" dirty="0" err="1"/>
              <a:t>хиляди</a:t>
            </a:r>
            <a:r>
              <a:rPr lang="ru-RU" sz="2400" dirty="0"/>
              <a:t> души за година. </a:t>
            </a:r>
            <a:r>
              <a:rPr lang="ru-RU" sz="2400" dirty="0" err="1"/>
              <a:t>Уникалната</a:t>
            </a:r>
            <a:r>
              <a:rPr lang="ru-RU" sz="2400" dirty="0"/>
              <a:t> </a:t>
            </a:r>
            <a:r>
              <a:rPr lang="ru-RU" sz="2400" dirty="0" err="1"/>
              <a:t>забележителност</a:t>
            </a:r>
            <a:r>
              <a:rPr lang="ru-RU" sz="2400" dirty="0"/>
              <a:t> в </a:t>
            </a:r>
            <a:r>
              <a:rPr lang="ru-RU" sz="2400" dirty="0" err="1"/>
              <a:t>миньорския</a:t>
            </a:r>
            <a:r>
              <a:rPr lang="ru-RU" sz="2400" dirty="0"/>
              <a:t> град </a:t>
            </a:r>
            <a:r>
              <a:rPr lang="ru-RU" sz="2400" dirty="0" err="1"/>
              <a:t>привлича</a:t>
            </a:r>
            <a:r>
              <a:rPr lang="ru-RU" sz="2400" dirty="0"/>
              <a:t> </a:t>
            </a:r>
            <a:r>
              <a:rPr lang="ru-RU" sz="2400" dirty="0" err="1"/>
              <a:t>български</a:t>
            </a:r>
            <a:r>
              <a:rPr lang="ru-RU" sz="2400" dirty="0"/>
              <a:t> и </a:t>
            </a:r>
            <a:r>
              <a:rPr lang="ru-RU" sz="2400" dirty="0" err="1"/>
              <a:t>чужди</a:t>
            </a:r>
            <a:r>
              <a:rPr lang="ru-RU" sz="2400" dirty="0"/>
              <a:t> </a:t>
            </a:r>
            <a:r>
              <a:rPr lang="ru-RU" sz="2400" dirty="0" err="1"/>
              <a:t>туристи</a:t>
            </a:r>
            <a:r>
              <a:rPr lang="ru-RU" sz="2400" dirty="0"/>
              <a:t> с богата </a:t>
            </a:r>
            <a:r>
              <a:rPr lang="ru-RU" sz="2400" dirty="0" err="1"/>
              <a:t>колекция</a:t>
            </a:r>
            <a:r>
              <a:rPr lang="ru-RU" sz="2400" dirty="0"/>
              <a:t> от </a:t>
            </a:r>
            <a:r>
              <a:rPr lang="ru-RU" sz="2400" dirty="0" err="1"/>
              <a:t>чудни</a:t>
            </a:r>
            <a:r>
              <a:rPr lang="ru-RU" sz="2400" dirty="0"/>
              <a:t> </a:t>
            </a:r>
            <a:r>
              <a:rPr lang="ru-RU" sz="2400" dirty="0" err="1"/>
              <a:t>кристални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. </a:t>
            </a:r>
            <a:r>
              <a:rPr lang="ru-RU" sz="2400" dirty="0" err="1"/>
              <a:t>Интересът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залата</a:t>
            </a:r>
            <a:r>
              <a:rPr lang="ru-RU" sz="2400" dirty="0"/>
              <a:t> "</a:t>
            </a:r>
            <a:r>
              <a:rPr lang="ru-RU" sz="2400" dirty="0" err="1"/>
              <a:t>Родопски</a:t>
            </a:r>
            <a:r>
              <a:rPr lang="ru-RU" sz="2400" dirty="0"/>
              <a:t> </a:t>
            </a:r>
            <a:r>
              <a:rPr lang="ru-RU" sz="2400" dirty="0" err="1"/>
              <a:t>кристал</a:t>
            </a:r>
            <a:r>
              <a:rPr lang="ru-RU" sz="2400" dirty="0"/>
              <a:t>" </a:t>
            </a:r>
            <a:r>
              <a:rPr lang="ru-RU" sz="2400" dirty="0" err="1"/>
              <a:t>нараства</a:t>
            </a:r>
            <a:r>
              <a:rPr lang="ru-RU" sz="2400" dirty="0"/>
              <a:t> от година на година.</a:t>
            </a:r>
            <a:endParaRPr lang="bg-BG" sz="24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5066928" cy="3781425"/>
          </a:xfrm>
        </p:spPr>
      </p:pic>
    </p:spTree>
    <p:extLst>
      <p:ext uri="{BB962C8B-B14F-4D97-AF65-F5344CB8AC3E}">
        <p14:creationId xmlns:p14="http://schemas.microsoft.com/office/powerpoint/2010/main" val="217379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 smtClean="0"/>
              <a:t>Шипка</a:t>
            </a:r>
            <a:endParaRPr lang="bg-BG" sz="44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Шипка</a:t>
            </a:r>
            <a:r>
              <a:rPr lang="ru-RU" sz="2400" dirty="0"/>
              <a:t> е </a:t>
            </a:r>
            <a:r>
              <a:rPr lang="ru-RU" sz="2400" dirty="0" err="1"/>
              <a:t>връх</a:t>
            </a:r>
            <a:r>
              <a:rPr lang="ru-RU" sz="2400" dirty="0"/>
              <a:t> в Стара </a:t>
            </a:r>
            <a:r>
              <a:rPr lang="ru-RU" sz="2400" dirty="0" err="1"/>
              <a:t>Планина</a:t>
            </a:r>
            <a:r>
              <a:rPr lang="ru-RU" sz="2400" dirty="0"/>
              <a:t> с </a:t>
            </a:r>
            <a:r>
              <a:rPr lang="ru-RU" sz="2400" dirty="0" err="1"/>
              <a:t>надморска</a:t>
            </a:r>
            <a:r>
              <a:rPr lang="ru-RU" sz="2400" dirty="0"/>
              <a:t> </a:t>
            </a:r>
            <a:r>
              <a:rPr lang="ru-RU" sz="2400" dirty="0" err="1"/>
              <a:t>височина</a:t>
            </a:r>
            <a:r>
              <a:rPr lang="ru-RU" sz="2400" dirty="0"/>
              <a:t> 1326 метра, </a:t>
            </a:r>
            <a:r>
              <a:rPr lang="ru-RU" sz="2400" dirty="0" err="1"/>
              <a:t>разположен</a:t>
            </a:r>
            <a:r>
              <a:rPr lang="ru-RU" sz="2400" dirty="0"/>
              <a:t> на </a:t>
            </a:r>
            <a:r>
              <a:rPr lang="ru-RU" sz="2400" dirty="0" err="1"/>
              <a:t>изток</a:t>
            </a:r>
            <a:r>
              <a:rPr lang="ru-RU" sz="2400" dirty="0"/>
              <a:t> от </a:t>
            </a:r>
            <a:r>
              <a:rPr lang="ru-RU" sz="2400" dirty="0" err="1"/>
              <a:t>Шипченския</a:t>
            </a:r>
            <a:r>
              <a:rPr lang="ru-RU" sz="2400" dirty="0"/>
              <a:t> проход. До 1951 г. </a:t>
            </a:r>
            <a:r>
              <a:rPr lang="ru-RU" sz="2400" dirty="0" err="1"/>
              <a:t>върхът</a:t>
            </a:r>
            <a:r>
              <a:rPr lang="ru-RU" sz="2400" dirty="0"/>
              <a:t> носи </a:t>
            </a:r>
            <a:r>
              <a:rPr lang="ru-RU" sz="2400" dirty="0" err="1"/>
              <a:t>името</a:t>
            </a:r>
            <a:r>
              <a:rPr lang="ru-RU" sz="2400" dirty="0"/>
              <a:t> Свети Никола, а след </a:t>
            </a:r>
            <a:r>
              <a:rPr lang="ru-RU" sz="2400" dirty="0" err="1"/>
              <a:t>това</a:t>
            </a:r>
            <a:r>
              <a:rPr lang="ru-RU" sz="2400" dirty="0"/>
              <a:t> до 1977 г. – </a:t>
            </a:r>
            <a:r>
              <a:rPr lang="ru-RU" sz="2400" dirty="0" err="1"/>
              <a:t>връх</a:t>
            </a:r>
            <a:r>
              <a:rPr lang="ru-RU" sz="2400" dirty="0"/>
              <a:t> Столетов[1]. </a:t>
            </a:r>
            <a:r>
              <a:rPr lang="ru-RU" sz="2400" dirty="0" err="1"/>
              <a:t>Върхът</a:t>
            </a:r>
            <a:r>
              <a:rPr lang="ru-RU" sz="2400" dirty="0"/>
              <a:t> </a:t>
            </a:r>
            <a:r>
              <a:rPr lang="ru-RU" sz="2400" dirty="0" err="1"/>
              <a:t>символизира</a:t>
            </a:r>
            <a:r>
              <a:rPr lang="ru-RU" sz="2400" dirty="0"/>
              <a:t> героизма и </a:t>
            </a:r>
            <a:r>
              <a:rPr lang="ru-RU" sz="2400" dirty="0" err="1"/>
              <a:t>самопожертвователните</a:t>
            </a:r>
            <a:r>
              <a:rPr lang="ru-RU" sz="2400" dirty="0"/>
              <a:t> усилия за </a:t>
            </a:r>
            <a:r>
              <a:rPr lang="ru-RU" sz="2400" dirty="0" err="1"/>
              <a:t>освобождението</a:t>
            </a:r>
            <a:r>
              <a:rPr lang="ru-RU" sz="2400" dirty="0"/>
              <a:t> на </a:t>
            </a:r>
            <a:r>
              <a:rPr lang="ru-RU" sz="2400" dirty="0" err="1"/>
              <a:t>България</a:t>
            </a:r>
            <a:r>
              <a:rPr lang="ru-RU" sz="2400" dirty="0"/>
              <a:t> от </a:t>
            </a:r>
            <a:r>
              <a:rPr lang="ru-RU" sz="2400" dirty="0" err="1"/>
              <a:t>Османско</a:t>
            </a:r>
            <a:r>
              <a:rPr lang="ru-RU" sz="2400" dirty="0"/>
              <a:t> </a:t>
            </a:r>
            <a:r>
              <a:rPr lang="ru-RU" sz="2400" dirty="0" err="1"/>
              <a:t>робство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392488" cy="3759299"/>
          </a:xfrm>
        </p:spPr>
      </p:pic>
    </p:spTree>
    <p:extLst>
      <p:ext uri="{BB962C8B-B14F-4D97-AF65-F5344CB8AC3E}">
        <p14:creationId xmlns:p14="http://schemas.microsoft.com/office/powerpoint/2010/main" val="24282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056784" cy="4752528"/>
          </a:xfrm>
        </p:spPr>
      </p:pic>
    </p:spTree>
    <p:extLst>
      <p:ext uri="{BB962C8B-B14F-4D97-AF65-F5344CB8AC3E}">
        <p14:creationId xmlns:p14="http://schemas.microsoft.com/office/powerpoint/2010/main" val="377040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008313" cy="116205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Рилският</a:t>
            </a:r>
            <a:br>
              <a:rPr lang="bg-BG" sz="2800" dirty="0" smtClean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 smtClean="0"/>
              <a:t> </a:t>
            </a:r>
            <a:r>
              <a:rPr lang="bg-BG" sz="2800" dirty="0" smtClean="0"/>
              <a:t>манастир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3810000" cy="698500"/>
          </a:xfrm>
        </p:spPr>
        <p:txBody>
          <a:bodyPr>
            <a:noAutofit/>
          </a:bodyPr>
          <a:lstStyle/>
          <a:p>
            <a:r>
              <a:rPr lang="ru-RU" sz="2400" dirty="0" err="1"/>
              <a:t>Рилският</a:t>
            </a:r>
            <a:r>
              <a:rPr lang="ru-RU" sz="2400" dirty="0"/>
              <a:t> </a:t>
            </a:r>
            <a:r>
              <a:rPr lang="ru-RU" sz="2400" dirty="0" err="1"/>
              <a:t>манастир</a:t>
            </a:r>
            <a:r>
              <a:rPr lang="ru-RU" sz="2400" dirty="0"/>
              <a:t> е </a:t>
            </a:r>
            <a:r>
              <a:rPr lang="ru-RU" sz="2400" dirty="0" err="1"/>
              <a:t>ставропигиален</a:t>
            </a:r>
            <a:r>
              <a:rPr lang="ru-RU" sz="2400" dirty="0"/>
              <a:t> </a:t>
            </a:r>
            <a:r>
              <a:rPr lang="ru-RU" sz="2400" dirty="0" err="1"/>
              <a:t>манастир</a:t>
            </a:r>
            <a:r>
              <a:rPr lang="ru-RU" sz="2400" dirty="0"/>
              <a:t>, </a:t>
            </a:r>
            <a:r>
              <a:rPr lang="ru-RU" sz="2400" dirty="0" err="1"/>
              <a:t>намиращ</a:t>
            </a:r>
            <a:r>
              <a:rPr lang="ru-RU" sz="2400" dirty="0"/>
              <a:t> се в </a:t>
            </a:r>
            <a:r>
              <a:rPr lang="ru-RU" sz="2400" dirty="0" err="1"/>
              <a:t>Югозападна</a:t>
            </a:r>
            <a:r>
              <a:rPr lang="ru-RU" sz="2400" dirty="0"/>
              <a:t> </a:t>
            </a:r>
            <a:r>
              <a:rPr lang="ru-RU" sz="2400" dirty="0" err="1"/>
              <a:t>България</a:t>
            </a:r>
            <a:r>
              <a:rPr lang="ru-RU" sz="2400" dirty="0"/>
              <a:t>, </a:t>
            </a:r>
            <a:r>
              <a:rPr lang="ru-RU" sz="2400" dirty="0" err="1"/>
              <a:t>област</a:t>
            </a:r>
            <a:r>
              <a:rPr lang="ru-RU" sz="2400" dirty="0"/>
              <a:t> </a:t>
            </a:r>
            <a:r>
              <a:rPr lang="ru-RU" sz="2400" dirty="0" err="1"/>
              <a:t>Кюстендил</a:t>
            </a:r>
            <a:r>
              <a:rPr lang="ru-RU" sz="2400" dirty="0"/>
              <a:t>, община </a:t>
            </a:r>
            <a:r>
              <a:rPr lang="ru-RU" sz="2400" dirty="0" err="1"/>
              <a:t>Рила</a:t>
            </a:r>
            <a:r>
              <a:rPr lang="ru-RU" sz="2400" dirty="0"/>
              <a:t>. Основан е </a:t>
            </a:r>
            <a:r>
              <a:rPr lang="ru-RU" sz="2400" dirty="0" err="1"/>
              <a:t>през</a:t>
            </a:r>
            <a:r>
              <a:rPr lang="ru-RU" sz="2400" dirty="0"/>
              <a:t> Х век от св. Иван </a:t>
            </a:r>
            <a:r>
              <a:rPr lang="ru-RU" sz="2400" dirty="0" err="1"/>
              <a:t>Рилски</a:t>
            </a:r>
            <a:r>
              <a:rPr lang="ru-RU" sz="2400" dirty="0"/>
              <a:t>, в </a:t>
            </a:r>
            <a:r>
              <a:rPr lang="ru-RU" sz="2400" dirty="0" err="1"/>
              <a:t>горното</a:t>
            </a:r>
            <a:r>
              <a:rPr lang="ru-RU" sz="2400" dirty="0"/>
              <a:t> течение на </a:t>
            </a:r>
            <a:r>
              <a:rPr lang="ru-RU" sz="2400" dirty="0" err="1"/>
              <a:t>Рилска</a:t>
            </a:r>
            <a:r>
              <a:rPr lang="ru-RU" sz="2400" dirty="0"/>
              <a:t> река.</a:t>
            </a:r>
          </a:p>
          <a:p>
            <a:endParaRPr lang="ru-RU" sz="2400" dirty="0"/>
          </a:p>
          <a:p>
            <a:r>
              <a:rPr lang="ru-RU" sz="2400" dirty="0" err="1"/>
              <a:t>Рилският</a:t>
            </a:r>
            <a:r>
              <a:rPr lang="ru-RU" sz="2400" dirty="0"/>
              <a:t> </a:t>
            </a:r>
            <a:r>
              <a:rPr lang="ru-RU" sz="2400" dirty="0" err="1"/>
              <a:t>манастир</a:t>
            </a:r>
            <a:r>
              <a:rPr lang="ru-RU" sz="2400" dirty="0"/>
              <a:t> е един от </a:t>
            </a:r>
            <a:r>
              <a:rPr lang="ru-RU" sz="2400" dirty="0" err="1"/>
              <a:t>най-значимите</a:t>
            </a:r>
            <a:r>
              <a:rPr lang="ru-RU" sz="2400" dirty="0"/>
              <a:t> </a:t>
            </a:r>
            <a:r>
              <a:rPr lang="ru-RU" sz="2400" dirty="0" err="1"/>
              <a:t>културни</a:t>
            </a:r>
            <a:r>
              <a:rPr lang="ru-RU" sz="2400" dirty="0"/>
              <a:t> </a:t>
            </a:r>
            <a:r>
              <a:rPr lang="ru-RU" sz="2400" dirty="0" err="1"/>
              <a:t>паметници</a:t>
            </a:r>
            <a:r>
              <a:rPr lang="ru-RU" sz="2400" dirty="0"/>
              <a:t> в </a:t>
            </a:r>
            <a:r>
              <a:rPr lang="ru-RU" sz="2400" dirty="0" err="1"/>
              <a:t>България</a:t>
            </a:r>
            <a:r>
              <a:rPr lang="ru-RU" sz="2400" dirty="0"/>
              <a:t>, символ на </a:t>
            </a:r>
            <a:r>
              <a:rPr lang="ru-RU" sz="2400" dirty="0" err="1"/>
              <a:t>България</a:t>
            </a:r>
            <a:r>
              <a:rPr lang="ru-RU" sz="2400" dirty="0"/>
              <a:t>, включен в </a:t>
            </a:r>
            <a:r>
              <a:rPr lang="ru-RU" sz="2400" dirty="0" err="1"/>
              <a:t>списъка</a:t>
            </a:r>
            <a:r>
              <a:rPr lang="ru-RU" sz="2400" dirty="0"/>
              <a:t> за </a:t>
            </a:r>
            <a:r>
              <a:rPr lang="ru-RU" sz="2400" dirty="0" err="1"/>
              <a:t>световното</a:t>
            </a:r>
            <a:r>
              <a:rPr lang="ru-RU" sz="2400" dirty="0"/>
              <a:t> наследство на ЮНЕСКО.</a:t>
            </a:r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963377" cy="3992563"/>
          </a:xfrm>
        </p:spPr>
      </p:pic>
    </p:spTree>
    <p:extLst>
      <p:ext uri="{BB962C8B-B14F-4D97-AF65-F5344CB8AC3E}">
        <p14:creationId xmlns:p14="http://schemas.microsoft.com/office/powerpoint/2010/main" val="356146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5346"/>
            <a:ext cx="7787208" cy="4167870"/>
          </a:xfrm>
        </p:spPr>
      </p:pic>
    </p:spTree>
    <p:extLst>
      <p:ext uri="{BB962C8B-B14F-4D97-AF65-F5344CB8AC3E}">
        <p14:creationId xmlns:p14="http://schemas.microsoft.com/office/powerpoint/2010/main" val="10863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4048" y="404664"/>
            <a:ext cx="3810000" cy="1162050"/>
          </a:xfrm>
        </p:spPr>
        <p:txBody>
          <a:bodyPr>
            <a:noAutofit/>
          </a:bodyPr>
          <a:lstStyle/>
          <a:p>
            <a:r>
              <a:rPr lang="bg-BG" sz="2800" dirty="0" smtClean="0"/>
              <a:t>Водното </a:t>
            </a:r>
            <a:br>
              <a:rPr lang="bg-BG" sz="2800" dirty="0" smtClean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 smtClean="0"/>
              <a:t>огледало-гр. </a:t>
            </a:r>
            <a:br>
              <a:rPr lang="bg-BG" sz="2800" dirty="0" smtClean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 smtClean="0"/>
              <a:t>Кърджали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2" y="836712"/>
            <a:ext cx="3810000" cy="698500"/>
          </a:xfrm>
        </p:spPr>
        <p:txBody>
          <a:bodyPr>
            <a:noAutofit/>
          </a:bodyPr>
          <a:lstStyle/>
          <a:p>
            <a:r>
              <a:rPr lang="ru-RU" sz="2000" dirty="0" err="1"/>
              <a:t>Основната</a:t>
            </a:r>
            <a:r>
              <a:rPr lang="ru-RU" sz="2000" dirty="0"/>
              <a:t> функция на </a:t>
            </a:r>
            <a:r>
              <a:rPr lang="ru-RU" sz="2000" dirty="0" err="1"/>
              <a:t>съоръжението</a:t>
            </a:r>
            <a:r>
              <a:rPr lang="ru-RU" sz="2000" dirty="0"/>
              <a:t> е да </a:t>
            </a:r>
            <a:r>
              <a:rPr lang="ru-RU" sz="2000" dirty="0" err="1"/>
              <a:t>провежда</a:t>
            </a:r>
            <a:r>
              <a:rPr lang="ru-RU" sz="2000" dirty="0"/>
              <a:t> </a:t>
            </a:r>
            <a:r>
              <a:rPr lang="ru-RU" sz="2000" dirty="0" err="1"/>
              <a:t>големи</a:t>
            </a:r>
            <a:r>
              <a:rPr lang="ru-RU" sz="2000" dirty="0"/>
              <a:t> количества вода при </a:t>
            </a:r>
            <a:r>
              <a:rPr lang="ru-RU" sz="2000" dirty="0" err="1"/>
              <a:t>аварийно</a:t>
            </a:r>
            <a:r>
              <a:rPr lang="ru-RU" sz="2000" dirty="0"/>
              <a:t> </a:t>
            </a:r>
            <a:r>
              <a:rPr lang="ru-RU" sz="2000" dirty="0" err="1"/>
              <a:t>източване</a:t>
            </a:r>
            <a:r>
              <a:rPr lang="ru-RU" sz="2000" dirty="0"/>
              <a:t> на </a:t>
            </a:r>
            <a:r>
              <a:rPr lang="ru-RU" sz="2000" dirty="0" err="1"/>
              <a:t>язовир</a:t>
            </a:r>
            <a:r>
              <a:rPr lang="ru-RU" sz="2000" dirty="0"/>
              <a:t> </a:t>
            </a:r>
            <a:r>
              <a:rPr lang="ru-RU" sz="2000" dirty="0" err="1"/>
              <a:t>Кърджали</a:t>
            </a:r>
            <a:r>
              <a:rPr lang="ru-RU" sz="2000" dirty="0"/>
              <a:t>, без да </a:t>
            </a:r>
            <a:r>
              <a:rPr lang="ru-RU" sz="2000" dirty="0" err="1"/>
              <a:t>бъдат</a:t>
            </a:r>
            <a:r>
              <a:rPr lang="ru-RU" sz="2000" dirty="0"/>
              <a:t> </a:t>
            </a:r>
            <a:r>
              <a:rPr lang="ru-RU" sz="2000" dirty="0" err="1"/>
              <a:t>нанесени</a:t>
            </a:r>
            <a:r>
              <a:rPr lang="ru-RU" sz="2000" dirty="0"/>
              <a:t> </a:t>
            </a:r>
            <a:r>
              <a:rPr lang="ru-RU" sz="2000" dirty="0" err="1"/>
              <a:t>щети</a:t>
            </a:r>
            <a:r>
              <a:rPr lang="ru-RU" sz="2000" dirty="0"/>
              <a:t> на </a:t>
            </a:r>
            <a:r>
              <a:rPr lang="ru-RU" sz="2000" dirty="0" err="1"/>
              <a:t>хората</a:t>
            </a:r>
            <a:r>
              <a:rPr lang="ru-RU" sz="2000" dirty="0"/>
              <a:t> и </a:t>
            </a:r>
            <a:r>
              <a:rPr lang="ru-RU" sz="2000" dirty="0" err="1"/>
              <a:t>сградите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За </a:t>
            </a:r>
            <a:r>
              <a:rPr lang="ru-RU" sz="2000" dirty="0" err="1"/>
              <a:t>изграждане</a:t>
            </a:r>
            <a:r>
              <a:rPr lang="ru-RU" sz="2000" dirty="0"/>
              <a:t> на "</a:t>
            </a:r>
            <a:r>
              <a:rPr lang="ru-RU" sz="2000" dirty="0" err="1"/>
              <a:t>Водното</a:t>
            </a:r>
            <a:r>
              <a:rPr lang="ru-RU" sz="2000" dirty="0"/>
              <a:t> </a:t>
            </a:r>
            <a:r>
              <a:rPr lang="ru-RU" sz="2000" dirty="0" err="1"/>
              <a:t>огледало</a:t>
            </a:r>
            <a:r>
              <a:rPr lang="ru-RU" sz="2000" dirty="0"/>
              <a:t>" </a:t>
            </a:r>
            <a:r>
              <a:rPr lang="ru-RU" sz="2000" dirty="0" err="1"/>
              <a:t>бяха</a:t>
            </a:r>
            <a:r>
              <a:rPr lang="ru-RU" sz="2000" dirty="0"/>
              <a:t> </a:t>
            </a:r>
            <a:r>
              <a:rPr lang="ru-RU" sz="2000" dirty="0" err="1"/>
              <a:t>необходими</a:t>
            </a:r>
            <a:r>
              <a:rPr lang="ru-RU" sz="2000" dirty="0"/>
              <a:t> </a:t>
            </a:r>
            <a:r>
              <a:rPr lang="ru-RU" sz="2000" dirty="0" err="1"/>
              <a:t>близо</a:t>
            </a:r>
            <a:r>
              <a:rPr lang="ru-RU" sz="2000" dirty="0"/>
              <a:t> 40 </a:t>
            </a:r>
            <a:r>
              <a:rPr lang="ru-RU" sz="2000" dirty="0" err="1"/>
              <a:t>години</a:t>
            </a:r>
            <a:r>
              <a:rPr lang="ru-RU" sz="2000" dirty="0"/>
              <a:t>. </a:t>
            </a:r>
            <a:r>
              <a:rPr lang="ru-RU" sz="2000" dirty="0" err="1"/>
              <a:t>Освен</a:t>
            </a:r>
            <a:r>
              <a:rPr lang="ru-RU" sz="2000" dirty="0"/>
              <a:t> за защита от наводнения, </a:t>
            </a:r>
            <a:r>
              <a:rPr lang="ru-RU" sz="2000" dirty="0" err="1"/>
              <a:t>изкуственото</a:t>
            </a:r>
            <a:r>
              <a:rPr lang="ru-RU" sz="2000" dirty="0"/>
              <a:t> </a:t>
            </a:r>
            <a:r>
              <a:rPr lang="ru-RU" sz="2000" dirty="0" err="1"/>
              <a:t>езеро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да се </a:t>
            </a:r>
            <a:r>
              <a:rPr lang="ru-RU" sz="2000" dirty="0" err="1"/>
              <a:t>използва</a:t>
            </a:r>
            <a:r>
              <a:rPr lang="ru-RU" sz="2000" dirty="0"/>
              <a:t> за </a:t>
            </a:r>
            <a:r>
              <a:rPr lang="ru-RU" sz="2000" dirty="0" err="1"/>
              <a:t>водни</a:t>
            </a:r>
            <a:r>
              <a:rPr lang="ru-RU" sz="2000" dirty="0"/>
              <a:t> </a:t>
            </a:r>
            <a:r>
              <a:rPr lang="ru-RU" sz="2000" dirty="0" err="1"/>
              <a:t>спортове</a:t>
            </a:r>
            <a:r>
              <a:rPr lang="ru-RU" sz="2000" dirty="0"/>
              <a:t>, а </a:t>
            </a:r>
            <a:r>
              <a:rPr lang="ru-RU" sz="2000" dirty="0" err="1"/>
              <a:t>терените</a:t>
            </a:r>
            <a:r>
              <a:rPr lang="ru-RU" sz="2000" dirty="0"/>
              <a:t> край </a:t>
            </a:r>
            <a:r>
              <a:rPr lang="ru-RU" sz="2000" dirty="0" err="1"/>
              <a:t>реката</a:t>
            </a:r>
            <a:r>
              <a:rPr lang="ru-RU" sz="2000" dirty="0"/>
              <a:t> да се </a:t>
            </a:r>
            <a:r>
              <a:rPr lang="ru-RU" sz="2000" dirty="0" err="1"/>
              <a:t>превърнат</a:t>
            </a:r>
            <a:r>
              <a:rPr lang="ru-RU" sz="2000" dirty="0"/>
              <a:t> в </a:t>
            </a:r>
            <a:r>
              <a:rPr lang="ru-RU" sz="2000" dirty="0" err="1"/>
              <a:t>паркове</a:t>
            </a:r>
            <a:r>
              <a:rPr lang="ru-RU" sz="2000" dirty="0"/>
              <a:t> и </a:t>
            </a:r>
            <a:r>
              <a:rPr lang="ru-RU" sz="2000" dirty="0" err="1"/>
              <a:t>зони</a:t>
            </a:r>
            <a:r>
              <a:rPr lang="ru-RU" sz="2000" dirty="0"/>
              <a:t> за </a:t>
            </a:r>
            <a:r>
              <a:rPr lang="ru-RU" sz="2000" dirty="0" err="1"/>
              <a:t>отдих</a:t>
            </a:r>
            <a:endParaRPr lang="bg-BG" sz="20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752528" cy="2880320"/>
          </a:xfrm>
        </p:spPr>
      </p:pic>
    </p:spTree>
    <p:extLst>
      <p:ext uri="{BB962C8B-B14F-4D97-AF65-F5344CB8AC3E}">
        <p14:creationId xmlns:p14="http://schemas.microsoft.com/office/powerpoint/2010/main" val="329101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568951" cy="5040559"/>
          </a:xfrm>
        </p:spPr>
      </p:pic>
    </p:spTree>
    <p:extLst>
      <p:ext uri="{BB962C8B-B14F-4D97-AF65-F5344CB8AC3E}">
        <p14:creationId xmlns:p14="http://schemas.microsoft.com/office/powerpoint/2010/main" val="97537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56984" cy="4680520"/>
          </a:xfrm>
        </p:spPr>
      </p:pic>
    </p:spTree>
    <p:extLst>
      <p:ext uri="{BB962C8B-B14F-4D97-AF65-F5344CB8AC3E}">
        <p14:creationId xmlns:p14="http://schemas.microsoft.com/office/powerpoint/2010/main" val="276818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68952" cy="5328592"/>
          </a:xfrm>
        </p:spPr>
      </p:pic>
    </p:spTree>
    <p:extLst>
      <p:ext uri="{BB962C8B-B14F-4D97-AF65-F5344CB8AC3E}">
        <p14:creationId xmlns:p14="http://schemas.microsoft.com/office/powerpoint/2010/main" val="176831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32040" y="0"/>
            <a:ext cx="3810000" cy="1700808"/>
          </a:xfrm>
        </p:spPr>
        <p:txBody>
          <a:bodyPr>
            <a:noAutofit/>
          </a:bodyPr>
          <a:lstStyle/>
          <a:p>
            <a:r>
              <a:rPr lang="bg-BG" sz="4400" dirty="0" smtClean="0"/>
              <a:t>Асеновата</a:t>
            </a:r>
            <a:br>
              <a:rPr lang="bg-BG" sz="4400" dirty="0" smtClean="0"/>
            </a:br>
            <a:r>
              <a:rPr lang="bg-BG" sz="4400" dirty="0"/>
              <a:t/>
            </a:r>
            <a:br>
              <a:rPr lang="bg-BG" sz="4400" dirty="0"/>
            </a:br>
            <a:r>
              <a:rPr lang="bg-BG" sz="4400" dirty="0" smtClean="0"/>
              <a:t> </a:t>
            </a:r>
            <a:r>
              <a:rPr lang="bg-BG" sz="4400" dirty="0" smtClean="0"/>
              <a:t>крепост</a:t>
            </a:r>
            <a:endParaRPr lang="bg-BG" sz="44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3810000" cy="698500"/>
          </a:xfrm>
        </p:spPr>
        <p:txBody>
          <a:bodyPr>
            <a:noAutofit/>
          </a:bodyPr>
          <a:lstStyle/>
          <a:p>
            <a:r>
              <a:rPr lang="ru-RU" sz="2400" dirty="0" err="1"/>
              <a:t>Асеновата</a:t>
            </a:r>
            <a:r>
              <a:rPr lang="ru-RU" sz="2400" dirty="0"/>
              <a:t> </a:t>
            </a:r>
            <a:r>
              <a:rPr lang="ru-RU" sz="2400" dirty="0" err="1"/>
              <a:t>крепост</a:t>
            </a:r>
            <a:r>
              <a:rPr lang="ru-RU" sz="2400" dirty="0"/>
              <a:t>, или </a:t>
            </a:r>
            <a:r>
              <a:rPr lang="ru-RU" sz="2400" dirty="0" err="1"/>
              <a:t>Петрич</a:t>
            </a:r>
            <a:r>
              <a:rPr lang="ru-RU" sz="2400" dirty="0"/>
              <a:t>,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развалини</a:t>
            </a:r>
            <a:r>
              <a:rPr lang="ru-RU" sz="2400" dirty="0"/>
              <a:t> на </a:t>
            </a:r>
            <a:r>
              <a:rPr lang="ru-RU" sz="2400" dirty="0" err="1"/>
              <a:t>средновековна</a:t>
            </a:r>
            <a:r>
              <a:rPr lang="ru-RU" sz="2400" dirty="0"/>
              <a:t> </a:t>
            </a:r>
            <a:r>
              <a:rPr lang="ru-RU" sz="2400" dirty="0" err="1"/>
              <a:t>крепост</a:t>
            </a:r>
            <a:r>
              <a:rPr lang="ru-RU" sz="2400" dirty="0"/>
              <a:t> с </a:t>
            </a:r>
            <a:r>
              <a:rPr lang="ru-RU" sz="2400" dirty="0" err="1"/>
              <a:t>укрепената</a:t>
            </a:r>
            <a:r>
              <a:rPr lang="ru-RU" sz="2400" dirty="0"/>
              <a:t> </a:t>
            </a:r>
            <a:r>
              <a:rPr lang="ru-RU" sz="2400" dirty="0" err="1"/>
              <a:t>църква</a:t>
            </a:r>
            <a:r>
              <a:rPr lang="ru-RU" sz="2400" dirty="0"/>
              <a:t> „Света Богородица </a:t>
            </a:r>
            <a:r>
              <a:rPr lang="ru-RU" sz="2400" dirty="0" err="1"/>
              <a:t>Петричка</a:t>
            </a:r>
            <a:r>
              <a:rPr lang="ru-RU" sz="2400" dirty="0"/>
              <a:t>“.</a:t>
            </a:r>
          </a:p>
          <a:p>
            <a:endParaRPr lang="ru-RU" sz="2400" dirty="0"/>
          </a:p>
          <a:p>
            <a:r>
              <a:rPr lang="ru-RU" sz="2400" dirty="0" err="1"/>
              <a:t>Намира</a:t>
            </a:r>
            <a:r>
              <a:rPr lang="ru-RU" sz="2400" dirty="0"/>
              <a:t> се в </a:t>
            </a:r>
            <a:r>
              <a:rPr lang="ru-RU" sz="2400" dirty="0" err="1"/>
              <a:t>планината</a:t>
            </a:r>
            <a:r>
              <a:rPr lang="ru-RU" sz="2400" dirty="0"/>
              <a:t> </a:t>
            </a:r>
            <a:r>
              <a:rPr lang="ru-RU" sz="2400" dirty="0" err="1"/>
              <a:t>Родопи</a:t>
            </a:r>
            <a:r>
              <a:rPr lang="ru-RU" sz="2400" dirty="0"/>
              <a:t> на 2 км от </a:t>
            </a:r>
            <a:r>
              <a:rPr lang="ru-RU" sz="2400" dirty="0" err="1"/>
              <a:t>Асеновград</a:t>
            </a:r>
            <a:r>
              <a:rPr lang="ru-RU" sz="2400" dirty="0"/>
              <a:t>, </a:t>
            </a:r>
            <a:r>
              <a:rPr lang="ru-RU" sz="2400" dirty="0" err="1"/>
              <a:t>България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 smtClean="0"/>
              <a:t>Първите</a:t>
            </a:r>
            <a:r>
              <a:rPr lang="ru-RU" sz="2400" dirty="0" smtClean="0"/>
              <a:t> </a:t>
            </a:r>
            <a:r>
              <a:rPr lang="ru-RU" sz="2400" dirty="0" err="1"/>
              <a:t>писмени</a:t>
            </a:r>
            <a:r>
              <a:rPr lang="ru-RU" sz="2400" dirty="0"/>
              <a:t> сведения за </a:t>
            </a:r>
            <a:r>
              <a:rPr lang="ru-RU" sz="2400" dirty="0" err="1"/>
              <a:t>крепостта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от XI век и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получени</a:t>
            </a:r>
            <a:r>
              <a:rPr lang="ru-RU" sz="2400" dirty="0"/>
              <a:t> от устава на </a:t>
            </a:r>
            <a:r>
              <a:rPr lang="ru-RU" sz="2400" dirty="0" err="1"/>
              <a:t>тогава</a:t>
            </a:r>
            <a:r>
              <a:rPr lang="ru-RU" sz="2400" dirty="0"/>
              <a:t> построения </a:t>
            </a:r>
            <a:r>
              <a:rPr lang="ru-RU" sz="2400" dirty="0" err="1"/>
              <a:t>Бачковски</a:t>
            </a:r>
            <a:r>
              <a:rPr lang="ru-RU" sz="2400" dirty="0"/>
              <a:t> </a:t>
            </a:r>
            <a:r>
              <a:rPr lang="ru-RU" sz="2400" dirty="0" err="1"/>
              <a:t>манастир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536504" cy="3888432"/>
          </a:xfrm>
        </p:spPr>
      </p:pic>
    </p:spTree>
    <p:extLst>
      <p:ext uri="{BB962C8B-B14F-4D97-AF65-F5344CB8AC3E}">
        <p14:creationId xmlns:p14="http://schemas.microsoft.com/office/powerpoint/2010/main" val="332541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39527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88024" y="188640"/>
            <a:ext cx="3810000" cy="1162050"/>
          </a:xfrm>
        </p:spPr>
        <p:txBody>
          <a:bodyPr>
            <a:noAutofit/>
          </a:bodyPr>
          <a:lstStyle/>
          <a:p>
            <a:r>
              <a:rPr lang="bg-BG" sz="3600" dirty="0" smtClean="0"/>
              <a:t>Чудните</a:t>
            </a:r>
            <a:br>
              <a:rPr lang="bg-BG" sz="3600" dirty="0" smtClean="0"/>
            </a:br>
            <a:r>
              <a:rPr lang="bg-BG" sz="3600" dirty="0" smtClean="0"/>
              <a:t> </a:t>
            </a:r>
            <a:br>
              <a:rPr lang="bg-BG" sz="3600" dirty="0" smtClean="0"/>
            </a:br>
            <a:r>
              <a:rPr lang="bg-BG" sz="3600" dirty="0" smtClean="0"/>
              <a:t>мостове</a:t>
            </a:r>
            <a:endParaRPr lang="bg-BG" sz="36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323528" y="188640"/>
            <a:ext cx="3810000" cy="698500"/>
          </a:xfrm>
        </p:spPr>
        <p:txBody>
          <a:bodyPr>
            <a:noAutofit/>
          </a:bodyPr>
          <a:lstStyle/>
          <a:p>
            <a:r>
              <a:rPr lang="ru-RU" sz="3200" dirty="0" err="1"/>
              <a:t>Чудните</a:t>
            </a:r>
            <a:r>
              <a:rPr lang="ru-RU" sz="3200" dirty="0"/>
              <a:t> </a:t>
            </a:r>
            <a:r>
              <a:rPr lang="ru-RU" sz="3200" dirty="0" err="1"/>
              <a:t>мостове</a:t>
            </a:r>
            <a:r>
              <a:rPr lang="ru-RU" sz="3200" dirty="0"/>
              <a:t>, </a:t>
            </a:r>
            <a:r>
              <a:rPr lang="ru-RU" sz="3200" dirty="0" err="1"/>
              <a:t>Скалните</a:t>
            </a:r>
            <a:r>
              <a:rPr lang="ru-RU" sz="3200" dirty="0"/>
              <a:t> </a:t>
            </a:r>
            <a:r>
              <a:rPr lang="ru-RU" sz="3200" dirty="0" err="1"/>
              <a:t>мостове</a:t>
            </a:r>
            <a:r>
              <a:rPr lang="ru-RU" sz="3200" dirty="0"/>
              <a:t> (</a:t>
            </a:r>
            <a:r>
              <a:rPr lang="ru-RU" sz="3200" dirty="0" err="1"/>
              <a:t>остар</a:t>
            </a:r>
            <a:r>
              <a:rPr lang="ru-RU" sz="3200" dirty="0"/>
              <a:t>.: </a:t>
            </a:r>
            <a:r>
              <a:rPr lang="ru-RU" sz="3200" dirty="0" err="1"/>
              <a:t>Еркюприя</a:t>
            </a:r>
            <a:r>
              <a:rPr lang="ru-RU" sz="3200" dirty="0"/>
              <a:t>) </a:t>
            </a:r>
            <a:r>
              <a:rPr lang="ru-RU" sz="3200" dirty="0" err="1"/>
              <a:t>са</a:t>
            </a:r>
            <a:r>
              <a:rPr lang="ru-RU" sz="3200" dirty="0"/>
              <a:t> скален феномен, </a:t>
            </a:r>
            <a:r>
              <a:rPr lang="ru-RU" sz="3200" dirty="0" err="1"/>
              <a:t>разположен</a:t>
            </a:r>
            <a:r>
              <a:rPr lang="ru-RU" sz="3200" dirty="0"/>
              <a:t> е в </a:t>
            </a:r>
            <a:r>
              <a:rPr lang="ru-RU" sz="3200" dirty="0" err="1"/>
              <a:t>карстовата</a:t>
            </a:r>
            <a:r>
              <a:rPr lang="ru-RU" sz="3200" dirty="0"/>
              <a:t> долина на река </a:t>
            </a:r>
            <a:r>
              <a:rPr lang="ru-RU" sz="3200" dirty="0" err="1"/>
              <a:t>Еркюприя</a:t>
            </a:r>
            <a:r>
              <a:rPr lang="ru-RU" sz="3200" dirty="0"/>
              <a:t> в </a:t>
            </a:r>
            <a:r>
              <a:rPr lang="ru-RU" sz="3200" dirty="0" err="1"/>
              <a:t>Западните</a:t>
            </a:r>
            <a:r>
              <a:rPr lang="ru-RU" sz="3200" dirty="0"/>
              <a:t> </a:t>
            </a:r>
            <a:r>
              <a:rPr lang="ru-RU" sz="3200" dirty="0" err="1"/>
              <a:t>Родопи</a:t>
            </a:r>
            <a:r>
              <a:rPr lang="ru-RU" sz="3200" dirty="0"/>
              <a:t> на 1450 m </a:t>
            </a:r>
            <a:r>
              <a:rPr lang="ru-RU" sz="3200" dirty="0" err="1"/>
              <a:t>надморска</a:t>
            </a:r>
            <a:r>
              <a:rPr lang="ru-RU" sz="3200" dirty="0"/>
              <a:t> </a:t>
            </a:r>
            <a:r>
              <a:rPr lang="ru-RU" sz="3200" dirty="0" err="1"/>
              <a:t>височина</a:t>
            </a:r>
            <a:r>
              <a:rPr lang="ru-RU" sz="3200" dirty="0"/>
              <a:t>, в </a:t>
            </a:r>
            <a:r>
              <a:rPr lang="ru-RU" sz="3200" dirty="0" err="1"/>
              <a:t>подножието</a:t>
            </a:r>
            <a:r>
              <a:rPr lang="ru-RU" sz="3200" dirty="0"/>
              <a:t> на </a:t>
            </a:r>
            <a:r>
              <a:rPr lang="ru-RU" sz="3200" dirty="0" err="1"/>
              <a:t>връх</a:t>
            </a:r>
            <a:r>
              <a:rPr lang="ru-RU" sz="3200" dirty="0"/>
              <a:t> </a:t>
            </a:r>
            <a:r>
              <a:rPr lang="ru-RU" sz="3200" dirty="0" err="1"/>
              <a:t>Голям</a:t>
            </a:r>
            <a:r>
              <a:rPr lang="ru-RU" sz="3200" dirty="0"/>
              <a:t> </a:t>
            </a:r>
            <a:r>
              <a:rPr lang="ru-RU" sz="3200" dirty="0" err="1"/>
              <a:t>Персенк</a:t>
            </a:r>
            <a:r>
              <a:rPr lang="ru-RU" sz="3200" dirty="0"/>
              <a:t>.</a:t>
            </a:r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762500" cy="3171825"/>
          </a:xfrm>
        </p:spPr>
      </p:pic>
    </p:spTree>
    <p:extLst>
      <p:ext uri="{BB962C8B-B14F-4D97-AF65-F5344CB8AC3E}">
        <p14:creationId xmlns:p14="http://schemas.microsoft.com/office/powerpoint/2010/main" val="333933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624736" cy="6264696"/>
          </a:xfrm>
        </p:spPr>
      </p:pic>
    </p:spTree>
    <p:extLst>
      <p:ext uri="{BB962C8B-B14F-4D97-AF65-F5344CB8AC3E}">
        <p14:creationId xmlns:p14="http://schemas.microsoft.com/office/powerpoint/2010/main" val="9284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0" y="0"/>
            <a:ext cx="3810000" cy="1162050"/>
          </a:xfrm>
        </p:spPr>
        <p:txBody>
          <a:bodyPr>
            <a:normAutofit/>
          </a:bodyPr>
          <a:lstStyle/>
          <a:p>
            <a:r>
              <a:rPr lang="bg-BG" sz="3200" dirty="0" err="1" smtClean="0"/>
              <a:t>Ягодинската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/>
              <a:t/>
            </a:r>
            <a:br>
              <a:rPr lang="bg-BG" sz="3200" dirty="0"/>
            </a:br>
            <a:r>
              <a:rPr lang="bg-BG" sz="3200" dirty="0" smtClean="0"/>
              <a:t> </a:t>
            </a:r>
            <a:r>
              <a:rPr lang="bg-BG" sz="3200" dirty="0" smtClean="0"/>
              <a:t>пещера</a:t>
            </a:r>
            <a:endParaRPr lang="bg-BG" sz="32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28778" y="404664"/>
            <a:ext cx="3810000" cy="698500"/>
          </a:xfrm>
        </p:spPr>
        <p:txBody>
          <a:bodyPr>
            <a:noAutofit/>
          </a:bodyPr>
          <a:lstStyle/>
          <a:p>
            <a:r>
              <a:rPr lang="ru-RU" sz="2400" dirty="0" err="1"/>
              <a:t>Ягодинска</a:t>
            </a:r>
            <a:r>
              <a:rPr lang="ru-RU" sz="2400" dirty="0"/>
              <a:t> пещера отстои на 20 км </a:t>
            </a:r>
            <a:r>
              <a:rPr lang="ru-RU" sz="2400" dirty="0" err="1"/>
              <a:t>южно</a:t>
            </a:r>
            <a:r>
              <a:rPr lang="ru-RU" sz="2400" dirty="0"/>
              <a:t> от град Девин и на 3 км </a:t>
            </a:r>
            <a:r>
              <a:rPr lang="ru-RU" sz="2400" dirty="0" err="1"/>
              <a:t>югозападно</a:t>
            </a:r>
            <a:r>
              <a:rPr lang="ru-RU" sz="2400" dirty="0"/>
              <a:t> от село Ягодина. </a:t>
            </a:r>
            <a:r>
              <a:rPr lang="ru-RU" sz="2400" dirty="0" err="1"/>
              <a:t>Разположена</a:t>
            </a:r>
            <a:r>
              <a:rPr lang="ru-RU" sz="2400" dirty="0"/>
              <a:t> е на </a:t>
            </a:r>
            <a:r>
              <a:rPr lang="ru-RU" sz="2400" dirty="0" err="1"/>
              <a:t>десния</a:t>
            </a:r>
            <a:r>
              <a:rPr lang="ru-RU" sz="2400" dirty="0"/>
              <a:t> </a:t>
            </a:r>
            <a:r>
              <a:rPr lang="ru-RU" sz="2400" dirty="0" err="1"/>
              <a:t>бряг</a:t>
            </a:r>
            <a:r>
              <a:rPr lang="ru-RU" sz="2400" dirty="0"/>
              <a:t> на </a:t>
            </a:r>
            <a:r>
              <a:rPr lang="ru-RU" sz="2400" dirty="0" err="1"/>
              <a:t>Буйновска</a:t>
            </a:r>
            <a:r>
              <a:rPr lang="ru-RU" sz="2400" dirty="0"/>
              <a:t> река, </a:t>
            </a:r>
            <a:r>
              <a:rPr lang="ru-RU" sz="2400" dirty="0" err="1"/>
              <a:t>която</a:t>
            </a:r>
            <a:r>
              <a:rPr lang="ru-RU" sz="2400" dirty="0"/>
              <a:t> е оформила и </a:t>
            </a:r>
            <a:r>
              <a:rPr lang="ru-RU" sz="2400" dirty="0" err="1"/>
              <a:t>най-дългото</a:t>
            </a:r>
            <a:r>
              <a:rPr lang="ru-RU" sz="2400" dirty="0"/>
              <a:t> </a:t>
            </a:r>
            <a:r>
              <a:rPr lang="ru-RU" sz="2400" dirty="0" err="1"/>
              <a:t>ждрело</a:t>
            </a:r>
            <a:r>
              <a:rPr lang="ru-RU" sz="2400" dirty="0"/>
              <a:t> в </a:t>
            </a:r>
            <a:r>
              <a:rPr lang="ru-RU" sz="2400" dirty="0" err="1"/>
              <a:t>България</a:t>
            </a:r>
            <a:r>
              <a:rPr lang="ru-RU" sz="2400" dirty="0"/>
              <a:t> - </a:t>
            </a:r>
            <a:r>
              <a:rPr lang="ru-RU" sz="2400" dirty="0" err="1"/>
              <a:t>Буйновското</a:t>
            </a:r>
            <a:r>
              <a:rPr lang="ru-RU" sz="2400" dirty="0"/>
              <a:t> </a:t>
            </a:r>
            <a:r>
              <a:rPr lang="ru-RU" sz="2400" dirty="0" err="1"/>
              <a:t>ждрело</a:t>
            </a:r>
            <a:r>
              <a:rPr lang="ru-RU" sz="2400" dirty="0"/>
              <a:t> с </a:t>
            </a:r>
            <a:r>
              <a:rPr lang="ru-RU" sz="2400" dirty="0" err="1"/>
              <a:t>дължина</a:t>
            </a:r>
            <a:r>
              <a:rPr lang="ru-RU" sz="2400" dirty="0"/>
              <a:t> 7 километра. До </a:t>
            </a:r>
            <a:r>
              <a:rPr lang="ru-RU" sz="2400" dirty="0" err="1"/>
              <a:t>пещерата</a:t>
            </a:r>
            <a:r>
              <a:rPr lang="ru-RU" sz="2400" dirty="0"/>
              <a:t> се </a:t>
            </a:r>
            <a:r>
              <a:rPr lang="ru-RU" sz="2400" dirty="0" err="1"/>
              <a:t>стига</a:t>
            </a:r>
            <a:r>
              <a:rPr lang="ru-RU" sz="2400" dirty="0"/>
              <a:t> по </a:t>
            </a:r>
            <a:r>
              <a:rPr lang="ru-RU" sz="2400" dirty="0" err="1"/>
              <a:t>шосето</a:t>
            </a:r>
            <a:r>
              <a:rPr lang="ru-RU" sz="2400" dirty="0"/>
              <a:t> Девин-</a:t>
            </a:r>
            <a:r>
              <a:rPr lang="ru-RU" sz="2400" dirty="0" err="1"/>
              <a:t>Доспат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се </a:t>
            </a:r>
            <a:r>
              <a:rPr lang="ru-RU" sz="2400" dirty="0" err="1"/>
              <a:t>завива</a:t>
            </a:r>
            <a:r>
              <a:rPr lang="ru-RU" sz="2400" dirty="0"/>
              <a:t> </a:t>
            </a:r>
            <a:r>
              <a:rPr lang="ru-RU" sz="2400" dirty="0" err="1"/>
              <a:t>вляво</a:t>
            </a:r>
            <a:r>
              <a:rPr lang="ru-RU" sz="2400" dirty="0"/>
              <a:t> при </a:t>
            </a:r>
            <a:r>
              <a:rPr lang="ru-RU" sz="2400" dirty="0" err="1"/>
              <a:t>стената</a:t>
            </a:r>
            <a:r>
              <a:rPr lang="ru-RU" sz="2400" dirty="0"/>
              <a:t> на </a:t>
            </a:r>
            <a:r>
              <a:rPr lang="ru-RU" sz="2400" dirty="0" err="1"/>
              <a:t>язовир</a:t>
            </a:r>
            <a:r>
              <a:rPr lang="ru-RU" sz="2400" dirty="0"/>
              <a:t> </a:t>
            </a:r>
            <a:r>
              <a:rPr lang="ru-RU" sz="2400" dirty="0" err="1"/>
              <a:t>Тешел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0808"/>
            <a:ext cx="5301600" cy="3992563"/>
          </a:xfrm>
        </p:spPr>
      </p:pic>
    </p:spTree>
    <p:extLst>
      <p:ext uri="{BB962C8B-B14F-4D97-AF65-F5344CB8AC3E}">
        <p14:creationId xmlns:p14="http://schemas.microsoft.com/office/powerpoint/2010/main" val="117360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628</Words>
  <Application>Microsoft Office PowerPoint</Application>
  <PresentationFormat>Презентация на цял екран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5" baseType="lpstr">
      <vt:lpstr>Слънцестоене</vt:lpstr>
      <vt:lpstr>Исторически и природни забележителности в България</vt:lpstr>
      <vt:lpstr>Шипка</vt:lpstr>
      <vt:lpstr>Презентация на PowerPoint</vt:lpstr>
      <vt:lpstr>Презентация на PowerPoint</vt:lpstr>
      <vt:lpstr>Асеновата   крепост</vt:lpstr>
      <vt:lpstr>Презентация на PowerPoint</vt:lpstr>
      <vt:lpstr>Чудните   мостове</vt:lpstr>
      <vt:lpstr>Презентация на PowerPoint</vt:lpstr>
      <vt:lpstr>Ягодинската   пещера</vt:lpstr>
      <vt:lpstr>Презентация на PowerPoint</vt:lpstr>
      <vt:lpstr>Дяволското   гърло</vt:lpstr>
      <vt:lpstr>Презентация на PowerPoint</vt:lpstr>
      <vt:lpstr>Пещера   Шаренска</vt:lpstr>
      <vt:lpstr>Презентация на PowerPoint</vt:lpstr>
      <vt:lpstr>Перперикон</vt:lpstr>
      <vt:lpstr>Презентация на PowerPoint</vt:lpstr>
      <vt:lpstr>Паметник   на Иван   Рилски</vt:lpstr>
      <vt:lpstr>Паметник на   Елин Пелин</vt:lpstr>
      <vt:lpstr>Кристална зала</vt:lpstr>
      <vt:lpstr>Презентация на PowerPoint</vt:lpstr>
      <vt:lpstr>Рилският   манастир</vt:lpstr>
      <vt:lpstr>Презентация на PowerPoint</vt:lpstr>
      <vt:lpstr>Водното   огледало-гр.   Кърджали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 и природни забележителности в България</dc:title>
  <dc:creator>Student1</dc:creator>
  <cp:lastModifiedBy>Student1</cp:lastModifiedBy>
  <cp:revision>7</cp:revision>
  <dcterms:created xsi:type="dcterms:W3CDTF">2016-06-01T05:12:35Z</dcterms:created>
  <dcterms:modified xsi:type="dcterms:W3CDTF">2016-06-08T05:36:12Z</dcterms:modified>
</cp:coreProperties>
</file>