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79" r:id="rId7"/>
    <p:sldId id="262" r:id="rId8"/>
    <p:sldId id="277" r:id="rId9"/>
    <p:sldId id="278" r:id="rId10"/>
    <p:sldId id="263" r:id="rId11"/>
    <p:sldId id="264" r:id="rId12"/>
    <p:sldId id="265" r:id="rId13"/>
    <p:sldId id="266" r:id="rId14"/>
    <p:sldId id="269" r:id="rId15"/>
    <p:sldId id="282" r:id="rId16"/>
    <p:sldId id="270" r:id="rId17"/>
    <p:sldId id="271" r:id="rId18"/>
    <p:sldId id="272" r:id="rId19"/>
    <p:sldId id="273" r:id="rId20"/>
    <p:sldId id="274" r:id="rId21"/>
    <p:sldId id="275" r:id="rId22"/>
    <p:sldId id="280" r:id="rId23"/>
    <p:sldId id="276" r:id="rId24"/>
    <p:sldId id="281" r:id="rId25"/>
    <p:sldId id="267" r:id="rId26"/>
    <p:sldId id="268" r:id="rId27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52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8378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28459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606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6308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828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1034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9278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71200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4103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5484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2D9B7-F89D-4DAA-B7C9-FB18392F486B}" type="datetimeFigureOut">
              <a:rPr lang="bg-BG" smtClean="0"/>
              <a:t>21.10.2020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6FE0A-E80C-4ED2-B492-E67023031C5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9437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daskalo.com/ilonkanedqlkova1234/%d0%ba%d0%bb%d1%83%d0%b1-%d0%b4%d0%b8%d0%b3%d0%b8%d1%82%d0%b0%d0%bb%d0%b5%d0%bd-%d1%81%d0%b2%d1%8f%d1%82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DFjRjE8gcY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644776" y="4641334"/>
            <a:ext cx="9100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ОУ „ХРИСТО БОТЕВ“ – СЕЛО ДЖУРОВО, ОБЩИНА ПРАВЕЦ</a:t>
            </a:r>
            <a:endParaRPr lang="bg-BG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921994" y="752264"/>
            <a:ext cx="6490559" cy="5533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 НА ПЕДАГОГИЧЕСКАТА ПРАКТИКА</a:t>
            </a:r>
            <a:endParaRPr lang="bg-BG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1173750" y="2188558"/>
            <a:ext cx="10205450" cy="270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 1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Среща-разговор и анкетиране на ученици и родители, относно интересите на децата, с цел приобщаване, успешна интеграция и бъдеща реализация в обществото.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 2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Сформиране на групата и даване име на клуба.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 3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Идейно и тематично разработване на програма за заниманията по интереси от моя страна като учител.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 4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Същинската реализацията стартира с прилагането на програмата на практика във всеки един учебен час от заниманията, определен по график.</a:t>
            </a:r>
            <a:endParaRPr lang="bg-BG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75" y="449573"/>
            <a:ext cx="1670449" cy="1274174"/>
          </a:xfrm>
          <a:prstGeom prst="rect">
            <a:avLst/>
          </a:prstGeom>
        </p:spPr>
      </p:pic>
      <p:pic>
        <p:nvPicPr>
          <p:cNvPr id="6" name="Картина 5" descr="Svakog tjedna anketa jedn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25" y="4893914"/>
            <a:ext cx="2149475" cy="1106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64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716304" y="478795"/>
            <a:ext cx="4530792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g-BG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НА ПРАКТИКАТА</a:t>
            </a:r>
            <a:endParaRPr lang="bg-BG" sz="2800" b="1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698500" y="1837611"/>
            <a:ext cx="11290300" cy="1724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дейността на програмата основно се работи върху формиране на умения за работа с текстообработка и отпечатване на текстов документ, създаване на електронни адреси, работа с файлове, усвояване на знания и умения за работа с дигитални устройства, запознаване с полезни сайтове, програми и приложения, създаване на видео, както и безопасна и ефективна работа в интернет.</a:t>
            </a:r>
            <a:endParaRPr lang="bg-BG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698500" y="4217694"/>
            <a:ext cx="10566400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57225" algn="l"/>
              </a:tabLst>
            </a:pPr>
            <a:r>
              <a:rPr lang="bg-BG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Започнахме със запознаване с инструкцията за работа в компютърния кабинет, след което заедно изготвихме нашето лого.</a:t>
            </a:r>
            <a:endParaRPr lang="bg-BG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364928"/>
            <a:ext cx="167044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3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-501134"/>
            <a:ext cx="6576647" cy="7124700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3418701" y="295064"/>
            <a:ext cx="18473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71600" algn="l"/>
              </a:tabLst>
            </a:pPr>
            <a:endParaRPr lang="bg-BG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1322494" y="6025977"/>
            <a:ext cx="5254153" cy="83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/>
              <a:t>Фиг.1 – Лого на </a:t>
            </a:r>
            <a:r>
              <a:rPr lang="ru-RU" sz="2000" b="1" dirty="0" smtClean="0"/>
              <a:t>клуб </a:t>
            </a:r>
            <a:r>
              <a:rPr lang="bg-BG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„Дигитален свят“</a:t>
            </a:r>
          </a:p>
          <a:p>
            <a:endParaRPr lang="bg-BG" sz="2000" b="1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133" y="530064"/>
            <a:ext cx="4368154" cy="5834076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222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977900" y="699794"/>
            <a:ext cx="10439400" cy="118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Създадохме и електронна страница на клуба, където популяризирахме своите идеи и постижения: </a:t>
            </a:r>
            <a:endParaRPr lang="bg-BG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047750" algn="l"/>
              </a:tabLst>
            </a:pPr>
            <a:r>
              <a:rPr lang="bg-BG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http://www.daskalo.com/ilonkanedqlkova1234/клуб-дигитален-свят/</a:t>
            </a:r>
            <a:endParaRPr lang="bg-B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bg-B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 descr="C:\Users\Илонка\Desktop\090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1625600"/>
            <a:ext cx="6013449" cy="4622800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</p:pic>
      <p:sp>
        <p:nvSpPr>
          <p:cNvPr id="4" name="Правоъгълник 3"/>
          <p:cNvSpPr/>
          <p:nvPr/>
        </p:nvSpPr>
        <p:spPr>
          <a:xfrm>
            <a:off x="4363585" y="6350000"/>
            <a:ext cx="350717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247775" algn="l"/>
              </a:tabLst>
            </a:pPr>
            <a:r>
              <a:rPr lang="bg-BG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Фиг.2 - </a:t>
            </a:r>
            <a:r>
              <a:rPr lang="bg-BG" b="1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Скрийншот</a:t>
            </a:r>
            <a:r>
              <a:rPr lang="bg-BG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страницата</a:t>
            </a:r>
            <a:endParaRPr lang="bg-BG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2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927100" y="342037"/>
            <a:ext cx="10629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С огромно желание </a:t>
            </a:r>
            <a:r>
              <a:rPr lang="ru-RU" sz="2000" b="1" dirty="0" err="1"/>
              <a:t>учениците</a:t>
            </a:r>
            <a:r>
              <a:rPr lang="ru-RU" sz="2000" b="1" dirty="0"/>
              <a:t> </a:t>
            </a:r>
            <a:r>
              <a:rPr lang="ru-RU" sz="2000" b="1" dirty="0" err="1"/>
              <a:t>участваха</a:t>
            </a:r>
            <a:r>
              <a:rPr lang="ru-RU" sz="2000" b="1" dirty="0"/>
              <a:t> в </a:t>
            </a:r>
            <a:r>
              <a:rPr lang="ru-RU" sz="2000" b="1" dirty="0" err="1"/>
              <a:t>екипни</a:t>
            </a:r>
            <a:r>
              <a:rPr lang="ru-RU" sz="2000" b="1" dirty="0"/>
              <a:t> </a:t>
            </a:r>
            <a:r>
              <a:rPr lang="ru-RU" sz="2000" b="1" dirty="0" err="1"/>
              <a:t>дейности</a:t>
            </a:r>
            <a:r>
              <a:rPr lang="ru-RU" sz="2000" b="1" dirty="0"/>
              <a:t> и </a:t>
            </a:r>
            <a:r>
              <a:rPr lang="ru-RU" sz="2000" b="1" dirty="0" err="1"/>
              <a:t>изяви</a:t>
            </a:r>
            <a:r>
              <a:rPr lang="ru-RU" sz="2000" b="1" dirty="0"/>
              <a:t>. </a:t>
            </a:r>
            <a:r>
              <a:rPr lang="ru-RU" sz="2000" b="1" dirty="0" err="1"/>
              <a:t>Публикуването</a:t>
            </a:r>
            <a:r>
              <a:rPr lang="ru-RU" sz="2000" b="1" dirty="0"/>
              <a:t> на всяко </a:t>
            </a:r>
            <a:r>
              <a:rPr lang="ru-RU" sz="2000" b="1" dirty="0" err="1"/>
              <a:t>тяхно</a:t>
            </a:r>
            <a:r>
              <a:rPr lang="ru-RU" sz="2000" b="1" dirty="0"/>
              <a:t> </a:t>
            </a:r>
            <a:r>
              <a:rPr lang="ru-RU" sz="2000" b="1" dirty="0" err="1"/>
              <a:t>индивидуално</a:t>
            </a:r>
            <a:r>
              <a:rPr lang="ru-RU" sz="2000" b="1" dirty="0"/>
              <a:t> или </a:t>
            </a:r>
            <a:r>
              <a:rPr lang="ru-RU" sz="2000" b="1" dirty="0" err="1"/>
              <a:t>групово</a:t>
            </a:r>
            <a:r>
              <a:rPr lang="ru-RU" sz="2000" b="1" dirty="0"/>
              <a:t> творение </a:t>
            </a:r>
            <a:r>
              <a:rPr lang="ru-RU" sz="2000" b="1" dirty="0" err="1"/>
              <a:t>ги</a:t>
            </a:r>
            <a:r>
              <a:rPr lang="ru-RU" sz="2000" b="1" dirty="0"/>
              <a:t> </a:t>
            </a:r>
            <a:r>
              <a:rPr lang="ru-RU" sz="2000" b="1" dirty="0" err="1"/>
              <a:t>изпълваше</a:t>
            </a:r>
            <a:r>
              <a:rPr lang="ru-RU" sz="2000" b="1" dirty="0"/>
              <a:t> с много </a:t>
            </a:r>
            <a:r>
              <a:rPr lang="ru-RU" sz="2000" b="1" dirty="0" err="1"/>
              <a:t>положителни</a:t>
            </a:r>
            <a:r>
              <a:rPr lang="ru-RU" sz="2000" b="1" dirty="0"/>
              <a:t> </a:t>
            </a:r>
            <a:r>
              <a:rPr lang="ru-RU" sz="2000" b="1" dirty="0" err="1"/>
              <a:t>емоции</a:t>
            </a:r>
            <a:r>
              <a:rPr lang="ru-RU" sz="2000" b="1" dirty="0"/>
              <a:t>, </a:t>
            </a:r>
            <a:r>
              <a:rPr lang="ru-RU" sz="2000" b="1" dirty="0" err="1"/>
              <a:t>особено</a:t>
            </a:r>
            <a:r>
              <a:rPr lang="ru-RU" sz="2000" b="1" dirty="0"/>
              <a:t> </a:t>
            </a:r>
            <a:r>
              <a:rPr lang="ru-RU" sz="2000" b="1" dirty="0" err="1"/>
              <a:t>когато</a:t>
            </a:r>
            <a:r>
              <a:rPr lang="ru-RU" sz="2000" b="1" dirty="0"/>
              <a:t> </a:t>
            </a:r>
            <a:r>
              <a:rPr lang="ru-RU" sz="2000" b="1" dirty="0" err="1"/>
              <a:t>срещаха</a:t>
            </a:r>
            <a:r>
              <a:rPr lang="ru-RU" sz="2000" b="1" dirty="0"/>
              <a:t> одобрение на близки и приятели. </a:t>
            </a:r>
            <a:endParaRPr lang="ru-RU" sz="2000" b="1" dirty="0" smtClean="0"/>
          </a:p>
          <a:p>
            <a:pPr algn="just"/>
            <a:endParaRPr lang="ru-RU" dirty="0"/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Стараеха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се да </a:t>
            </a:r>
            <a:r>
              <a:rPr lang="ru-RU" b="1" dirty="0" err="1">
                <a:solidFill>
                  <a:srgbClr val="002060"/>
                </a:solidFill>
              </a:rPr>
              <a:t>спазват</a:t>
            </a:r>
            <a:r>
              <a:rPr lang="ru-RU" b="1" dirty="0">
                <a:solidFill>
                  <a:srgbClr val="002060"/>
                </a:solidFill>
              </a:rPr>
              <a:t> и </a:t>
            </a:r>
            <a:r>
              <a:rPr lang="ru-RU" b="1" dirty="0" err="1">
                <a:solidFill>
                  <a:srgbClr val="002060"/>
                </a:solidFill>
              </a:rPr>
              <a:t>презентираните</a:t>
            </a:r>
            <a:r>
              <a:rPr lang="ru-RU" b="1" dirty="0">
                <a:solidFill>
                  <a:srgbClr val="002060"/>
                </a:solidFill>
              </a:rPr>
              <a:t> правила за </a:t>
            </a:r>
            <a:r>
              <a:rPr lang="ru-RU" b="1" dirty="0" err="1">
                <a:solidFill>
                  <a:srgbClr val="002060"/>
                </a:solidFill>
              </a:rPr>
              <a:t>етично</a:t>
            </a:r>
            <a:r>
              <a:rPr lang="ru-RU" b="1" dirty="0">
                <a:solidFill>
                  <a:srgbClr val="002060"/>
                </a:solidFill>
              </a:rPr>
              <a:t> онлайн </a:t>
            </a:r>
            <a:r>
              <a:rPr lang="ru-RU" b="1" dirty="0" err="1">
                <a:solidFill>
                  <a:srgbClr val="002060"/>
                </a:solidFill>
              </a:rPr>
              <a:t>общуване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endParaRPr lang="bg-BG" b="1" dirty="0">
              <a:solidFill>
                <a:srgbClr val="002060"/>
              </a:solidFill>
            </a:endParaRPr>
          </a:p>
        </p:txBody>
      </p:sp>
      <p:pic>
        <p:nvPicPr>
          <p:cNvPr id="3" name="Картина 2" descr="C:\Users\Илонка\Desktop\70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2019300"/>
            <a:ext cx="6527800" cy="4165600"/>
          </a:xfrm>
          <a:prstGeom prst="rect">
            <a:avLst/>
          </a:prstGeom>
          <a:noFill/>
          <a:ln w="19050">
            <a:solidFill>
              <a:srgbClr val="FFC000">
                <a:lumMod val="50000"/>
              </a:srgbClr>
            </a:solidFill>
          </a:ln>
        </p:spPr>
      </p:pic>
      <p:sp>
        <p:nvSpPr>
          <p:cNvPr id="4" name="Правоъгълник 3"/>
          <p:cNvSpPr/>
          <p:nvPr/>
        </p:nvSpPr>
        <p:spPr>
          <a:xfrm>
            <a:off x="1051014" y="6292503"/>
            <a:ext cx="1066009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33475" algn="l"/>
              </a:tabLst>
            </a:pPr>
            <a:r>
              <a:rPr lang="bg-BG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Фиг.3 - </a:t>
            </a:r>
            <a:r>
              <a:rPr lang="bg-BG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Скрийншот</a:t>
            </a:r>
            <a:r>
              <a:rPr lang="bg-BG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презентацията: </a:t>
            </a:r>
            <a:r>
              <a:rPr lang="bg-BG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„Правила за </a:t>
            </a:r>
            <a:r>
              <a:rPr lang="bg-BG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нетикет</a:t>
            </a:r>
            <a:r>
              <a:rPr lang="bg-BG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етичния код в онлайн общуването“</a:t>
            </a:r>
            <a:endParaRPr lang="bg-B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1" y="679766"/>
            <a:ext cx="4772648" cy="5765799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Картина 3" descr="C:\Users\Илонка\Desktop\izbrani\122051290_983670128710797_6152554966692887529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737" y="679766"/>
            <a:ext cx="2049462" cy="283210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45" y="691121"/>
            <a:ext cx="3828725" cy="2871544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14" y="3822700"/>
            <a:ext cx="3867388" cy="262286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737" y="3682998"/>
            <a:ext cx="2071925" cy="2762567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Правоъгълник 7"/>
          <p:cNvSpPr/>
          <p:nvPr/>
        </p:nvSpPr>
        <p:spPr>
          <a:xfrm>
            <a:off x="3854610" y="91104"/>
            <a:ext cx="3636188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Внимателни и старателни</a:t>
            </a:r>
            <a:endParaRPr lang="bg-BG" sz="24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889000" y="368300"/>
            <a:ext cx="10731500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942340" algn="l"/>
                <a:tab pos="1884680" algn="l"/>
                <a:tab pos="2827020" algn="l"/>
                <a:tab pos="3769360" algn="l"/>
                <a:tab pos="4711700" algn="l"/>
              </a:tabLst>
            </a:pPr>
            <a:r>
              <a:rPr lang="bg-BG" b="1" dirty="0">
                <a:ea typeface="Calibri" panose="020F0502020204030204" pitchFamily="34" charset="0"/>
                <a:cs typeface="Times New Roman" panose="02020603050405020304" pitchFamily="18" charset="0"/>
              </a:rPr>
              <a:t>Запознахме се с текстови програми и се научихме да създаваме кратък текстов документ. Поетапно въвеждахме думи, изречения и кратък текст с програмата Microsoft Word. Започнахме да работим с инструментите за промяна на стила и цвета на текста, както и с видовете стил на шрифта. Учениците с интерес възприеха маркирането на текста и разпознаваха видовете подравняване – ляво, дясно център, двустранно. Започнаха и да го прилагат в изпълнението на поставените задачи. Чрез използването на игри и игрови елементи участниците създаваха и различни фигури на чувствата, изобразени в Microsoft Word, след което ги превърнахме в JPG файлове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bg-BG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942340" algn="l"/>
                <a:tab pos="1884680" algn="l"/>
                <a:tab pos="2827020" algn="l"/>
                <a:tab pos="3769360" algn="l"/>
                <a:tab pos="4711700" algn="l"/>
              </a:tabLst>
            </a:pPr>
            <a:r>
              <a:rPr lang="bg-BG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Пример</a:t>
            </a:r>
            <a:r>
              <a:rPr lang="bg-BG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942340" algn="l"/>
                <a:tab pos="1884680" algn="l"/>
                <a:tab pos="2827020" algn="l"/>
                <a:tab pos="3769360" algn="l"/>
                <a:tab pos="4711700" algn="l"/>
              </a:tabLst>
            </a:pPr>
            <a:r>
              <a:rPr lang="bg-BG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bg-B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 descr="C:\Users\Илонка\Desktop\80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66" y="2968625"/>
            <a:ext cx="4794567" cy="3216275"/>
          </a:xfrm>
          <a:prstGeom prst="rect">
            <a:avLst/>
          </a:prstGeom>
          <a:noFill/>
          <a:ln w="19050">
            <a:solidFill>
              <a:srgbClr val="44546A"/>
            </a:solidFill>
          </a:ln>
        </p:spPr>
      </p:pic>
      <p:sp>
        <p:nvSpPr>
          <p:cNvPr id="5" name="Правоъгълник 4"/>
          <p:cNvSpPr/>
          <p:nvPr/>
        </p:nvSpPr>
        <p:spPr>
          <a:xfrm>
            <a:off x="3491268" y="6300401"/>
            <a:ext cx="552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>
                <a:ea typeface="Calibri" panose="020F0502020204030204" pitchFamily="34" charset="0"/>
              </a:rPr>
              <a:t>Фиг.4 - </a:t>
            </a:r>
            <a:r>
              <a:rPr lang="bg-BG" b="1" dirty="0" err="1" smtClean="0">
                <a:ea typeface="Calibri" panose="020F0502020204030204" pitchFamily="34" charset="0"/>
              </a:rPr>
              <a:t>Скрийншот</a:t>
            </a:r>
            <a:r>
              <a:rPr lang="bg-BG" b="1" dirty="0" smtClean="0">
                <a:ea typeface="Calibri" panose="020F0502020204030204" pitchFamily="34" charset="0"/>
              </a:rPr>
              <a:t> </a:t>
            </a:r>
            <a:r>
              <a:rPr lang="bg-BG" b="1" dirty="0">
                <a:ea typeface="Calibri" panose="020F0502020204030204" pitchFamily="34" charset="0"/>
              </a:rPr>
              <a:t>- част от играта: „Какво чувствам?“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1921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139307" y="49082"/>
            <a:ext cx="6076215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933450" algn="l"/>
              </a:tabLst>
            </a:pPr>
            <a:r>
              <a:rPr lang="bg-BG" sz="28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Създадени текстове </a:t>
            </a:r>
            <a:r>
              <a:rPr lang="bg-BG" sz="2800" b="1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Microsoft </a:t>
            </a:r>
            <a:r>
              <a:rPr lang="bg-BG" sz="2800" b="1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Word </a:t>
            </a:r>
            <a:endParaRPr lang="bg-BG" sz="2800" b="1" dirty="0">
              <a:solidFill>
                <a:schemeClr val="accent5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0" y="2859776"/>
            <a:ext cx="4476975" cy="399822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2" y="521454"/>
            <a:ext cx="5705588" cy="269924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16" y="3426647"/>
            <a:ext cx="5572013" cy="3431353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50" y="521454"/>
            <a:ext cx="4783479" cy="32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0" y="109025"/>
            <a:ext cx="6960816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Тематични компютърни рисунки с </a:t>
            </a: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MS Paint</a:t>
            </a:r>
            <a:endParaRPr lang="bg-BG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20" y="0"/>
            <a:ext cx="4774134" cy="336825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1" y="909905"/>
            <a:ext cx="4537618" cy="565599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20" y="3433091"/>
            <a:ext cx="4774134" cy="337393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30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65" y="4051300"/>
            <a:ext cx="3941793" cy="22225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7" y="547864"/>
            <a:ext cx="6576528" cy="5725936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451" y="173201"/>
            <a:ext cx="3943249" cy="3471699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24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397000" y="389235"/>
            <a:ext cx="9537700" cy="138499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КЛУБ „ДИГИТАЛЕН СВЯТ“ - ИНОВАТИВНА ИНИЦИАТИВА И ПОМОЩНО СРЕДСТВО ЗА НАМАЛЯВАНЕ ОТПАДАНЕТО НА РОМСКИТЕ ДЕЦА ОТ УЧИЛИЩЕ </a:t>
            </a:r>
            <a:endParaRPr lang="bg-BG" sz="2800" b="1" dirty="0">
              <a:solidFill>
                <a:schemeClr val="bg1"/>
              </a:solidFill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3117850" y="436313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АВТОР: ИЛОНКА ВАСИЛЕВА НЕДЯЛКОВА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СТАРШИ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НАЧАЛЕН УЧИТЕЛ </a:t>
            </a:r>
            <a:endParaRPr lang="bg-BG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1905000" y="5634157"/>
            <a:ext cx="916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Период на реализация на </a:t>
            </a:r>
            <a:r>
              <a:rPr lang="ru-RU" sz="2000" b="1" dirty="0" err="1"/>
              <a:t>добрата</a:t>
            </a:r>
            <a:r>
              <a:rPr lang="ru-RU" sz="2000" b="1" dirty="0"/>
              <a:t> практика – от 15.10.2019г. до 30.06.2020г. </a:t>
            </a:r>
            <a:endParaRPr lang="bg-BG" sz="2000" b="1" dirty="0"/>
          </a:p>
        </p:txBody>
      </p:sp>
      <p:pic>
        <p:nvPicPr>
          <p:cNvPr id="5" name="Картина 4" descr="Браузър, Уеб, Www, Компютър, Google Chrom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90" y="2185626"/>
            <a:ext cx="1743710" cy="1766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21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224195" y="204401"/>
            <a:ext cx="7826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Първият ни групов проект в </a:t>
            </a:r>
            <a:r>
              <a:rPr lang="bg-BG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Scratch</a:t>
            </a:r>
            <a:r>
              <a:rPr lang="bg-BG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- Тина </a:t>
            </a:r>
            <a:r>
              <a:rPr lang="bg-BG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Търнър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bg-BG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Tina</a:t>
            </a:r>
            <a:r>
              <a:rPr lang="bg-BG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bg-BG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Turner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bg-BG" sz="20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0" y="604511"/>
            <a:ext cx="10771996" cy="5652402"/>
          </a:xfrm>
          <a:prstGeom prst="rect">
            <a:avLst/>
          </a:prstGeom>
        </p:spPr>
      </p:pic>
      <p:sp>
        <p:nvSpPr>
          <p:cNvPr id="4" name="Правоъгълник 3"/>
          <p:cNvSpPr/>
          <p:nvPr/>
        </p:nvSpPr>
        <p:spPr>
          <a:xfrm>
            <a:off x="3490535" y="6268327"/>
            <a:ext cx="529420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Фиг.5 - </a:t>
            </a:r>
            <a:r>
              <a:rPr lang="bg-BG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Скрийншот</a:t>
            </a:r>
            <a:r>
              <a:rPr lang="bg-BG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Сценарии и кодове на проекта</a:t>
            </a:r>
            <a:endParaRPr lang="bg-BG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400716" y="159825"/>
            <a:ext cx="7052636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95325" algn="l"/>
              </a:tabLst>
            </a:pPr>
            <a:r>
              <a:rPr lang="bg-BG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Създаване на презентации - MS </a:t>
            </a:r>
            <a:r>
              <a:rPr lang="bg-BG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</a:t>
            </a:r>
            <a:r>
              <a:rPr lang="bg-BG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</a:t>
            </a:r>
            <a:endParaRPr lang="bg-BG" sz="2800" b="1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3072022" y="782966"/>
            <a:ext cx="5710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20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„Светът е за всички</a:t>
            </a:r>
            <a:r>
              <a:rPr lang="bg-BG" sz="2000" b="1" dirty="0" smtClean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“ – нашата първа презентация</a:t>
            </a:r>
            <a:endParaRPr lang="bg-BG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7" y="1816100"/>
            <a:ext cx="5917381" cy="4308594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06" y="1816100"/>
            <a:ext cx="5917383" cy="4308594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Правоъгълник 3"/>
          <p:cNvSpPr/>
          <p:nvPr/>
        </p:nvSpPr>
        <p:spPr>
          <a:xfrm>
            <a:off x="2778713" y="6261386"/>
            <a:ext cx="6540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Фиг.6 и 7 </a:t>
            </a:r>
            <a:r>
              <a:rPr lang="bg-BG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bg-BG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Скрийншот</a:t>
            </a:r>
            <a:r>
              <a:rPr lang="bg-BG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на презентацията: </a:t>
            </a:r>
            <a:r>
              <a:rPr lang="bg-BG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bg-BG" b="1" dirty="0">
                <a:ea typeface="Calibri" panose="020F0502020204030204" pitchFamily="34" charset="0"/>
              </a:rPr>
              <a:t>„Светът е за всички“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8834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2" y="2196211"/>
            <a:ext cx="5500388" cy="4065131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762000" y="162616"/>
            <a:ext cx="1079500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вдъхновение и образователна цел създадохме и презентациите: „Годишни времена“ и „Храмът на Артемида в </a:t>
            </a:r>
            <a:r>
              <a:rPr lang="bg-BG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Ефес</a:t>
            </a:r>
            <a:r>
              <a:rPr lang="bg-BG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“. </a:t>
            </a:r>
            <a:endParaRPr lang="bg-BG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762000" y="847675"/>
            <a:ext cx="110363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b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Веднага през </a:t>
            </a:r>
            <a:r>
              <a:rPr lang="bg-BG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2020/2021 </a:t>
            </a:r>
            <a:r>
              <a:rPr lang="bg-BG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учебна година презентацията  „Годишни времена“ намери приложение и в работата на малките първокласници в час по околен свят. Отличната визуализация повлия положително на нагледно-образният характер на тяхното детско мислене. </a:t>
            </a:r>
            <a:endParaRPr lang="bg-BG" b="1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265412" y="6350147"/>
            <a:ext cx="54395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Фиг.8 – </a:t>
            </a:r>
            <a:r>
              <a:rPr lang="bg-BG" sz="1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Скрийншот</a:t>
            </a:r>
            <a:r>
              <a:rPr lang="bg-BG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презентацията: „Годишни времена“ </a:t>
            </a:r>
            <a:endParaRPr lang="bg-BG" sz="1600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38" y="2196212"/>
            <a:ext cx="5408583" cy="4064888"/>
          </a:xfrm>
          <a:prstGeom prst="rect">
            <a:avLst/>
          </a:prstGeom>
        </p:spPr>
      </p:pic>
      <p:sp>
        <p:nvSpPr>
          <p:cNvPr id="7" name="Правоъгълник 6"/>
          <p:cNvSpPr/>
          <p:nvPr/>
        </p:nvSpPr>
        <p:spPr>
          <a:xfrm>
            <a:off x="6065719" y="6350147"/>
            <a:ext cx="6302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g-BG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Фиг.9 </a:t>
            </a:r>
            <a:r>
              <a:rPr lang="bg-BG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bg-BG" sz="1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Скрийншот</a:t>
            </a:r>
            <a:r>
              <a:rPr lang="bg-BG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презентацията: </a:t>
            </a:r>
            <a:r>
              <a:rPr lang="bg-BG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„Храмът на Артемида в </a:t>
            </a:r>
            <a:r>
              <a:rPr lang="bg-BG" sz="16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Ефес</a:t>
            </a:r>
            <a:r>
              <a:rPr lang="bg-BG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endParaRPr lang="bg-BG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0" y="0"/>
            <a:ext cx="12067398" cy="1852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81150" algn="l"/>
              </a:tabLst>
            </a:pPr>
            <a:r>
              <a:rPr lang="bg-BG" sz="2400" b="1" dirty="0">
                <a:solidFill>
                  <a:srgbClr val="002060"/>
                </a:solidFill>
                <a:ea typeface="Calibri" panose="020F0502020204030204" pitchFamily="34" charset="0"/>
              </a:rPr>
              <a:t>С участниците от клуба се включихме и в патронния празник на училището, като създадохме колаж, озаглавен: „Нашият герой – Христо Ботев</a:t>
            </a:r>
            <a:r>
              <a:rPr lang="bg-BG" sz="2400" b="1" smtClean="0">
                <a:solidFill>
                  <a:srgbClr val="002060"/>
                </a:solidFill>
                <a:ea typeface="Calibri" panose="020F0502020204030204" pitchFamily="34" charset="0"/>
              </a:rPr>
              <a:t>“.</a:t>
            </a:r>
            <a:r>
              <a:rPr lang="en-US" sz="24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endParaRPr lang="bg-BG" sz="2400" b="1" dirty="0" smtClean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581150" algn="l"/>
              </a:tabLst>
            </a:pPr>
            <a:r>
              <a:rPr lang="bg-BG" sz="24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За целта използвахме програмата </a:t>
            </a:r>
            <a:r>
              <a:rPr lang="bg-BG" sz="2400" b="1" dirty="0" err="1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Picasa</a:t>
            </a:r>
            <a:r>
              <a:rPr lang="en-US" sz="24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sz="2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bg-BG" sz="2400" b="1" dirty="0">
              <a:solidFill>
                <a:srgbClr val="002060"/>
              </a:solidFill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26696"/>
            <a:ext cx="6582754" cy="5266203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300" y="1393957"/>
            <a:ext cx="4137802" cy="5298942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373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412813" y="101600"/>
            <a:ext cx="11779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Трудът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ни е успешен –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последно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презентиране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нашите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проекти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стаята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по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интереси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към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училището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bg-BG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685800"/>
            <a:ext cx="8115204" cy="617220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31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648762" y="2461316"/>
            <a:ext cx="95631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Видеоклип</a:t>
            </a:r>
            <a:r>
              <a:rPr lang="bg-BG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създаден с </a:t>
            </a:r>
            <a:r>
              <a:rPr lang="bg-BG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програмата Windows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Movie </a:t>
            </a:r>
            <a:r>
              <a:rPr lang="en-US" sz="2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Maker</a:t>
            </a:r>
            <a:endParaRPr lang="bg-BG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2414277" y="464625"/>
            <a:ext cx="8032071" cy="5329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ФИНАЛИЗИРАНЕ НА ЗАНИМАНИЯТА ПО ИНТЕРЕСИ</a:t>
            </a:r>
            <a:endParaRPr lang="bg-BG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4813389" y="3633401"/>
            <a:ext cx="302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https://youtu.be/vDFjRjE8gcY</a:t>
            </a:r>
            <a:endParaRPr lang="bg-BG" dirty="0"/>
          </a:p>
        </p:txBody>
      </p:sp>
      <p:sp>
        <p:nvSpPr>
          <p:cNvPr id="6" name="Правоъгълник 5"/>
          <p:cNvSpPr/>
          <p:nvPr/>
        </p:nvSpPr>
        <p:spPr>
          <a:xfrm>
            <a:off x="266700" y="5554814"/>
            <a:ext cx="11925300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bg-BG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Учениците разбраха и как се създава канал в </a:t>
            </a:r>
            <a:r>
              <a:rPr lang="bg-BG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YouTube</a:t>
            </a:r>
            <a:r>
              <a:rPr lang="bg-BG" sz="1600" dirty="0">
                <a:ea typeface="Calibri" panose="020F0502020204030204" pitchFamily="34" charset="0"/>
                <a:cs typeface="Times New Roman" panose="02020603050405020304" pitchFamily="18" charset="0"/>
              </a:rPr>
              <a:t>, с цел обществено присъствие в сайта. В нашата работа използвахме моят канал, в който качихме и нашата онлайн представителна изява, а в последствие чрез линк я популяризирахме в социалните мрежи.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bg-BG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1">
                <a:lumMod val="5000"/>
                <a:lumOff val="95000"/>
              </a:schemeClr>
            </a:gs>
            <a:gs pos="5000">
              <a:schemeClr val="accent4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758772" y="3325302"/>
            <a:ext cx="7014549" cy="721736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266825" algn="l"/>
              </a:tabLst>
            </a:pPr>
            <a:r>
              <a:rPr lang="bg-BG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ЗА ВНИМАНИЕТО!</a:t>
            </a:r>
            <a:endParaRPr lang="bg-BG" sz="4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Ilonka\Desktop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0481" y="1371600"/>
            <a:ext cx="3256734" cy="416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44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2">
              <a:lumMod val="40000"/>
              <a:lumOff val="60000"/>
            </a:schemeClr>
          </a:fgClr>
          <a:bgClr>
            <a:schemeClr val="accent2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751768" y="396664"/>
            <a:ext cx="2402261" cy="5329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СЪДЪРЖАНИЕ</a:t>
            </a:r>
            <a:endParaRPr lang="bg-BG" sz="2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4526866" y="1742864"/>
            <a:ext cx="4804392" cy="43088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724025" algn="l"/>
              </a:tabLst>
            </a:pP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Данни 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училището.</a:t>
            </a:r>
            <a:endParaRPr lang="bg-BG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Представяне 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клуб „Дигитален </a:t>
            </a: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свят“.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Основни педагогически </a:t>
            </a: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цели.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Постигнати резултати.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Ключови компетентности.</a:t>
            </a:r>
            <a:endParaRPr lang="bg-BG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838200" algn="l"/>
              </a:tabLst>
            </a:pP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Етапи 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педагогическата практика</a:t>
            </a: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Описание 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практиката.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838200" algn="l"/>
              </a:tabLst>
            </a:pPr>
            <a:endParaRPr lang="bg-BG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bg-BG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bg-BG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Ilonka\Desktop\Илонка\уч.картинки\libro-imagen-animada-001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0133">
            <a:off x="421267" y="5063914"/>
            <a:ext cx="1276350" cy="1543050"/>
          </a:xfrm>
          <a:prstGeom prst="rect">
            <a:avLst/>
          </a:prstGeom>
          <a:noFill/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5" y="199814"/>
            <a:ext cx="167044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287030" y="542295"/>
            <a:ext cx="3896772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g-BG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ДАННИ ЗА УЧИЛИЩЕТО</a:t>
            </a:r>
            <a:endParaRPr lang="bg-BG" sz="2800" b="1" dirty="0">
              <a:solidFill>
                <a:schemeClr val="tx1"/>
              </a:solidFill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1447800" y="2085107"/>
            <a:ext cx="9791700" cy="3370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ОУ „Христо Ботев“ – село Джурово има 7 самостоятелни паралелки, от 1- ви до 7-ми клас. Учениците са изцяло от ромски произход. Сградата е просторна и слънчева. Разполагаме с много добра материално-техническа база - плод на самостоятелно финансиране и лично участие на целия колектив. Учениците се обучават в 7 светли и уютни класни стаи, разполагат със съвременен кабинет по информационни технологии, богата библиотека, стая по интереси, стая за хранене, открита спортна площадка за волейбол, баскетбол и футбол, фитнес уреди на открито в обособена за тях зелена зона. Всички </a:t>
            </a: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членове на педагогическия 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колектив подхождаме отговорно и с грижа към образователно - възпитателния </a:t>
            </a:r>
            <a:r>
              <a:rPr lang="bg-BG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процес, а </a:t>
            </a:r>
            <a:r>
              <a:rPr lang="bg-BG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основен приоритет сме приели пълноценната социализация, като част от интеграционния процес.</a:t>
            </a:r>
            <a:endParaRPr lang="bg-BG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Users\Ilonka\Desktop\Илонка\уч.картинки\U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96410">
            <a:off x="8227668" y="417079"/>
            <a:ext cx="717204" cy="773651"/>
          </a:xfrm>
          <a:prstGeom prst="rect">
            <a:avLst/>
          </a:prstGeom>
          <a:noFill/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75" y="276550"/>
            <a:ext cx="167044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698500" y="1830338"/>
            <a:ext cx="107569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Клуб „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Дигитален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свят“ - Занимания по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интереси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за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учебната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2019/2020г.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Тематична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област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и направление: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Дигитална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креативност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Тематична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подобласт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Дигитални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умения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1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група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, 7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участници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(III и IV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клас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),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брой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часове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60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/>
              <a:t>Описание </a:t>
            </a:r>
            <a:r>
              <a:rPr lang="ru-RU" sz="2000" b="1" dirty="0"/>
              <a:t>на </a:t>
            </a:r>
            <a:r>
              <a:rPr lang="ru-RU" sz="2000" b="1" dirty="0" err="1"/>
              <a:t>групата</a:t>
            </a:r>
            <a:r>
              <a:rPr lang="ru-RU" sz="2000" b="1" dirty="0"/>
              <a:t> </a:t>
            </a:r>
            <a:r>
              <a:rPr lang="ru-RU" sz="2000" b="1" dirty="0" err="1"/>
              <a:t>ученици</a:t>
            </a:r>
            <a:r>
              <a:rPr lang="ru-RU" sz="2000" b="1" dirty="0"/>
              <a:t>: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/>
              <a:t>участниците</a:t>
            </a:r>
            <a:r>
              <a:rPr lang="ru-RU" sz="2000" b="1" dirty="0"/>
              <a:t> в клуба </a:t>
            </a:r>
            <a:r>
              <a:rPr lang="ru-RU" sz="2000" b="1" dirty="0" err="1"/>
              <a:t>са</a:t>
            </a:r>
            <a:r>
              <a:rPr lang="ru-RU" sz="2000" b="1" dirty="0"/>
              <a:t> </a:t>
            </a:r>
            <a:r>
              <a:rPr lang="ru-RU" sz="2000" b="1" dirty="0" err="1"/>
              <a:t>ученици</a:t>
            </a:r>
            <a:r>
              <a:rPr lang="ru-RU" sz="2000" b="1" dirty="0"/>
              <a:t> – 5 (пет) </a:t>
            </a:r>
            <a:r>
              <a:rPr lang="ru-RU" sz="2000" b="1" dirty="0" err="1"/>
              <a:t>момичета</a:t>
            </a:r>
            <a:r>
              <a:rPr lang="ru-RU" sz="2000" b="1" dirty="0"/>
              <a:t> и 2 (две) </a:t>
            </a:r>
            <a:r>
              <a:rPr lang="ru-RU" sz="2000" b="1" dirty="0" err="1"/>
              <a:t>момчета</a:t>
            </a:r>
            <a:r>
              <a:rPr lang="ru-RU" sz="2000" b="1" dirty="0"/>
              <a:t>, от III и IV </a:t>
            </a:r>
            <a:r>
              <a:rPr lang="ru-RU" sz="2000" b="1" dirty="0" err="1"/>
              <a:t>клас</a:t>
            </a:r>
            <a:r>
              <a:rPr lang="ru-RU" sz="2000" b="1" dirty="0"/>
              <a:t>. Те </a:t>
            </a:r>
            <a:r>
              <a:rPr lang="ru-RU" sz="2000" b="1" dirty="0" err="1"/>
              <a:t>са</a:t>
            </a:r>
            <a:r>
              <a:rPr lang="ru-RU" sz="2000" b="1" dirty="0"/>
              <a:t> от </a:t>
            </a:r>
            <a:r>
              <a:rPr lang="ru-RU" sz="2000" b="1" dirty="0" err="1"/>
              <a:t>ромски</a:t>
            </a:r>
            <a:r>
              <a:rPr lang="ru-RU" sz="2000" b="1" dirty="0"/>
              <a:t> </a:t>
            </a:r>
            <a:r>
              <a:rPr lang="ru-RU" sz="2000" b="1" dirty="0" err="1"/>
              <a:t>произход</a:t>
            </a:r>
            <a:r>
              <a:rPr lang="ru-RU" sz="2000" b="1" dirty="0"/>
              <a:t>, </a:t>
            </a:r>
            <a:r>
              <a:rPr lang="ru-RU" sz="2000" b="1" dirty="0" err="1"/>
              <a:t>живеещи</a:t>
            </a:r>
            <a:r>
              <a:rPr lang="ru-RU" sz="2000" b="1" dirty="0"/>
              <a:t> в </a:t>
            </a:r>
            <a:r>
              <a:rPr lang="ru-RU" sz="2000" b="1" dirty="0" err="1"/>
              <a:t>бедни</a:t>
            </a:r>
            <a:r>
              <a:rPr lang="ru-RU" sz="2000" b="1" dirty="0"/>
              <a:t> </a:t>
            </a:r>
            <a:r>
              <a:rPr lang="ru-RU" sz="2000" b="1" dirty="0" err="1"/>
              <a:t>многодетни</a:t>
            </a:r>
            <a:r>
              <a:rPr lang="ru-RU" sz="2000" b="1" dirty="0"/>
              <a:t> семейства. </a:t>
            </a:r>
            <a:endParaRPr lang="bg-BG" sz="2000" b="1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2655837" y="808995"/>
            <a:ext cx="6930872" cy="523220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g-BG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ПРЕДСТАВЯНЕ НА КЛУБ „ДИГИТАЛЕН СВЯТ“</a:t>
            </a:r>
            <a:endParaRPr lang="bg-BG" sz="2800" b="1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75" y="307103"/>
            <a:ext cx="167044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797560"/>
            <a:ext cx="7575550" cy="606044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Правоъгълник 2"/>
          <p:cNvSpPr/>
          <p:nvPr/>
        </p:nvSpPr>
        <p:spPr>
          <a:xfrm>
            <a:off x="4810019" y="193464"/>
            <a:ext cx="2451312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28650" algn="l"/>
              </a:tabLst>
            </a:pPr>
            <a:r>
              <a:rPr lang="bg-BG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Кадри от заниманията</a:t>
            </a:r>
            <a:endParaRPr lang="bg-BG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359921" y="605795"/>
            <a:ext cx="5412059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g-BG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ОСНОВНИ ПЕДАГОГИЧЕСКИ ЦЕЛИ</a:t>
            </a:r>
            <a:endParaRPr lang="bg-BG" sz="2800" b="1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1061252" y="1679364"/>
            <a:ext cx="10483048" cy="5962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Запознаване с дигитална идентичност, основни правила за работа в дигитална среда. </a:t>
            </a:r>
            <a:endParaRPr lang="bg-BG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Създаване на профили за работа в дигитална среда. </a:t>
            </a:r>
            <a:endParaRPr lang="bg-BG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на комуникационни умения, практичност, логическо мислене и творчество. </a:t>
            </a:r>
            <a:endParaRPr lang="bg-BG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Предлагане </a:t>
            </a:r>
            <a:r>
              <a:rPr lang="bg-BG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една нова нетрадиционна среда, която провокира знанията, уменията, интересите и въображението на учениците с богатите възможности за разнообразни дейности, които предлага компютъра. </a:t>
            </a:r>
            <a:endParaRPr lang="bg-BG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Подпомагане ученето и социализацията на деца със специални образователни нужди и изолирани групи. </a:t>
            </a:r>
            <a:endParaRPr lang="bg-BG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bg-BG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на добра визуализация и гъвкавост в предлагането и усвояването на знания. Излизане извън границите на класната стая.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bg-B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bg-B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bg-B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bg-B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bg-B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g-B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8" y="231612"/>
            <a:ext cx="1665528" cy="1271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04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4090548" y="409364"/>
            <a:ext cx="4015458" cy="5329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ПОСТИГНАТИ РЕЗУЛТАТИ</a:t>
            </a:r>
            <a:endParaRPr lang="bg-BG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558800" y="1518376"/>
            <a:ext cx="11518900" cy="5040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Учениците познават основните компоненти на стационарни и мобилни дигитални устройства.</a:t>
            </a:r>
            <a:endParaRPr lang="bg-BG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 здравни норми при работа с дигитални устройства.</a:t>
            </a:r>
            <a:endParaRPr lang="bg-BG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Знаят, че данните в дигиталните устройства се съхраняват във вид на файлове, които може да се съхраняват в папки.</a:t>
            </a:r>
            <a:endParaRPr lang="bg-BG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Правят разлика между дигитална и физическа идентичност.</a:t>
            </a:r>
            <a:endParaRPr lang="bg-BG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Знаят, че не трябва да предоставят лична информация при комуникация или работа във виртуална среда.</a:t>
            </a:r>
            <a:endParaRPr lang="bg-BG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Calibri" panose="020F0502020204030204" pitchFamily="34" charset="0"/>
                <a:cs typeface="Times New Roman" panose="02020603050405020304" pitchFamily="18" charset="0"/>
              </a:rPr>
              <a:t>Прилагат правилата за безопасна работа в интернет на практика.</a:t>
            </a: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 местоположението на българските и латинските букви на клавиатурата.</a:t>
            </a:r>
            <a:endParaRPr lang="bg-BG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Стараят се да спазват правописните правила при работа с текст.</a:t>
            </a:r>
            <a:endParaRPr lang="bg-BG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Планират и подготвят ресурси за реализиране на художествена идея.</a:t>
            </a:r>
            <a:endParaRPr lang="bg-BG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Calibri" panose="020F0502020204030204" pitchFamily="34" charset="0"/>
                <a:cs typeface="Times New Roman" panose="02020603050405020304" pitchFamily="18" charset="0"/>
              </a:rPr>
              <a:t>Научиха се на отговорност, взаимопомощ и по-добра дисциплинираност.</a:t>
            </a:r>
          </a:p>
          <a:p>
            <a:pPr marL="285750" indent="-285750" algn="just">
              <a:lnSpc>
                <a:spcPct val="107000"/>
              </a:lnSpc>
              <a:spcAft>
                <a:spcPts val="750"/>
              </a:spcAft>
              <a:buFont typeface="Wingdings" panose="05000000000000000000" pitchFamily="2" charset="2"/>
              <a:buChar char="Ø"/>
            </a:pPr>
            <a:r>
              <a:rPr lang="bg-BG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Изградиха </a:t>
            </a:r>
            <a:r>
              <a:rPr lang="bg-BG" b="1" dirty="0">
                <a:ea typeface="Calibri" panose="020F0502020204030204" pitchFamily="34" charset="0"/>
                <a:cs typeface="Times New Roman" panose="02020603050405020304" pitchFamily="18" charset="0"/>
              </a:rPr>
              <a:t>умения за работа в екип.</a:t>
            </a: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bg-BG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bg-BG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75" y="244202"/>
            <a:ext cx="167044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661267" y="523664"/>
            <a:ext cx="4882042" cy="5329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КЛЮЧОВИ КОМПЕТЕНТНОСТИ</a:t>
            </a:r>
            <a:endParaRPr lang="bg-BG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1816100" y="1930706"/>
            <a:ext cx="9347200" cy="4014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Умение за учене, </a:t>
            </a:r>
            <a:r>
              <a:rPr lang="bg-BG" sz="2000" dirty="0">
                <a:ea typeface="Calibri" panose="020F0502020204030204" pitchFamily="34" charset="0"/>
                <a:cs typeface="Times New Roman" panose="02020603050405020304" pitchFamily="18" charset="0"/>
              </a:rPr>
              <a:t>чрез</a:t>
            </a:r>
            <a:r>
              <a:rPr lang="bg-BG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2000" dirty="0">
                <a:ea typeface="Calibri" panose="020F0502020204030204" pitchFamily="34" charset="0"/>
                <a:cs typeface="Times New Roman" panose="02020603050405020304" pitchFamily="18" charset="0"/>
              </a:rPr>
              <a:t>прилагане на изучаваното при изработка на проекти за създаване на дигитални продукти</a:t>
            </a:r>
            <a:r>
              <a:rPr lang="bg-BG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bg-BG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1133475" algn="l"/>
              </a:tabLst>
            </a:pPr>
            <a:r>
              <a:rPr lang="bg-BG" sz="2000" b="1" dirty="0"/>
              <a:t>Социални и граждански компетентности -</a:t>
            </a:r>
            <a:r>
              <a:rPr lang="bg-BG" sz="2000" dirty="0"/>
              <a:t> изграждане на толерантно отношение, чрез приемането на различни гледни точки по отношение на една и съща учебна задача.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bg-BG" sz="20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bg-BG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1133475" algn="l"/>
              </a:tabLst>
            </a:pPr>
            <a:r>
              <a:rPr lang="bg-BG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Компетентности </a:t>
            </a:r>
            <a:r>
              <a:rPr lang="bg-BG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в областта на българския език</a:t>
            </a:r>
            <a:r>
              <a:rPr lang="bg-BG" sz="2000" dirty="0">
                <a:ea typeface="Calibri" panose="020F0502020204030204" pitchFamily="34" charset="0"/>
                <a:cs typeface="Times New Roman" panose="02020603050405020304" pitchFamily="18" charset="0"/>
              </a:rPr>
              <a:t> - създаване на диалози и монолози в даден дигитален проект и изразяване на емоционално-оценъчно отношение към създадени герои или картини</a:t>
            </a:r>
            <a:r>
              <a:rPr lang="bg-BG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1133475" algn="l"/>
              </a:tabLst>
            </a:pPr>
            <a:endParaRPr lang="bg-B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75" y="219463"/>
            <a:ext cx="167044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1281</Words>
  <Application>Microsoft Office PowerPoint</Application>
  <PresentationFormat>Широк екран</PresentationFormat>
  <Paragraphs>100</Paragraphs>
  <Slides>26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Илонка</dc:creator>
  <cp:lastModifiedBy>Илонка</cp:lastModifiedBy>
  <cp:revision>191</cp:revision>
  <dcterms:created xsi:type="dcterms:W3CDTF">2020-10-16T16:16:14Z</dcterms:created>
  <dcterms:modified xsi:type="dcterms:W3CDTF">2020-10-21T15:18:57Z</dcterms:modified>
</cp:coreProperties>
</file>