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7"/>
  </p:notesMasterIdLst>
  <p:sldIdLst>
    <p:sldId id="256" r:id="rId2"/>
    <p:sldId id="257" r:id="rId3"/>
    <p:sldId id="258" r:id="rId4"/>
    <p:sldId id="262" r:id="rId5"/>
    <p:sldId id="592" r:id="rId6"/>
    <p:sldId id="264" r:id="rId7"/>
    <p:sldId id="593" r:id="rId8"/>
    <p:sldId id="580" r:id="rId9"/>
    <p:sldId id="533" r:id="rId10"/>
    <p:sldId id="582" r:id="rId11"/>
    <p:sldId id="407" r:id="rId12"/>
    <p:sldId id="584" r:id="rId13"/>
    <p:sldId id="343" r:id="rId14"/>
    <p:sldId id="348" r:id="rId15"/>
    <p:sldId id="590" r:id="rId16"/>
    <p:sldId id="363" r:id="rId17"/>
    <p:sldId id="418" r:id="rId18"/>
    <p:sldId id="513" r:id="rId19"/>
    <p:sldId id="514" r:id="rId20"/>
    <p:sldId id="573" r:id="rId21"/>
    <p:sldId id="574" r:id="rId22"/>
    <p:sldId id="575" r:id="rId23"/>
    <p:sldId id="587" r:id="rId24"/>
    <p:sldId id="588" r:id="rId25"/>
    <p:sldId id="594" r:id="rId2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9" d="100"/>
          <a:sy n="69" d="100"/>
        </p:scale>
        <p:origin x="143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FE1F4-3FDE-4EF1-AE8E-727D30D2D721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E2269-E6B1-4D7F-B629-04037B843CF9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4182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E2269-E6B1-4D7F-B629-04037B843CF9}" type="slidenum">
              <a:rPr lang="bg-BG" smtClean="0"/>
              <a:pPr/>
              <a:t>9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D15CFD-1835-4622-B161-47D2E7C1CABB}" type="datetimeFigureOut">
              <a:rPr lang="bg-BG" smtClean="0"/>
              <a:pPr/>
              <a:t>24.7.2016 г.</a:t>
            </a:fld>
            <a:endParaRPr lang="bg-B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00484F-86EB-4C29-BDEF-A59C857DF88C}" type="slidenum">
              <a:rPr lang="bg-BG" smtClean="0"/>
              <a:pPr/>
              <a:t>‹#›</a:t>
            </a:fld>
            <a:endParaRPr lang="bg-BG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>
    <p:zoom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http://e-volutionradio.com/wp-content/uploads/2014/12/CRCR.jpg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education" TargetMode="External"/><Relationship Id="rId3" Type="http://schemas.openxmlformats.org/officeDocument/2006/relationships/hyperlink" Target="http://www.zoo-m.com/flickr-storm" TargetMode="External"/><Relationship Id="rId7" Type="http://schemas.openxmlformats.org/officeDocument/2006/relationships/hyperlink" Target="http://webcrawler.com/" TargetMode="External"/><Relationship Id="rId2" Type="http://schemas.openxmlformats.org/officeDocument/2006/relationships/hyperlink" Target="http://www.visuword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ezify.com/" TargetMode="External"/><Relationship Id="rId5" Type="http://schemas.openxmlformats.org/officeDocument/2006/relationships/hyperlink" Target="http://zanran.com/" TargetMode="External"/><Relationship Id="rId4" Type="http://schemas.openxmlformats.org/officeDocument/2006/relationships/hyperlink" Target="http://visualoop.tumblr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voicethread.com/myvo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http://e-volutionradio.com/wp-content/uploads/2014/12/CRCR.j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http://e-volutionradio.com/wp-content/uploads/2014/12/CRCR.jpg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e-volutionradio.com/wp-content/uploads/2014/12/CRCR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dublog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447800"/>
            <a:ext cx="8991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Обучение чрез използване на дигитални технологии</a:t>
            </a:r>
            <a:endParaRPr lang="bg-BG" dirty="0">
              <a:ln>
                <a:solidFill>
                  <a:srgbClr val="C00000">
                    <a:alpha val="92000"/>
                  </a:srgb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743200"/>
            <a:ext cx="7620000" cy="3962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 descr="logo-erau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0"/>
            <a:ext cx="411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http://e-volutionradio.com/wp-content/uploads/2014/12/CRCR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0" y="1"/>
            <a:ext cx="50292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Edublogs</a:t>
            </a:r>
            <a:endParaRPr lang="bg-BG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Използване на различни търсачки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000" dirty="0" smtClean="0"/>
              <a:t>• </a:t>
            </a:r>
            <a:r>
              <a:rPr lang="en-US" sz="3000" dirty="0" smtClean="0">
                <a:hlinkClick r:id="rId2"/>
              </a:rPr>
              <a:t>http://www.visuwords.com</a:t>
            </a: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 • http://www.visualthesaurus.com </a:t>
            </a:r>
          </a:p>
          <a:p>
            <a:pPr>
              <a:buNone/>
            </a:pPr>
            <a:r>
              <a:rPr lang="en-US" sz="3000" dirty="0" smtClean="0"/>
              <a:t>• http://taggalaxy.de </a:t>
            </a:r>
          </a:p>
          <a:p>
            <a:pPr>
              <a:buNone/>
            </a:pPr>
            <a:r>
              <a:rPr lang="en-US" sz="3000" dirty="0" smtClean="0"/>
              <a:t>• </a:t>
            </a:r>
            <a:r>
              <a:rPr lang="en-US" sz="3000" dirty="0" smtClean="0">
                <a:hlinkClick r:id="rId3"/>
              </a:rPr>
              <a:t>http://www.zoo-m.com/flickr-storm</a:t>
            </a: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 • http://www.icerocket.com </a:t>
            </a:r>
          </a:p>
          <a:p>
            <a:pPr>
              <a:buNone/>
            </a:pPr>
            <a:r>
              <a:rPr lang="en-US" sz="3000" dirty="0" smtClean="0"/>
              <a:t>• http://technorati.com </a:t>
            </a:r>
          </a:p>
          <a:p>
            <a:pPr>
              <a:buNone/>
            </a:pPr>
            <a:r>
              <a:rPr lang="en-US" sz="3000" dirty="0" smtClean="0"/>
              <a:t>• </a:t>
            </a:r>
            <a:r>
              <a:rPr lang="en-US" sz="3000" dirty="0" smtClean="0">
                <a:hlinkClick r:id="rId4"/>
              </a:rPr>
              <a:t>http://visualoop.tumblr.com</a:t>
            </a: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 • </a:t>
            </a:r>
            <a:r>
              <a:rPr lang="en-US" sz="3000" dirty="0" smtClean="0">
                <a:hlinkClick r:id="rId5"/>
              </a:rPr>
              <a:t>http://zanran.com</a:t>
            </a: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 • </a:t>
            </a:r>
            <a:r>
              <a:rPr lang="en-US" sz="3000" dirty="0" smtClean="0">
                <a:hlinkClick r:id="rId6"/>
              </a:rPr>
              <a:t>http://spezify.com</a:t>
            </a: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 • </a:t>
            </a:r>
            <a:r>
              <a:rPr lang="en-US" sz="3000" dirty="0" smtClean="0">
                <a:hlinkClick r:id="rId7"/>
              </a:rPr>
              <a:t>http://webcrawler.com</a:t>
            </a: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 • </a:t>
            </a:r>
            <a:r>
              <a:rPr lang="en-US" sz="3000" dirty="0" smtClean="0">
                <a:hlinkClick r:id="rId8"/>
              </a:rPr>
              <a:t>http://www.youtube.com/education</a:t>
            </a: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 • http://www.vizband.co.uk</a:t>
            </a:r>
            <a:endParaRPr lang="bg-BG" sz="3000" dirty="0" smtClean="0"/>
          </a:p>
          <a:p>
            <a:endParaRPr lang="bg-BG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flickr</a:t>
            </a:r>
            <a:endParaRPr lang="bg-B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3999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Представяне на хоби или интереси чрез слайдшоу със записване на собствения си глас</a:t>
            </a:r>
            <a:endParaRPr lang="bg-BG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895600"/>
          </a:xfrm>
        </p:spPr>
        <p:txBody>
          <a:bodyPr>
            <a:normAutofit/>
          </a:bodyPr>
          <a:lstStyle/>
          <a:p>
            <a:r>
              <a:rPr lang="bg-BG" sz="5400" dirty="0">
                <a:hlinkClick r:id="rId2"/>
              </a:rPr>
              <a:t>http://voicethread.com/myvoice/</a:t>
            </a:r>
            <a:endParaRPr lang="bg-BG" sz="5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9" y="1588"/>
            <a:ext cx="4114800" cy="159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2200"/>
            <a:ext cx="8229600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Задаване на домашна работа със смартфон</a:t>
            </a:r>
            <a:endParaRPr lang="bg-BG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>
            <a:normAutofit/>
          </a:bodyPr>
          <a:lstStyle/>
          <a:p>
            <a:r>
              <a:rPr lang="bg-BG" sz="4400" dirty="0" smtClean="0"/>
              <a:t>Учениците правят снимки от тяхното ежедневие, използвайки приложенията</a:t>
            </a:r>
          </a:p>
          <a:p>
            <a:pPr marL="0" indent="0" algn="ctr">
              <a:buNone/>
            </a:pPr>
            <a:r>
              <a:rPr lang="en-US" sz="4400" b="1" i="1" dirty="0" err="1" smtClean="0"/>
              <a:t>Posterous</a:t>
            </a:r>
            <a:r>
              <a:rPr lang="en-US" sz="4400" b="1" i="1" dirty="0" smtClean="0"/>
              <a:t>  </a:t>
            </a:r>
          </a:p>
          <a:p>
            <a:pPr marL="0" indent="0" algn="ctr">
              <a:buNone/>
            </a:pPr>
            <a:r>
              <a:rPr lang="en-US" sz="4400" b="1" i="1" dirty="0" err="1" smtClean="0"/>
              <a:t>Smilebox</a:t>
            </a:r>
            <a:endParaRPr lang="en-US" sz="4400" b="1" i="1" dirty="0" smtClean="0"/>
          </a:p>
          <a:p>
            <a:pPr marL="0" indent="0">
              <a:buNone/>
            </a:pPr>
            <a:endParaRPr lang="bg-BG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50292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400"/>
            <a:ext cx="41148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err="1" smtClean="0"/>
              <a:t>Smilebox</a:t>
            </a:r>
            <a:r>
              <a:rPr lang="en-US" dirty="0" smtClean="0"/>
              <a:t> </a:t>
            </a:r>
            <a:endParaRPr lang="bg-B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39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Използване на </a:t>
            </a:r>
            <a:r>
              <a:rPr lang="en-US" b="1" i="1" dirty="0" err="1" smtClean="0"/>
              <a:t>Wordle</a:t>
            </a:r>
            <a:endParaRPr lang="bg-BG" b="1" i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664" t="7993" r="15087" b="8680"/>
          <a:stretch>
            <a:fillRect/>
          </a:stretch>
        </p:blipFill>
        <p:spPr bwMode="auto">
          <a:xfrm>
            <a:off x="228600" y="836815"/>
            <a:ext cx="8610600" cy="579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>Приложения за използване в учебния процес</a:t>
            </a:r>
            <a:endParaRPr lang="bg-B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816" t="7993" r="17791" b="5208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305800" cy="1600200"/>
          </a:xfrm>
        </p:spPr>
        <p:txBody>
          <a:bodyPr>
            <a:normAutofit/>
          </a:bodyPr>
          <a:lstStyle/>
          <a:p>
            <a:pPr algn="ctr"/>
            <a:r>
              <a:rPr lang="bg-BG" dirty="0" smtClean="0"/>
              <a:t>Обърната класна стая</a:t>
            </a:r>
            <a:r>
              <a:rPr lang="en-US" dirty="0" smtClean="0"/>
              <a:t/>
            </a:r>
            <a:br>
              <a:rPr lang="en-US" dirty="0" smtClean="0"/>
            </a:b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886200"/>
          </a:xfrm>
        </p:spPr>
        <p:txBody>
          <a:bodyPr>
            <a:noAutofit/>
          </a:bodyPr>
          <a:lstStyle/>
          <a:p>
            <a:r>
              <a:rPr lang="bg-BG" sz="3600" b="1" dirty="0" smtClean="0"/>
              <a:t>Това е иновативен метод на преподаване, където </a:t>
            </a:r>
            <a:r>
              <a:rPr lang="bg-BG" sz="3600" dirty="0" smtClean="0"/>
              <a:t>дейности, традиционно давани за домашно, се извършват в класната стая, а преподаването на новия материал се предлага онлайн, извън класната стая.</a:t>
            </a:r>
            <a:endParaRPr lang="en-US" sz="32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5029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0"/>
            <a:ext cx="4114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/>
          <a:lstStyle/>
          <a:p>
            <a:pPr algn="ctr"/>
            <a:r>
              <a:rPr lang="bg-BG" dirty="0" smtClean="0"/>
              <a:t>Смесено обучение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bg-BG" sz="4000" dirty="0" smtClean="0"/>
              <a:t>Наблюденията показват,че най-добри резултати се постигат, когато се използва </a:t>
            </a:r>
            <a:r>
              <a:rPr lang="bg-BG" sz="4000" b="1" dirty="0" smtClean="0"/>
              <a:t>комбинация от различни методи на </a:t>
            </a:r>
            <a:r>
              <a:rPr lang="bg-BG" sz="4000" dirty="0" smtClean="0"/>
              <a:t>преподаване – виртуално </a:t>
            </a:r>
            <a:r>
              <a:rPr lang="bg-BG" sz="4000" dirty="0"/>
              <a:t>и традиционно </a:t>
            </a:r>
            <a:r>
              <a:rPr lang="bg-BG" sz="4000" dirty="0" smtClean="0"/>
              <a:t>обучение</a:t>
            </a:r>
            <a:r>
              <a:rPr lang="bg-BG" sz="4000" dirty="0"/>
              <a:t> </a:t>
            </a:r>
            <a:r>
              <a:rPr lang="bg-BG" sz="4000" dirty="0" smtClean="0"/>
              <a:t>за постигане на повишена мотивация на учениците.</a:t>
            </a:r>
            <a:endParaRPr lang="en-US" dirty="0" smtClean="0"/>
          </a:p>
          <a:p>
            <a:endParaRPr lang="bg-BG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4536"/>
            <a:ext cx="2819400" cy="3776664"/>
          </a:xfrm>
        </p:spPr>
        <p:txBody>
          <a:bodyPr>
            <a:noAutofit/>
          </a:bodyPr>
          <a:lstStyle/>
          <a:p>
            <a:pPr algn="ctr"/>
            <a:r>
              <a:rPr lang="bg-BG" sz="3600" dirty="0" smtClean="0"/>
              <a:t>Какви технологии можем да използваме в класната стая?</a:t>
            </a:r>
            <a:endParaRPr lang="bg-BG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2"/>
            <a:endParaRPr lang="en-US" dirty="0" smtClean="0"/>
          </a:p>
          <a:p>
            <a:endParaRPr lang="bg-BG" dirty="0"/>
          </a:p>
        </p:txBody>
      </p:sp>
      <p:pic>
        <p:nvPicPr>
          <p:cNvPr id="5" name="Picture Placeholder 4" descr="tumblr_nu15agXjHZ1uyhb8eo1_540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442" b="7442"/>
          <a:stretch>
            <a:fillRect/>
          </a:stretch>
        </p:blipFill>
        <p:spPr/>
      </p:pic>
      <p:pic>
        <p:nvPicPr>
          <p:cNvPr id="6146" name="Picture 2" descr="http://e-volutionradio.com/wp-content/uploads/2014/12/CRCR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04800" y="0"/>
            <a:ext cx="22860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logo-erau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52400"/>
            <a:ext cx="3200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pic>
        <p:nvPicPr>
          <p:cNvPr id="4" name="Content Placeholder 3" descr="PhotoFunia-1441799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066801"/>
            <a:ext cx="8458200" cy="52578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endParaRPr lang="bg-BG" dirty="0"/>
          </a:p>
        </p:txBody>
      </p:sp>
      <p:pic>
        <p:nvPicPr>
          <p:cNvPr id="5" name="Content Placeholder 4" descr="PhotoFunia-1441799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3408" y="381000"/>
            <a:ext cx="5764192" cy="64770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i="1" dirty="0" smtClean="0"/>
              <a:t>Twilight</a:t>
            </a:r>
            <a:endParaRPr lang="bg-BG" i="1" dirty="0"/>
          </a:p>
        </p:txBody>
      </p:sp>
      <p:pic>
        <p:nvPicPr>
          <p:cNvPr id="4" name="Content Placeholder 3" descr="PhotoFunia-1441802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219200"/>
            <a:ext cx="5791200" cy="5181599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err="1" smtClean="0"/>
              <a:t>Skitch</a:t>
            </a:r>
            <a:r>
              <a:rPr lang="en-US" dirty="0" smtClean="0"/>
              <a:t> app</a:t>
            </a:r>
            <a:endParaRPr lang="bg-BG" dirty="0"/>
          </a:p>
        </p:txBody>
      </p:sp>
      <p:pic>
        <p:nvPicPr>
          <p:cNvPr id="4" name="Content Placeholder 3" descr="Skitch (1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143000"/>
            <a:ext cx="4191000" cy="5486399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Skitch</a:t>
            </a:r>
            <a:r>
              <a:rPr lang="en-US" dirty="0" smtClean="0"/>
              <a:t> app</a:t>
            </a:r>
            <a:endParaRPr lang="bg-BG" dirty="0"/>
          </a:p>
        </p:txBody>
      </p:sp>
      <p:pic>
        <p:nvPicPr>
          <p:cNvPr id="4" name="Content Placeholder 3" descr="Skitch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1143000"/>
            <a:ext cx="3962399" cy="54102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2971800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743200"/>
          </a:xfrm>
        </p:spPr>
        <p:txBody>
          <a:bodyPr>
            <a:normAutofit lnSpcReduction="10000"/>
          </a:bodyPr>
          <a:lstStyle/>
          <a:p>
            <a:r>
              <a:rPr lang="bg-BG" dirty="0" smtClean="0"/>
              <a:t>Идеите, изложени дотук, са получени от участие в квалификационен курс в Норич, Англия от 21-30 юли </a:t>
            </a:r>
            <a:r>
              <a:rPr lang="bg-BG" dirty="0" smtClean="0"/>
              <a:t>2015г</a:t>
            </a:r>
            <a:r>
              <a:rPr lang="bg-BG" dirty="0" smtClean="0"/>
              <a:t>. </a:t>
            </a:r>
            <a:r>
              <a:rPr lang="bg-BG"/>
              <a:t>и</a:t>
            </a:r>
            <a:r>
              <a:rPr lang="bg-BG" smtClean="0"/>
              <a:t> </a:t>
            </a:r>
            <a:r>
              <a:rPr lang="bg-BG" dirty="0" smtClean="0"/>
              <a:t>в Саутхемнтън</a:t>
            </a:r>
            <a:r>
              <a:rPr lang="bg-BG" smtClean="0"/>
              <a:t>, Англия от 10 до 20 август 2015г.,</a:t>
            </a:r>
            <a:r>
              <a:rPr lang="bg-BG" smtClean="0"/>
              <a:t> </a:t>
            </a:r>
            <a:r>
              <a:rPr lang="bg-BG" dirty="0" smtClean="0"/>
              <a:t>по програма Еразъм+ на Европейската комисия, където ние, Вержиния Василева, Анна </a:t>
            </a:r>
            <a:r>
              <a:rPr lang="bg-BG" smtClean="0"/>
              <a:t>Тодорова </a:t>
            </a:r>
            <a:r>
              <a:rPr lang="bg-BG" smtClean="0"/>
              <a:t>, </a:t>
            </a:r>
            <a:r>
              <a:rPr lang="bg-BG" smtClean="0"/>
              <a:t>Милена </a:t>
            </a:r>
            <a:r>
              <a:rPr lang="bg-BG" smtClean="0"/>
              <a:t>Ружева, Сашка Петкова и Камелия Георгиева </a:t>
            </a:r>
            <a:r>
              <a:rPr lang="bg-BG" dirty="0" smtClean="0"/>
              <a:t>бяхме на обучение.</a:t>
            </a: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96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9197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4352"/>
            <a:ext cx="2895600" cy="933448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/>
              <a:t>Технологии в класната стая</a:t>
            </a:r>
            <a:endParaRPr lang="bg-BG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sz="3400" dirty="0" smtClean="0"/>
              <a:t>Google tools/apps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ELT websites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Educational apps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Dictionaries and thesauruses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Cameras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E-mails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Text messages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Social networks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Blogs/ wikis (for collaborative creative work)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Virtual Language Environment (VLE)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Audio tools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Visual tools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Multimedia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Interactive Whiteboards (IWB)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 smtClean="0"/>
              <a:t>E-books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bg-BG" dirty="0"/>
          </a:p>
        </p:txBody>
      </p:sp>
      <p:pic>
        <p:nvPicPr>
          <p:cNvPr id="5" name="Picture Placeholder 4" descr="tumblr_nu15agXjHZ1uyhb8eo1_54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44925" y="1676400"/>
            <a:ext cx="4572000" cy="4572000"/>
          </a:xfrm>
        </p:spPr>
      </p:pic>
      <p:pic>
        <p:nvPicPr>
          <p:cNvPr id="7170" name="Picture 2" descr="logo-erau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0"/>
            <a:ext cx="3200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http://e-volutionradio.com/wp-content/uploads/2014/12/CRCR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429000" y="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438400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dirty="0" smtClean="0"/>
              <a:t>Защо са важни технологиите?</a:t>
            </a:r>
            <a:endParaRPr lang="bg-BG" sz="6000" dirty="0"/>
          </a:p>
        </p:txBody>
      </p:sp>
      <p:pic>
        <p:nvPicPr>
          <p:cNvPr id="1026" name="Picture 2" descr="http://e-volutionradio.com/wp-content/uploads/2014/12/CRCR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28600" y="0"/>
            <a:ext cx="4724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logo-erau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04800"/>
            <a:ext cx="3200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Защото всичко се променя...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2800" dirty="0"/>
              <a:t>Т</a:t>
            </a:r>
            <a:r>
              <a:rPr lang="bg-BG" sz="2800" dirty="0" smtClean="0"/>
              <a:t>ова,че нашите деца са израстнали с технологиите от най-ранна възраст и са обсебени от тях, не означава, че могат да ги използват грамотно за придобиване на нови знания, за пълноценно общуване и изграждане на положителен образ в Интернет пространството. </a:t>
            </a:r>
          </a:p>
          <a:p>
            <a:r>
              <a:rPr lang="bg-BG" sz="2800" dirty="0" smtClean="0"/>
              <a:t>Ние, учителите, сме тези, които трябва да ги научим на тези неща.</a:t>
            </a:r>
            <a:endParaRPr lang="bg-BG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8577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Какво значи да сме съвременни учители?</a:t>
            </a:r>
            <a:endParaRPr lang="bg-BG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276600"/>
          </a:xfrm>
        </p:spPr>
        <p:txBody>
          <a:bodyPr>
            <a:normAutofit/>
          </a:bodyPr>
          <a:lstStyle/>
          <a:p>
            <a:r>
              <a:rPr lang="bg-BG" sz="4000" dirty="0" smtClean="0"/>
              <a:t>Освен педагогическа и предметна подготовка, ние трябва да имаме и знания за новите дигитални технологии.</a:t>
            </a:r>
          </a:p>
          <a:p>
            <a:pPr marL="0" indent="0">
              <a:buNone/>
            </a:pPr>
            <a:endParaRPr lang="bg-BG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" y="0"/>
            <a:ext cx="5029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6" y="-21771"/>
            <a:ext cx="397328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2895600"/>
          </a:xfrm>
        </p:spPr>
        <p:txBody>
          <a:bodyPr>
            <a:normAutofit/>
          </a:bodyPr>
          <a:lstStyle/>
          <a:p>
            <a:pPr algn="ctr"/>
            <a:r>
              <a:rPr lang="bg-BG" dirty="0" smtClean="0"/>
              <a:t>Идеи за използване на приложения и инструменти в класната стая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914400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" y="35832"/>
            <a:ext cx="5029200" cy="17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6" y="0"/>
            <a:ext cx="392611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1418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Пример за плакат в </a:t>
            </a:r>
            <a:r>
              <a:rPr lang="en-US" dirty="0" err="1" smtClean="0"/>
              <a:t>Glogster</a:t>
            </a:r>
            <a:r>
              <a:rPr lang="en-US" dirty="0" smtClean="0"/>
              <a:t> </a:t>
            </a:r>
            <a:r>
              <a:rPr lang="en-US" dirty="0" err="1" smtClean="0"/>
              <a:t>Edu</a:t>
            </a:r>
            <a:endParaRPr lang="bg-B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8229600" cy="3124200"/>
          </a:xfrm>
        </p:spPr>
        <p:txBody>
          <a:bodyPr>
            <a:normAutofit/>
          </a:bodyPr>
          <a:lstStyle/>
          <a:p>
            <a:pPr algn="ctr"/>
            <a:r>
              <a:rPr lang="bg-BG" dirty="0" smtClean="0"/>
              <a:t>Създаване на личен блог </a:t>
            </a:r>
            <a:r>
              <a:rPr lang="ru-RU" dirty="0"/>
              <a:t>на тема която ги вълнува</a:t>
            </a:r>
            <a:br>
              <a:rPr lang="ru-RU" dirty="0"/>
            </a:br>
            <a:endParaRPr lang="bg-BG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8229600" cy="2286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sz="4000" dirty="0">
                <a:hlinkClick r:id="rId3"/>
              </a:rPr>
              <a:t>http://</a:t>
            </a:r>
            <a:r>
              <a:rPr lang="bg-BG" sz="4000" dirty="0" smtClean="0">
                <a:hlinkClick r:id="rId3"/>
              </a:rPr>
              <a:t>edublogs.org/</a:t>
            </a:r>
            <a:endParaRPr lang="bg-BG" sz="4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32658"/>
            <a:ext cx="4114800" cy="209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5352</TotalTime>
  <Words>411</Words>
  <Application>Microsoft Office PowerPoint</Application>
  <PresentationFormat>On-screen Show (4:3)</PresentationFormat>
  <Paragraphs>62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Constantia</vt:lpstr>
      <vt:lpstr>Wingdings</vt:lpstr>
      <vt:lpstr>Wingdings 2</vt:lpstr>
      <vt:lpstr>Flow</vt:lpstr>
      <vt:lpstr>Обучение чрез използване на дигитални технологии</vt:lpstr>
      <vt:lpstr>Какви технологии можем да използваме в класната стая?</vt:lpstr>
      <vt:lpstr>Технологии в класната стая</vt:lpstr>
      <vt:lpstr>PowerPoint Presentation</vt:lpstr>
      <vt:lpstr> Защото всичко се променя...</vt:lpstr>
      <vt:lpstr> Какво значи да сме съвременни учители?</vt:lpstr>
      <vt:lpstr>Идеи за използване на приложения и инструменти в класната стая</vt:lpstr>
      <vt:lpstr>Пример за плакат в Glogster Edu</vt:lpstr>
      <vt:lpstr>Създаване на личен блог на тема която ги вълнува </vt:lpstr>
      <vt:lpstr>Edublogs</vt:lpstr>
      <vt:lpstr>Използване на различни търсачки</vt:lpstr>
      <vt:lpstr>flickr</vt:lpstr>
      <vt:lpstr>Представяне на хоби или интереси чрез слайдшоу със записване на собствения си глас</vt:lpstr>
      <vt:lpstr>Задаване на домашна работа със смартфон</vt:lpstr>
      <vt:lpstr>Smilebox </vt:lpstr>
      <vt:lpstr>Използване на Wordle</vt:lpstr>
      <vt:lpstr>Приложения за използване в учебния процес</vt:lpstr>
      <vt:lpstr>Обърната класна стая </vt:lpstr>
      <vt:lpstr>Смесено обучение</vt:lpstr>
      <vt:lpstr>PowerPoint Presentation</vt:lpstr>
      <vt:lpstr>PowerPoint Presentation</vt:lpstr>
      <vt:lpstr>Twilight</vt:lpstr>
      <vt:lpstr>Skitch app</vt:lpstr>
      <vt:lpstr>Skitch app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Technology-assisted Language Learning</dc:title>
  <dc:creator>Guest</dc:creator>
  <cp:lastModifiedBy>Nikolay</cp:lastModifiedBy>
  <cp:revision>593</cp:revision>
  <dcterms:created xsi:type="dcterms:W3CDTF">2015-09-02T18:06:23Z</dcterms:created>
  <dcterms:modified xsi:type="dcterms:W3CDTF">2016-07-24T17:29:26Z</dcterms:modified>
</cp:coreProperties>
</file>