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87" r:id="rId9"/>
    <p:sldId id="263" r:id="rId10"/>
    <p:sldId id="276" r:id="rId11"/>
    <p:sldId id="267" r:id="rId12"/>
    <p:sldId id="283" r:id="rId13"/>
    <p:sldId id="264" r:id="rId14"/>
    <p:sldId id="279" r:id="rId15"/>
    <p:sldId id="285" r:id="rId16"/>
    <p:sldId id="286" r:id="rId17"/>
    <p:sldId id="265" r:id="rId18"/>
    <p:sldId id="280" r:id="rId19"/>
    <p:sldId id="266" r:id="rId20"/>
    <p:sldId id="288" r:id="rId21"/>
    <p:sldId id="274" r:id="rId22"/>
    <p:sldId id="269" r:id="rId23"/>
    <p:sldId id="275" r:id="rId24"/>
    <p:sldId id="270" r:id="rId25"/>
    <p:sldId id="277" r:id="rId26"/>
    <p:sldId id="284" r:id="rId27"/>
    <p:sldId id="271" r:id="rId28"/>
    <p:sldId id="295" r:id="rId29"/>
    <p:sldId id="278" r:id="rId30"/>
    <p:sldId id="289" r:id="rId31"/>
    <p:sldId id="290" r:id="rId32"/>
    <p:sldId id="291" r:id="rId33"/>
    <p:sldId id="292" r:id="rId34"/>
    <p:sldId id="293" r:id="rId35"/>
    <p:sldId id="296" r:id="rId36"/>
    <p:sldId id="294" r:id="rId37"/>
    <p:sldId id="272" r:id="rId38"/>
    <p:sldId id="281" r:id="rId39"/>
    <p:sldId id="282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Autofit/>
          </a:bodyPr>
          <a:lstStyle/>
          <a:p>
            <a:r>
              <a:rPr lang="en-US" sz="8000" dirty="0"/>
              <a:t>William Somerset Maugham </a:t>
            </a:r>
            <a:endParaRPr lang="bg-BG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1874 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–1965</a:t>
            </a:r>
            <a:endParaRPr lang="bg-BG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19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Джералд Хакстъ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3962400" cy="4876800"/>
          </a:xfrm>
        </p:spPr>
      </p:pic>
      <p:pic>
        <p:nvPicPr>
          <p:cNvPr id="5" name="Картина 4" descr="Maugham_with a girlfriend_Salzburg, 193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4495800" cy="4953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4400" dirty="0"/>
              <a:t>H</a:t>
            </a:r>
            <a:r>
              <a:rPr lang="en-US" sz="4400" dirty="0" smtClean="0"/>
              <a:t>is </a:t>
            </a:r>
            <a:r>
              <a:rPr lang="en-US" sz="4400" dirty="0">
                <a:solidFill>
                  <a:srgbClr val="0070C0"/>
                </a:solidFill>
              </a:rPr>
              <a:t>first </a:t>
            </a:r>
            <a:r>
              <a:rPr lang="en-US" sz="4400" dirty="0" smtClean="0">
                <a:solidFill>
                  <a:srgbClr val="0070C0"/>
                </a:solidFill>
              </a:rPr>
              <a:t>novel</a:t>
            </a:r>
            <a:r>
              <a:rPr lang="en-US" sz="4400" dirty="0"/>
              <a:t> </a:t>
            </a:r>
            <a:r>
              <a:rPr lang="en-US" sz="4400" dirty="0" smtClean="0"/>
              <a:t>- </a:t>
            </a:r>
            <a:r>
              <a:rPr lang="en-US" sz="4400" i="1" dirty="0" smtClean="0">
                <a:solidFill>
                  <a:srgbClr val="FF0000"/>
                </a:solidFill>
              </a:rPr>
              <a:t>Liza </a:t>
            </a:r>
            <a:r>
              <a:rPr lang="en-US" sz="4400" i="1" dirty="0">
                <a:solidFill>
                  <a:srgbClr val="FF0000"/>
                </a:solidFill>
              </a:rPr>
              <a:t>of </a:t>
            </a:r>
            <a:r>
              <a:rPr lang="en-US" sz="4400" i="1" dirty="0" smtClean="0">
                <a:solidFill>
                  <a:srgbClr val="FF0000"/>
                </a:solidFill>
              </a:rPr>
              <a:t>Lambeth</a:t>
            </a:r>
            <a:r>
              <a:rPr lang="en-US" sz="4400" dirty="0"/>
              <a:t> </a:t>
            </a:r>
            <a:r>
              <a:rPr lang="en-US" sz="4400" dirty="0" smtClean="0"/>
              <a:t>- a </a:t>
            </a:r>
            <a:r>
              <a:rPr lang="en-US" sz="4400" dirty="0"/>
              <a:t>tale of working-class </a:t>
            </a:r>
            <a:r>
              <a:rPr lang="en-US" sz="4400" dirty="0">
                <a:solidFill>
                  <a:srgbClr val="7030A0"/>
                </a:solidFill>
              </a:rPr>
              <a:t>adultery</a:t>
            </a:r>
            <a:r>
              <a:rPr lang="en-US" sz="4400" dirty="0"/>
              <a:t> and its consequences. It drew its details from Maugham's experiences as a medical student doing midwifery work in Lambeth, a South London slum. 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41882663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59759781775415176237842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3810000" cy="5715000"/>
          </a:xfrm>
        </p:spPr>
      </p:pic>
      <p:pic>
        <p:nvPicPr>
          <p:cNvPr id="5" name="Картина 4" descr="398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838200"/>
            <a:ext cx="4038600" cy="5791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Significant works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Maugham's </a:t>
            </a:r>
            <a:r>
              <a:rPr lang="en-US" sz="4400" dirty="0" smtClean="0">
                <a:solidFill>
                  <a:srgbClr val="0070C0"/>
                </a:solidFill>
              </a:rPr>
              <a:t>masterpiece</a:t>
            </a:r>
            <a:r>
              <a:rPr lang="en-US" sz="4400" dirty="0"/>
              <a:t>,</a:t>
            </a:r>
            <a:endParaRPr lang="en-US" sz="4400" dirty="0" smtClean="0"/>
          </a:p>
          <a:p>
            <a:pPr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Of </a:t>
            </a:r>
            <a:r>
              <a:rPr lang="en-US" sz="4400" i="1" dirty="0">
                <a:solidFill>
                  <a:srgbClr val="FF0000"/>
                </a:solidFill>
              </a:rPr>
              <a:t>Human Bondage</a:t>
            </a:r>
            <a:r>
              <a:rPr lang="en-US" sz="4400" dirty="0"/>
              <a:t>, a </a:t>
            </a:r>
            <a:r>
              <a:rPr lang="en-US" sz="4400" dirty="0" smtClean="0"/>
              <a:t>semi-autobiographical novel, describing his </a:t>
            </a:r>
            <a:r>
              <a:rPr lang="en-US" sz="4400" dirty="0" smtClean="0">
                <a:solidFill>
                  <a:srgbClr val="0070C0"/>
                </a:solidFill>
              </a:rPr>
              <a:t>unhappiness</a:t>
            </a:r>
            <a:r>
              <a:rPr lang="en-US" sz="4400" dirty="0" smtClean="0"/>
              <a:t> and </a:t>
            </a:r>
            <a:r>
              <a:rPr lang="en-US" sz="4400" dirty="0" smtClean="0">
                <a:solidFill>
                  <a:srgbClr val="0070C0"/>
                </a:solidFill>
              </a:rPr>
              <a:t>anxiety</a:t>
            </a:r>
            <a:r>
              <a:rPr lang="en-US" sz="4400" dirty="0" smtClean="0"/>
              <a:t> in early life and recounting his experiences as a </a:t>
            </a:r>
            <a:r>
              <a:rPr lang="en-US" sz="4400" dirty="0" smtClean="0">
                <a:solidFill>
                  <a:srgbClr val="0070C0"/>
                </a:solidFill>
              </a:rPr>
              <a:t>medical student</a:t>
            </a:r>
            <a:r>
              <a:rPr lang="en-US" sz="4400" dirty="0" smtClean="0"/>
              <a:t>. 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144179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Frontispiece_of_Of_Human_Bond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8000"/>
          </a:xfrm>
        </p:spPr>
      </p:pic>
      <p:pic>
        <p:nvPicPr>
          <p:cNvPr id="5" name="Картина 4" descr="s-l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800" dirty="0" smtClean="0"/>
              <a:t>Maugham indicates in his foreword that he derived the </a:t>
            </a:r>
            <a:r>
              <a:rPr lang="en-US" sz="4800" dirty="0" smtClean="0">
                <a:solidFill>
                  <a:srgbClr val="0070C0"/>
                </a:solidFill>
              </a:rPr>
              <a:t>title</a:t>
            </a:r>
            <a:r>
              <a:rPr lang="en-US" sz="4800" dirty="0" smtClean="0"/>
              <a:t> from a passage </a:t>
            </a:r>
            <a:r>
              <a:rPr lang="en-US" sz="4800" b="1" dirty="0" smtClean="0"/>
              <a:t>in Baruch Spinoza's </a:t>
            </a:r>
            <a:r>
              <a:rPr lang="en-US" sz="4800" b="1" i="1" dirty="0" smtClean="0"/>
              <a:t>Ethics</a:t>
            </a:r>
            <a:r>
              <a:rPr lang="en-US" sz="4800" b="1" dirty="0" smtClean="0"/>
              <a:t>:</a:t>
            </a:r>
          </a:p>
          <a:p>
            <a:pPr>
              <a:buNone/>
            </a:pPr>
            <a:r>
              <a:rPr lang="en-US" sz="4800" b="1" dirty="0" smtClean="0"/>
              <a:t>	</a:t>
            </a:r>
            <a:r>
              <a:rPr lang="en-US" sz="4800" b="1" i="1" dirty="0" smtClean="0">
                <a:solidFill>
                  <a:srgbClr val="0070C0"/>
                </a:solidFill>
              </a:rPr>
              <a:t>"The impotence of man to govern </a:t>
            </a:r>
            <a:r>
              <a:rPr lang="en-US" sz="4800" i="1" dirty="0" smtClean="0">
                <a:solidFill>
                  <a:srgbClr val="0070C0"/>
                </a:solidFill>
              </a:rPr>
              <a:t>or restrain the emotions I call </a:t>
            </a:r>
            <a:r>
              <a:rPr lang="en-US" sz="4800" b="1" i="1" dirty="0" smtClean="0">
                <a:solidFill>
                  <a:srgbClr val="0070C0"/>
                </a:solidFill>
              </a:rPr>
              <a:t>bondage</a:t>
            </a:r>
            <a:r>
              <a:rPr lang="en-US" sz="4800" i="1" dirty="0" smtClean="0">
                <a:solidFill>
                  <a:srgbClr val="0070C0"/>
                </a:solidFill>
              </a:rPr>
              <a:t>, for a man who is under their control is not his own master…</a:t>
            </a:r>
            <a:r>
              <a:rPr lang="bg-BG" sz="4800" i="1" smtClean="0">
                <a:solidFill>
                  <a:srgbClr val="0070C0"/>
                </a:solidFill>
              </a:rPr>
              <a:t>”</a:t>
            </a:r>
            <a:endParaRPr lang="bg-BG" sz="4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The </a:t>
            </a:r>
            <a:r>
              <a:rPr lang="en-US" sz="4400" b="1" dirty="0" smtClean="0"/>
              <a:t>close relationship </a:t>
            </a:r>
            <a:r>
              <a:rPr lang="en-US" sz="4400" dirty="0" smtClean="0"/>
              <a:t>between </a:t>
            </a:r>
            <a:r>
              <a:rPr lang="en-US" sz="4400" b="1" dirty="0" smtClean="0"/>
              <a:t>fictional</a:t>
            </a:r>
            <a:r>
              <a:rPr lang="en-US" sz="4400" dirty="0" smtClean="0"/>
              <a:t> and </a:t>
            </a:r>
            <a:r>
              <a:rPr lang="en-US" sz="4400" b="1" dirty="0" smtClean="0"/>
              <a:t>non-fictional</a:t>
            </a:r>
            <a:r>
              <a:rPr lang="en-US" sz="4400" dirty="0" smtClean="0"/>
              <a:t> became Maugham's </a:t>
            </a:r>
            <a:r>
              <a:rPr lang="en-US" sz="4400" b="1" dirty="0" smtClean="0"/>
              <a:t>trademark.</a:t>
            </a:r>
          </a:p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	 </a:t>
            </a:r>
            <a:r>
              <a:rPr lang="en-US" sz="4400" i="1" dirty="0" smtClean="0">
                <a:solidFill>
                  <a:srgbClr val="0070C0"/>
                </a:solidFill>
              </a:rPr>
              <a:t>"</a:t>
            </a:r>
            <a:r>
              <a:rPr lang="en-US" sz="4400" b="1" i="1" dirty="0" smtClean="0">
                <a:solidFill>
                  <a:srgbClr val="0070C0"/>
                </a:solidFill>
              </a:rPr>
              <a:t>Fact and fiction </a:t>
            </a:r>
            <a:r>
              <a:rPr lang="en-US" sz="4400" i="1" dirty="0" smtClean="0">
                <a:solidFill>
                  <a:srgbClr val="0070C0"/>
                </a:solidFill>
              </a:rPr>
              <a:t>are so </a:t>
            </a:r>
            <a:r>
              <a:rPr lang="en-US" sz="4400" b="1" i="1" dirty="0" smtClean="0">
                <a:solidFill>
                  <a:srgbClr val="0070C0"/>
                </a:solidFill>
              </a:rPr>
              <a:t>intermingled</a:t>
            </a:r>
            <a:r>
              <a:rPr lang="en-US" sz="4400" i="1" dirty="0" smtClean="0">
                <a:solidFill>
                  <a:srgbClr val="0070C0"/>
                </a:solidFill>
              </a:rPr>
              <a:t> in my work that now, looking back on it, I can hardly distinguish one from the other."</a:t>
            </a:r>
            <a:endParaRPr lang="bg-BG" sz="4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Two </a:t>
            </a:r>
            <a:r>
              <a:rPr lang="en-US" sz="4000" dirty="0"/>
              <a:t>of his later novels were based on </a:t>
            </a:r>
            <a:r>
              <a:rPr lang="en-US" sz="4000" b="1" dirty="0"/>
              <a:t>historical people</a:t>
            </a:r>
            <a:r>
              <a:rPr lang="en-US" sz="4000" dirty="0"/>
              <a:t>: </a:t>
            </a:r>
            <a:r>
              <a:rPr lang="en-US" sz="4000" i="1" dirty="0">
                <a:solidFill>
                  <a:srgbClr val="0070C0"/>
                </a:solidFill>
              </a:rPr>
              <a:t>The Moon and </a:t>
            </a:r>
            <a:r>
              <a:rPr lang="en-US" sz="4000" i="1" dirty="0" smtClean="0">
                <a:solidFill>
                  <a:srgbClr val="0070C0"/>
                </a:solidFill>
              </a:rPr>
              <a:t>Sixpence</a:t>
            </a:r>
            <a:r>
              <a:rPr lang="en-US" sz="4000" dirty="0" smtClean="0"/>
              <a:t> is based on the life of </a:t>
            </a:r>
            <a:r>
              <a:rPr lang="en-US" sz="4000" dirty="0" smtClean="0">
                <a:solidFill>
                  <a:srgbClr val="00B050"/>
                </a:solidFill>
              </a:rPr>
              <a:t>Paul Gauguin</a:t>
            </a:r>
            <a:r>
              <a:rPr lang="en-US" sz="4000" dirty="0" smtClean="0"/>
              <a:t>, the artist who rejected France and civilization to live in Tahiti; </a:t>
            </a:r>
            <a:r>
              <a:rPr lang="en-US" sz="4000" dirty="0"/>
              <a:t>and </a:t>
            </a:r>
            <a:r>
              <a:rPr lang="en-US" sz="4000" i="1" dirty="0">
                <a:solidFill>
                  <a:srgbClr val="0070C0"/>
                </a:solidFill>
              </a:rPr>
              <a:t>Cakes and Ale</a:t>
            </a:r>
            <a:r>
              <a:rPr lang="en-US" sz="4000" i="1" dirty="0"/>
              <a:t> </a:t>
            </a:r>
            <a:r>
              <a:rPr lang="en-US" sz="4000" dirty="0" smtClean="0"/>
              <a:t>contains</a:t>
            </a:r>
            <a:r>
              <a:rPr lang="bg-BG" sz="4000" dirty="0" smtClean="0"/>
              <a:t> </a:t>
            </a:r>
            <a:r>
              <a:rPr lang="en-US" sz="4000" dirty="0" smtClean="0"/>
              <a:t>unflattering </a:t>
            </a:r>
            <a:r>
              <a:rPr lang="en-US" sz="4000" dirty="0"/>
              <a:t>characterizations of the authors </a:t>
            </a:r>
            <a:r>
              <a:rPr lang="en-US" sz="4000" dirty="0">
                <a:solidFill>
                  <a:srgbClr val="00B050"/>
                </a:solidFill>
              </a:rPr>
              <a:t>Thomas </a:t>
            </a:r>
            <a:r>
              <a:rPr lang="en-US" sz="4000" dirty="0" smtClean="0">
                <a:solidFill>
                  <a:srgbClr val="00B050"/>
                </a:solidFill>
              </a:rPr>
              <a:t>Hardy </a:t>
            </a:r>
            <a:r>
              <a:rPr lang="en-US" sz="4000" dirty="0" smtClean="0"/>
              <a:t>(</a:t>
            </a:r>
            <a:r>
              <a:rPr lang="en-US" sz="4000" i="1" dirty="0" smtClean="0"/>
              <a:t>Tess of the d'Urbervilles</a:t>
            </a:r>
            <a:r>
              <a:rPr lang="en-US" sz="4000" dirty="0" smtClean="0"/>
              <a:t>)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00B050"/>
                </a:solidFill>
              </a:rPr>
              <a:t>Hugh </a:t>
            </a:r>
            <a:r>
              <a:rPr lang="en-US" sz="4000" dirty="0" smtClean="0">
                <a:solidFill>
                  <a:srgbClr val="00B050"/>
                </a:solidFill>
              </a:rPr>
              <a:t>Walpole </a:t>
            </a:r>
            <a:r>
              <a:rPr lang="en-US" sz="4000" i="1" dirty="0" smtClean="0"/>
              <a:t>(</a:t>
            </a:r>
            <a:r>
              <a:rPr lang="en-US" sz="4000" i="1" dirty="0" err="1" smtClean="0"/>
              <a:t>Mr</a:t>
            </a:r>
            <a:r>
              <a:rPr lang="en-US" sz="4000" i="1" dirty="0" smtClean="0"/>
              <a:t> Perrin and </a:t>
            </a:r>
            <a:r>
              <a:rPr lang="en-US" sz="4000" i="1" dirty="0" err="1" smtClean="0"/>
              <a:t>Mr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Traill</a:t>
            </a:r>
            <a:r>
              <a:rPr lang="en-US" sz="4000" i="1" dirty="0" smtClean="0"/>
              <a:t>)</a:t>
            </a:r>
            <a:endParaRPr lang="bg-BG" sz="4000" i="1" dirty="0"/>
          </a:p>
        </p:txBody>
      </p:sp>
    </p:spTree>
    <p:extLst>
      <p:ext uri="{BB962C8B-B14F-4D97-AF65-F5344CB8AC3E}">
        <p14:creationId xmlns:p14="http://schemas.microsoft.com/office/powerpoint/2010/main" val="1686799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6469599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267200" cy="6172200"/>
          </a:xfrm>
        </p:spPr>
      </p:pic>
      <p:pic>
        <p:nvPicPr>
          <p:cNvPr id="5" name="Картина 4" descr="518M-hI4bUL__SX322_BO1,204,203,2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85800"/>
            <a:ext cx="4419600" cy="6172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In </a:t>
            </a:r>
            <a:r>
              <a:rPr lang="en-US" sz="4400" dirty="0"/>
              <a:t>1916, Maugham travelled to the Pacific to research his novel </a:t>
            </a:r>
            <a:r>
              <a:rPr lang="en-US" sz="4400" i="1" dirty="0">
                <a:solidFill>
                  <a:srgbClr val="FF0000"/>
                </a:solidFill>
              </a:rPr>
              <a:t>The Moon and </a:t>
            </a:r>
            <a:r>
              <a:rPr lang="en-US" sz="4400" i="1" dirty="0" smtClean="0">
                <a:solidFill>
                  <a:srgbClr val="FF0000"/>
                </a:solidFill>
              </a:rPr>
              <a:t>Sixpence</a:t>
            </a:r>
            <a:r>
              <a:rPr lang="en-US" sz="4400" dirty="0" smtClean="0"/>
              <a:t>.</a:t>
            </a:r>
          </a:p>
          <a:p>
            <a:pPr>
              <a:buNone/>
            </a:pPr>
            <a:r>
              <a:rPr lang="en-US" sz="4400" dirty="0" smtClean="0"/>
              <a:t>	He </a:t>
            </a:r>
            <a:r>
              <a:rPr lang="en-US" sz="4400" dirty="0"/>
              <a:t>became known as a writer who portrayed the last days of </a:t>
            </a:r>
            <a:r>
              <a:rPr lang="en-US" sz="4400" dirty="0">
                <a:solidFill>
                  <a:srgbClr val="0070C0"/>
                </a:solidFill>
              </a:rPr>
              <a:t>colonialism</a:t>
            </a:r>
            <a:r>
              <a:rPr lang="en-US" sz="4400" dirty="0"/>
              <a:t> in India, Southeast Asia, China and the </a:t>
            </a:r>
            <a:r>
              <a:rPr lang="en-US" sz="4400" dirty="0" smtClean="0"/>
              <a:t>Pacific. </a:t>
            </a:r>
          </a:p>
          <a:p>
            <a:pPr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548974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a British </a:t>
            </a:r>
            <a:r>
              <a:rPr lang="en-US" sz="4400" dirty="0" smtClean="0">
                <a:solidFill>
                  <a:srgbClr val="0070C0"/>
                </a:solidFill>
              </a:rPr>
              <a:t>playwright</a:t>
            </a:r>
            <a:endParaRPr lang="bg-BG" sz="4400" dirty="0" smtClean="0">
              <a:solidFill>
                <a:srgbClr val="0070C0"/>
              </a:solidFill>
            </a:endParaRPr>
          </a:p>
          <a:p>
            <a:r>
              <a:rPr lang="en-US" sz="4400" dirty="0" smtClean="0"/>
              <a:t> a </a:t>
            </a:r>
            <a:r>
              <a:rPr lang="en-US" sz="4400" dirty="0" smtClean="0">
                <a:solidFill>
                  <a:srgbClr val="0070C0"/>
                </a:solidFill>
              </a:rPr>
              <a:t>novelist</a:t>
            </a:r>
            <a:r>
              <a:rPr lang="en-US" sz="4400" dirty="0" smtClean="0"/>
              <a:t> </a:t>
            </a:r>
            <a:endParaRPr lang="bg-BG" sz="4400" dirty="0" smtClean="0"/>
          </a:p>
          <a:p>
            <a:r>
              <a:rPr lang="en-US" sz="4400" dirty="0" smtClean="0"/>
              <a:t> a </a:t>
            </a:r>
            <a:r>
              <a:rPr lang="en-US" sz="4400" dirty="0" smtClean="0">
                <a:solidFill>
                  <a:srgbClr val="0070C0"/>
                </a:solidFill>
              </a:rPr>
              <a:t>short </a:t>
            </a:r>
            <a:r>
              <a:rPr lang="en-US" sz="4400" dirty="0">
                <a:solidFill>
                  <a:srgbClr val="0070C0"/>
                </a:solidFill>
              </a:rPr>
              <a:t>story </a:t>
            </a:r>
            <a:r>
              <a:rPr lang="en-US" sz="4400" dirty="0" smtClean="0">
                <a:solidFill>
                  <a:srgbClr val="0070C0"/>
                </a:solidFill>
              </a:rPr>
              <a:t>writer</a:t>
            </a:r>
            <a:endParaRPr lang="bg-BG" sz="4400" dirty="0" smtClean="0">
              <a:solidFill>
                <a:srgbClr val="0070C0"/>
              </a:solidFill>
            </a:endParaRPr>
          </a:p>
          <a:p>
            <a:r>
              <a:rPr lang="en-US" sz="4400" dirty="0" smtClean="0"/>
              <a:t> one of the </a:t>
            </a:r>
            <a:r>
              <a:rPr lang="en-US" sz="4400" dirty="0"/>
              <a:t>most </a:t>
            </a:r>
            <a:r>
              <a:rPr lang="en-US" sz="4400" dirty="0">
                <a:solidFill>
                  <a:srgbClr val="0070C0"/>
                </a:solidFill>
              </a:rPr>
              <a:t>popular writers </a:t>
            </a:r>
            <a:r>
              <a:rPr lang="en-US" sz="4400" dirty="0"/>
              <a:t>of his era and reputedly </a:t>
            </a:r>
            <a:r>
              <a:rPr lang="en-US" sz="4400" dirty="0">
                <a:solidFill>
                  <a:srgbClr val="0070C0"/>
                </a:solidFill>
              </a:rPr>
              <a:t>the highest paid author </a:t>
            </a:r>
            <a:r>
              <a:rPr lang="en-US" sz="4400" dirty="0"/>
              <a:t>during the 1930s</a:t>
            </a:r>
            <a:r>
              <a:rPr lang="en-US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003018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British Empire at its territorial peak in 1921</a:t>
            </a:r>
            <a:endParaRPr lang="bg-BG" dirty="0"/>
          </a:p>
        </p:txBody>
      </p:sp>
      <p:pic>
        <p:nvPicPr>
          <p:cNvPr id="4" name="Контейнер за съдържание 3" descr="British_Empire_19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054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Maugham became a witty </a:t>
            </a:r>
            <a:r>
              <a:rPr lang="en-US" dirty="0" smtClean="0">
                <a:solidFill>
                  <a:srgbClr val="0070C0"/>
                </a:solidFill>
              </a:rPr>
              <a:t>satirist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0070C0"/>
                </a:solidFill>
              </a:rPr>
              <a:t>post-colonial world </a:t>
            </a:r>
            <a:r>
              <a:rPr lang="en-US" dirty="0" smtClean="0"/>
              <a:t>and wrote over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thirty plays</a:t>
            </a:r>
            <a:r>
              <a:rPr lang="en-US" dirty="0" smtClean="0"/>
              <a:t>, mainly light satiric </a:t>
            </a:r>
            <a:r>
              <a:rPr lang="en-US" dirty="0" smtClean="0">
                <a:solidFill>
                  <a:srgbClr val="0070C0"/>
                </a:solidFill>
              </a:rPr>
              <a:t>comedies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4" name="Картина 3" descr="с. моъм стар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List of S. Maugham’s popular works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Liza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Lambeth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err="1" smtClean="0">
                <a:solidFill>
                  <a:schemeClr val="accent5">
                    <a:lumMod val="50000"/>
                  </a:schemeClr>
                </a:solidFill>
              </a:rPr>
              <a:t>Лайза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 от </a:t>
            </a:r>
            <a:r>
              <a:rPr lang="bg-BG" dirty="0" err="1" smtClean="0">
                <a:solidFill>
                  <a:schemeClr val="accent5">
                    <a:lumMod val="50000"/>
                  </a:schemeClr>
                </a:solidFill>
              </a:rPr>
              <a:t>Ламбет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Craddock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Госпожа </a:t>
            </a:r>
            <a:r>
              <a:rPr lang="bg-BG" dirty="0" err="1" smtClean="0">
                <a:solidFill>
                  <a:schemeClr val="accent5">
                    <a:lumMod val="50000"/>
                  </a:schemeClr>
                </a:solidFill>
              </a:rPr>
              <a:t>Крадък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Magician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Human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Bondage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Души в окови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Moon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Sixpence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Луна и грош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Painted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Veil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Цветният воал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Ashenden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Or the British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Agent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bg-BG" dirty="0" err="1" smtClean="0">
                <a:solidFill>
                  <a:schemeClr val="accent5">
                    <a:lumMod val="50000"/>
                  </a:schemeClr>
                </a:solidFill>
              </a:rPr>
              <a:t>Ашендън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Cakes and Ale: or, the Skeleton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Cupboard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Вино и баници или скелет в гардероба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Narrow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Corner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Натясно в ъгъла (Невъзможно бягство)</a:t>
            </a:r>
          </a:p>
          <a:p>
            <a:r>
              <a:rPr lang="bg-BG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dirty="0" err="1" smtClean="0">
                <a:solidFill>
                  <a:schemeClr val="accent6">
                    <a:lumMod val="75000"/>
                  </a:schemeClr>
                </a:solidFill>
              </a:rPr>
              <a:t>Razor's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dirty="0" err="1" smtClean="0">
                <a:solidFill>
                  <a:schemeClr val="accent6">
                    <a:lumMod val="75000"/>
                  </a:schemeClr>
                </a:solidFill>
              </a:rPr>
              <a:t>Edge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Острието на бръснача</a:t>
            </a: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Today, Maugham is probably </a:t>
            </a:r>
            <a:r>
              <a:rPr lang="en-US" dirty="0" smtClean="0">
                <a:solidFill>
                  <a:srgbClr val="C00000"/>
                </a:solidFill>
              </a:rPr>
              <a:t>best known </a:t>
            </a:r>
            <a:r>
              <a:rPr lang="en-US" dirty="0" smtClean="0"/>
              <a:t>as a </a:t>
            </a:r>
            <a:r>
              <a:rPr lang="en-US" dirty="0" smtClean="0">
                <a:solidFill>
                  <a:srgbClr val="C00000"/>
                </a:solidFill>
              </a:rPr>
              <a:t>short story </a:t>
            </a:r>
            <a:r>
              <a:rPr lang="en-US" dirty="0" smtClean="0"/>
              <a:t>writer. His </a:t>
            </a:r>
            <a:r>
              <a:rPr lang="en-US" dirty="0" smtClean="0">
                <a:solidFill>
                  <a:srgbClr val="0070C0"/>
                </a:solidFill>
              </a:rPr>
              <a:t>clear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lucid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economical</a:t>
            </a:r>
            <a:r>
              <a:rPr lang="en-US" dirty="0" smtClean="0"/>
              <a:t> style makes easy reading.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Картина 3" descr="maugham 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33600"/>
            <a:ext cx="3327400" cy="4724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The Moon and </a:t>
            </a:r>
            <a:r>
              <a:rPr lang="en-US" i="1" dirty="0" smtClean="0">
                <a:solidFill>
                  <a:srgbClr val="C00000"/>
                </a:solidFill>
              </a:rPr>
              <a:t>Sixpence</a:t>
            </a:r>
            <a:r>
              <a:rPr lang="bg-BG" i="1" dirty="0" smtClean="0">
                <a:solidFill>
                  <a:srgbClr val="C00000"/>
                </a:solidFill>
              </a:rPr>
              <a:t/>
            </a:r>
            <a:br>
              <a:rPr lang="bg-BG" i="1" dirty="0" smtClean="0">
                <a:solidFill>
                  <a:srgbClr val="C00000"/>
                </a:solidFill>
              </a:rPr>
            </a:br>
            <a:r>
              <a:rPr lang="en-US" sz="4000" i="1" dirty="0" smtClean="0">
                <a:solidFill>
                  <a:srgbClr val="00B0F0"/>
                </a:solidFill>
              </a:rPr>
              <a:t>Plot summary</a:t>
            </a:r>
            <a:endParaRPr lang="bg-BG" sz="4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en-US" sz="4000" dirty="0" smtClean="0"/>
              <a:t>It </a:t>
            </a:r>
            <a:r>
              <a:rPr lang="en-US" sz="4000" dirty="0"/>
              <a:t>is </a:t>
            </a:r>
            <a:r>
              <a:rPr lang="en-US" sz="4000" dirty="0" smtClean="0"/>
              <a:t>told </a:t>
            </a:r>
            <a:r>
              <a:rPr lang="en-US" sz="4000" dirty="0"/>
              <a:t>by a first-person narrator, in a series of glimpses into the mind and soul of the central character </a:t>
            </a:r>
            <a:r>
              <a:rPr lang="en-US" sz="4000" b="1" dirty="0"/>
              <a:t>Charles Strickland</a:t>
            </a:r>
            <a:r>
              <a:rPr lang="en-US" sz="4000" dirty="0"/>
              <a:t>, a middle-aged English </a:t>
            </a:r>
            <a:r>
              <a:rPr lang="en-US" sz="4000" b="1" dirty="0"/>
              <a:t>stockbroker</a:t>
            </a:r>
            <a:r>
              <a:rPr lang="en-US" sz="4000" dirty="0"/>
              <a:t>, who abandons his wife and children abruptly to pursue his desire to become an </a:t>
            </a:r>
            <a:r>
              <a:rPr lang="en-US" sz="4000" b="1" dirty="0"/>
              <a:t>artist.</a:t>
            </a:r>
            <a:r>
              <a:rPr lang="en-US" sz="4000" dirty="0"/>
              <a:t> The story is in part based on the life of the painter </a:t>
            </a:r>
            <a:r>
              <a:rPr lang="en-US" sz="4000" b="1" dirty="0"/>
              <a:t>Paul Gauguin</a:t>
            </a:r>
            <a:r>
              <a:rPr lang="en-US" sz="4000" dirty="0"/>
              <a:t>.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40458946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Eileen_Sharp_Gaugu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819400" cy="5791200"/>
          </a:xfrm>
        </p:spPr>
      </p:pic>
      <p:pic>
        <p:nvPicPr>
          <p:cNvPr id="5" name="Картина 4" descr="2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762000"/>
            <a:ext cx="3124200" cy="5562600"/>
          </a:xfrm>
          <a:prstGeom prst="rect">
            <a:avLst/>
          </a:prstGeom>
        </p:spPr>
      </p:pic>
      <p:pic>
        <p:nvPicPr>
          <p:cNvPr id="6" name="Картина 5" descr="W__Somerset_Maugham__The_Moon_and_Sixp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762000"/>
            <a:ext cx="2971800" cy="5486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en-US" sz="4400" dirty="0" smtClean="0"/>
              <a:t>Early in the novel, he leaves his </a:t>
            </a:r>
            <a:r>
              <a:rPr lang="en-US" sz="4400" dirty="0" smtClean="0">
                <a:solidFill>
                  <a:srgbClr val="002060"/>
                </a:solidFill>
              </a:rPr>
              <a:t>wife and children </a:t>
            </a:r>
            <a:r>
              <a:rPr lang="en-US" sz="4400" dirty="0" smtClean="0"/>
              <a:t>and goes </a:t>
            </a:r>
            <a:r>
              <a:rPr lang="en-US" sz="4400" dirty="0" smtClean="0">
                <a:solidFill>
                  <a:srgbClr val="002060"/>
                </a:solidFill>
              </a:rPr>
              <a:t>to Paris</a:t>
            </a:r>
            <a:r>
              <a:rPr lang="en-US" sz="4400" dirty="0" smtClean="0"/>
              <a:t>. He lives a </a:t>
            </a:r>
            <a:r>
              <a:rPr lang="en-US" sz="4400" dirty="0" smtClean="0">
                <a:solidFill>
                  <a:srgbClr val="00B050"/>
                </a:solidFill>
              </a:rPr>
              <a:t>destitute</a:t>
            </a:r>
            <a:r>
              <a:rPr lang="en-US" sz="4400" dirty="0" smtClean="0"/>
              <a:t> but </a:t>
            </a:r>
            <a:r>
              <a:rPr lang="en-US" sz="4400" dirty="0" smtClean="0">
                <a:solidFill>
                  <a:srgbClr val="00B050"/>
                </a:solidFill>
              </a:rPr>
              <a:t>content</a:t>
            </a:r>
            <a:r>
              <a:rPr lang="en-US" sz="4400" dirty="0" smtClean="0"/>
              <a:t> life there as an artist;</a:t>
            </a:r>
          </a:p>
          <a:p>
            <a:pPr>
              <a:buNone/>
            </a:pPr>
            <a:r>
              <a:rPr lang="en-US" sz="4400" dirty="0" smtClean="0"/>
              <a:t>	Strickland, in his drive to express himself through art, </a:t>
            </a:r>
            <a:r>
              <a:rPr lang="en-US" sz="4400" dirty="0" smtClean="0">
                <a:solidFill>
                  <a:srgbClr val="0070C0"/>
                </a:solidFill>
              </a:rPr>
              <a:t>cares nothing for physical discomfort </a:t>
            </a:r>
            <a:r>
              <a:rPr lang="en-US" sz="4400" dirty="0" smtClean="0"/>
              <a:t>and is indifferent to his surroundings.</a:t>
            </a:r>
            <a:endParaRPr lang="bg-BG" sz="4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	After </a:t>
            </a:r>
            <a:r>
              <a:rPr lang="en-US" sz="3600" dirty="0"/>
              <a:t>the Paris episode, the story continues in </a:t>
            </a:r>
            <a:r>
              <a:rPr lang="en-US" sz="3600" dirty="0">
                <a:solidFill>
                  <a:srgbClr val="0070C0"/>
                </a:solidFill>
              </a:rPr>
              <a:t>Tahiti.</a:t>
            </a:r>
            <a:r>
              <a:rPr lang="en-US" sz="3600" dirty="0"/>
              <a:t> Strickland has already </a:t>
            </a:r>
            <a:r>
              <a:rPr lang="en-US" sz="3600" dirty="0">
                <a:solidFill>
                  <a:srgbClr val="0070C0"/>
                </a:solidFill>
              </a:rPr>
              <a:t>died</a:t>
            </a:r>
            <a:r>
              <a:rPr lang="en-US" sz="3600" dirty="0"/>
              <a:t>, and the narrator attempts to piece together his life there from </a:t>
            </a:r>
            <a:r>
              <a:rPr lang="en-US" sz="3600" dirty="0">
                <a:solidFill>
                  <a:srgbClr val="0070C0"/>
                </a:solidFill>
              </a:rPr>
              <a:t>recollections</a:t>
            </a:r>
            <a:r>
              <a:rPr lang="en-US" sz="3600" dirty="0"/>
              <a:t> of others. He finds that Strickland had taken up </a:t>
            </a:r>
            <a:r>
              <a:rPr lang="en-US" sz="3600" dirty="0">
                <a:solidFill>
                  <a:srgbClr val="0070C0"/>
                </a:solidFill>
              </a:rPr>
              <a:t>a native woman</a:t>
            </a:r>
            <a:r>
              <a:rPr lang="en-US" sz="3600" dirty="0"/>
              <a:t>, had two children by </a:t>
            </a:r>
            <a:r>
              <a:rPr lang="en-US" sz="3600" dirty="0" smtClean="0"/>
              <a:t>her </a:t>
            </a:r>
            <a:r>
              <a:rPr lang="en-US" sz="3600" dirty="0"/>
              <a:t>and started painting profusely. </a:t>
            </a:r>
            <a:r>
              <a:rPr lang="en-US" sz="3600" dirty="0" smtClean="0"/>
              <a:t>He finally died of </a:t>
            </a:r>
            <a:r>
              <a:rPr lang="en-US" sz="3600" dirty="0" smtClean="0">
                <a:solidFill>
                  <a:srgbClr val="0070C0"/>
                </a:solidFill>
              </a:rPr>
              <a:t>leprosy, leaving behind </a:t>
            </a:r>
            <a:r>
              <a:rPr lang="en-US" sz="3600" dirty="0"/>
              <a:t>numerous </a:t>
            </a:r>
            <a:r>
              <a:rPr lang="en-US" sz="3600" dirty="0">
                <a:solidFill>
                  <a:srgbClr val="0070C0"/>
                </a:solidFill>
              </a:rPr>
              <a:t>paintings</a:t>
            </a:r>
            <a:r>
              <a:rPr lang="en-US" sz="3600" dirty="0"/>
              <a:t>, but his </a:t>
            </a:r>
            <a:r>
              <a:rPr lang="en-US" sz="3600" dirty="0">
                <a:solidFill>
                  <a:srgbClr val="00B050"/>
                </a:solidFill>
              </a:rPr>
              <a:t>magnum opus</a:t>
            </a:r>
            <a:r>
              <a:rPr lang="en-US" sz="3600" dirty="0"/>
              <a:t>, which he painted on the walls of his hut before losing his sight to leprosy, was </a:t>
            </a:r>
            <a:r>
              <a:rPr lang="en-US" sz="3600" dirty="0">
                <a:solidFill>
                  <a:srgbClr val="0070C0"/>
                </a:solidFill>
              </a:rPr>
              <a:t>burnt</a:t>
            </a:r>
            <a:r>
              <a:rPr lang="en-US" sz="3600" dirty="0"/>
              <a:t> after his death by his wife per his dying orders.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34513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 Tahitian woman </a:t>
            </a:r>
            <a:r>
              <a:rPr lang="en-US" dirty="0" smtClean="0">
                <a:solidFill>
                  <a:srgbClr val="0070C0"/>
                </a:solidFill>
              </a:rPr>
              <a:t>by Paul Gauguin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4" name="Контейнер за съдържание 3" descr="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4800600" cy="6096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Tahiti is the highest and largest island in French Polynesia</a:t>
            </a:r>
            <a:endParaRPr lang="bg-BG" dirty="0"/>
          </a:p>
        </p:txBody>
      </p:sp>
      <p:pic>
        <p:nvPicPr>
          <p:cNvPr id="4" name="Контейнер за съдържание 3" descr="Таи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Somerset_Maugham_(19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5334000" cy="65532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island is located in the archipelago of the </a:t>
            </a:r>
            <a:r>
              <a:rPr lang="en-US" i="1" dirty="0" smtClean="0"/>
              <a:t>Society Islands </a:t>
            </a:r>
            <a:r>
              <a:rPr lang="en-US" dirty="0" smtClean="0"/>
              <a:t>in the central Southern Pacific Ocean.</a:t>
            </a:r>
            <a:endParaRPr lang="bg-BG" dirty="0"/>
          </a:p>
        </p:txBody>
      </p:sp>
      <p:pic>
        <p:nvPicPr>
          <p:cNvPr id="4" name="Картина 3" descr="Karta_FP_Societe_is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Tahiti </a:t>
            </a:r>
            <a:endParaRPr lang="bg-BG" dirty="0"/>
          </a:p>
        </p:txBody>
      </p:sp>
      <p:pic>
        <p:nvPicPr>
          <p:cNvPr id="4" name="Контейнер за съдържание 3" descr="Tahiti,_French_Polynesia_-_NASA_Earth_Observ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Tahiti</a:t>
            </a:r>
            <a:endParaRPr lang="bg-BG" dirty="0"/>
          </a:p>
        </p:txBody>
      </p:sp>
      <p:pic>
        <p:nvPicPr>
          <p:cNvPr id="4" name="Контейнер за съдържание 3" descr="Polynesia_Tahiti_Taut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island was formed from volcanic activity and is high and mountainous with surrounding coral reefs.</a:t>
            </a:r>
            <a:endParaRPr lang="bg-BG" dirty="0"/>
          </a:p>
        </p:txBody>
      </p:sp>
      <p:pic>
        <p:nvPicPr>
          <p:cNvPr id="4" name="Картина 3" descr="aerialtah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Tahiti was originally settled by </a:t>
            </a:r>
            <a:r>
              <a:rPr lang="en-US" dirty="0" smtClean="0">
                <a:solidFill>
                  <a:srgbClr val="0070C0"/>
                </a:solidFill>
              </a:rPr>
              <a:t>Polynesians.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bg-BG" dirty="0"/>
          </a:p>
        </p:txBody>
      </p:sp>
      <p:pic>
        <p:nvPicPr>
          <p:cNvPr id="4" name="Картина 3" descr="TahitiGir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629400" cy="5867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Tahitian woman in a traditional costume</a:t>
            </a:r>
            <a:endParaRPr lang="bg-BG" dirty="0"/>
          </a:p>
        </p:txBody>
      </p:sp>
      <p:pic>
        <p:nvPicPr>
          <p:cNvPr id="4" name="Контейнер за съдържание 3" descr="800px-Tahitian_woman_in_festive_costume_ca_1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066800"/>
            <a:ext cx="3505200" cy="57912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The island was part of the </a:t>
            </a:r>
            <a:r>
              <a:rPr lang="en-US" dirty="0" smtClean="0">
                <a:solidFill>
                  <a:srgbClr val="0070C0"/>
                </a:solidFill>
              </a:rPr>
              <a:t>Kingdom of Tahiti </a:t>
            </a:r>
            <a:r>
              <a:rPr lang="en-US" dirty="0" smtClean="0"/>
              <a:t>until its </a:t>
            </a:r>
            <a:r>
              <a:rPr lang="en-US" dirty="0" smtClean="0">
                <a:solidFill>
                  <a:srgbClr val="0070C0"/>
                </a:solidFill>
              </a:rPr>
              <a:t>annexation by France </a:t>
            </a:r>
            <a:r>
              <a:rPr lang="en-US" dirty="0" smtClean="0"/>
              <a:t>in 1880, when it was proclaimed a </a:t>
            </a:r>
            <a:r>
              <a:rPr lang="en-US" dirty="0" smtClean="0">
                <a:solidFill>
                  <a:srgbClr val="0070C0"/>
                </a:solidFill>
              </a:rPr>
              <a:t>colony of France</a:t>
            </a:r>
            <a:r>
              <a:rPr lang="en-US" dirty="0" smtClean="0"/>
              <a:t>.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 descr="1024px-Wallis_and_Ober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534400" cy="5029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According </a:t>
            </a:r>
            <a:r>
              <a:rPr lang="en-US" dirty="0"/>
              <a:t>to some sources, the title, the meaning of which is not explicitly revealed in the book, was taken from a review of </a:t>
            </a:r>
            <a:r>
              <a:rPr lang="en-US" i="1" dirty="0" err="1">
                <a:solidFill>
                  <a:srgbClr val="FF0000"/>
                </a:solidFill>
              </a:rPr>
              <a:t>Of</a:t>
            </a:r>
            <a:r>
              <a:rPr lang="en-US" i="1" dirty="0">
                <a:solidFill>
                  <a:srgbClr val="FF0000"/>
                </a:solidFill>
              </a:rPr>
              <a:t> Human Bondage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which the novel's protagonist, Philip Carey, is described as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"so busy yearning for the moon that he never saw the sixpence at his feet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."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According to a 1956 letter from Maugham,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"If you look on the ground in search of a sixpence, you don't look up, and so miss the moon."</a:t>
            </a:r>
            <a:endParaRPr lang="bg-BG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937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4" name="Контейнер за съдържание 3" descr="full-moon-names_jpg_662x0_q70_crop-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 descr="sixpence_copy_copy_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6705600" cy="6096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	Born in Paris, France.</a:t>
            </a:r>
            <a:endParaRPr lang="bg-BG" sz="4000" dirty="0" smtClean="0"/>
          </a:p>
          <a:p>
            <a:pPr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	His father </a:t>
            </a:r>
            <a:r>
              <a:rPr lang="en-US" sz="4000" dirty="0" smtClean="0"/>
              <a:t>- a </a:t>
            </a:r>
            <a:r>
              <a:rPr lang="en-US" sz="4000" dirty="0" smtClean="0">
                <a:solidFill>
                  <a:srgbClr val="7030A0"/>
                </a:solidFill>
              </a:rPr>
              <a:t>lawyer</a:t>
            </a:r>
            <a:r>
              <a:rPr lang="en-US" sz="4000" dirty="0" smtClean="0"/>
              <a:t> who handled the legal affairs of the </a:t>
            </a:r>
            <a:r>
              <a:rPr lang="en-US" sz="4000" dirty="0" smtClean="0">
                <a:solidFill>
                  <a:srgbClr val="7030A0"/>
                </a:solidFill>
              </a:rPr>
              <a:t>British embassy </a:t>
            </a:r>
            <a:r>
              <a:rPr lang="en-US" sz="4000" dirty="0" smtClean="0"/>
              <a:t>in Paris.</a:t>
            </a:r>
          </a:p>
          <a:p>
            <a:pPr>
              <a:buNone/>
            </a:pPr>
            <a:r>
              <a:rPr lang="en-US" sz="4000" dirty="0" smtClean="0"/>
              <a:t>	Qualifications - </a:t>
            </a:r>
            <a:r>
              <a:rPr lang="en-US" sz="4000" dirty="0"/>
              <a:t>a </a:t>
            </a:r>
            <a:r>
              <a:rPr lang="en-US" sz="4000" dirty="0">
                <a:solidFill>
                  <a:srgbClr val="0070C0"/>
                </a:solidFill>
              </a:rPr>
              <a:t>physician</a:t>
            </a:r>
            <a:r>
              <a:rPr lang="en-US" sz="4000" dirty="0"/>
              <a:t>.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	The </a:t>
            </a:r>
            <a:r>
              <a:rPr lang="en-US" sz="4000" dirty="0"/>
              <a:t>initial run of his </a:t>
            </a:r>
            <a:r>
              <a:rPr lang="en-US" sz="4000" dirty="0">
                <a:solidFill>
                  <a:srgbClr val="FF0000"/>
                </a:solidFill>
              </a:rPr>
              <a:t>first novel</a:t>
            </a:r>
            <a:r>
              <a:rPr lang="en-US" sz="4000" i="1" dirty="0"/>
              <a:t>, </a:t>
            </a:r>
            <a:r>
              <a:rPr lang="en-US" sz="4000" i="1" dirty="0" smtClean="0"/>
              <a:t>	</a:t>
            </a:r>
            <a:r>
              <a:rPr lang="en-US" sz="4000" i="1" dirty="0" smtClean="0">
                <a:solidFill>
                  <a:srgbClr val="FF0000"/>
                </a:solidFill>
              </a:rPr>
              <a:t>Liza </a:t>
            </a:r>
            <a:r>
              <a:rPr lang="en-US" sz="4000" i="1" dirty="0">
                <a:solidFill>
                  <a:srgbClr val="FF0000"/>
                </a:solidFill>
              </a:rPr>
              <a:t>of Lambeth </a:t>
            </a:r>
            <a:r>
              <a:rPr lang="en-US" sz="4000" dirty="0"/>
              <a:t>(1897), sold out </a:t>
            </a:r>
            <a:r>
              <a:rPr lang="en-US" sz="4000" dirty="0" smtClean="0"/>
              <a:t>	so </a:t>
            </a:r>
            <a:r>
              <a:rPr lang="en-US" sz="4000" dirty="0"/>
              <a:t>rapidly that Maugham gave up </a:t>
            </a:r>
            <a:r>
              <a:rPr lang="en-US" sz="4000" dirty="0" smtClean="0"/>
              <a:t>	medicine </a:t>
            </a:r>
            <a:r>
              <a:rPr lang="en-US" sz="4000" dirty="0"/>
              <a:t>to write full-time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6223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1524000" y="2819400"/>
            <a:ext cx="6564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choice is yours</a:t>
            </a:r>
            <a:endParaRPr lang="bg-BG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Mother</a:t>
            </a:r>
            <a:r>
              <a:rPr lang="en-US" sz="4000" dirty="0" smtClean="0"/>
              <a:t> – died of tuberculosis when S. Maugham was 8. His </a:t>
            </a:r>
            <a:r>
              <a:rPr lang="en-US" sz="4000" dirty="0" smtClean="0">
                <a:solidFill>
                  <a:srgbClr val="0070C0"/>
                </a:solidFill>
              </a:rPr>
              <a:t>father</a:t>
            </a:r>
            <a:r>
              <a:rPr lang="en-US" sz="4000" dirty="0" smtClean="0"/>
              <a:t> died 2 years later of cancer.</a:t>
            </a:r>
          </a:p>
          <a:p>
            <a:r>
              <a:rPr lang="en-US" sz="4000" dirty="0" smtClean="0"/>
              <a:t>His </a:t>
            </a:r>
            <a:r>
              <a:rPr lang="en-US" sz="4000" dirty="0" smtClean="0">
                <a:solidFill>
                  <a:srgbClr val="0070C0"/>
                </a:solidFill>
              </a:rPr>
              <a:t>uncle</a:t>
            </a:r>
            <a:r>
              <a:rPr lang="en-US" sz="4000" dirty="0" smtClean="0"/>
              <a:t> (a vicar) took care of him; cold and emotionally cruel</a:t>
            </a:r>
          </a:p>
          <a:p>
            <a:r>
              <a:rPr lang="en-US" sz="4000" dirty="0" smtClean="0"/>
              <a:t>French – S. Maugham’s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language; teased for his bad English while he studied in England; developed a stammer; shy, introverted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15890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In Germany he </a:t>
            </a:r>
            <a:r>
              <a:rPr lang="en-US" sz="3600" dirty="0" smtClean="0">
                <a:solidFill>
                  <a:srgbClr val="0070C0"/>
                </a:solidFill>
              </a:rPr>
              <a:t>studied literature, philosophy and German</a:t>
            </a:r>
            <a:r>
              <a:rPr lang="en-US" sz="3600" dirty="0" smtClean="0"/>
              <a:t> at Heidelberg University;</a:t>
            </a:r>
          </a:p>
          <a:p>
            <a:pPr>
              <a:buNone/>
            </a:pPr>
            <a:r>
              <a:rPr lang="en-US" sz="3600" dirty="0" smtClean="0"/>
              <a:t>	Writing </a:t>
            </a:r>
            <a:r>
              <a:rPr lang="en-US" sz="3600" dirty="0"/>
              <a:t>steadily since the age of 15 and fervently wished to become an </a:t>
            </a:r>
            <a:r>
              <a:rPr lang="en-US" sz="3600" dirty="0" smtClean="0"/>
              <a:t>author;</a:t>
            </a:r>
          </a:p>
          <a:p>
            <a:pPr>
              <a:buNone/>
            </a:pPr>
            <a:r>
              <a:rPr lang="en-US" sz="3600" dirty="0" smtClean="0"/>
              <a:t>	Maugham </a:t>
            </a:r>
            <a:r>
              <a:rPr lang="en-US" sz="3600" dirty="0" smtClean="0">
                <a:solidFill>
                  <a:srgbClr val="0070C0"/>
                </a:solidFill>
              </a:rPr>
              <a:t>dropped </a:t>
            </a:r>
            <a:r>
              <a:rPr lang="en-US" sz="3600" dirty="0">
                <a:solidFill>
                  <a:srgbClr val="0070C0"/>
                </a:solidFill>
              </a:rPr>
              <a:t>medicine </a:t>
            </a:r>
            <a:r>
              <a:rPr lang="en-US" sz="3600" dirty="0"/>
              <a:t>and embarked on his 65-year career as </a:t>
            </a:r>
            <a:r>
              <a:rPr lang="en-US" sz="3600" dirty="0">
                <a:solidFill>
                  <a:srgbClr val="0070C0"/>
                </a:solidFill>
              </a:rPr>
              <a:t>a man of letters</a:t>
            </a:r>
            <a:r>
              <a:rPr lang="en-US" sz="3600" dirty="0"/>
              <a:t>. He later said,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</a:rPr>
              <a:t>"I took to it as a duck takes to water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</a:rPr>
              <a:t>."</a:t>
            </a:r>
            <a:endParaRPr lang="bg-BG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51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writer's life allowed Maugham to </a:t>
            </a:r>
            <a:r>
              <a:rPr lang="en-US" sz="3600" dirty="0">
                <a:solidFill>
                  <a:srgbClr val="0070C0"/>
                </a:solidFill>
              </a:rPr>
              <a:t>travel </a:t>
            </a:r>
            <a:r>
              <a:rPr lang="en-US" sz="3600" dirty="0"/>
              <a:t>and to live in places such as </a:t>
            </a:r>
            <a:r>
              <a:rPr lang="en-US" sz="3600" dirty="0">
                <a:solidFill>
                  <a:srgbClr val="0070C0"/>
                </a:solidFill>
              </a:rPr>
              <a:t>Spain and </a:t>
            </a:r>
            <a:r>
              <a:rPr lang="en-US" sz="3600" dirty="0" smtClean="0">
                <a:solidFill>
                  <a:srgbClr val="0070C0"/>
                </a:solidFill>
              </a:rPr>
              <a:t>Capri</a:t>
            </a:r>
            <a:r>
              <a:rPr lang="bg-BG" sz="3600" dirty="0" smtClean="0">
                <a:solidFill>
                  <a:srgbClr val="0070C0"/>
                </a:solidFill>
              </a:rPr>
              <a:t>.</a:t>
            </a:r>
            <a:endParaRPr lang="en-US" sz="3600" dirty="0" smtClean="0"/>
          </a:p>
          <a:p>
            <a:r>
              <a:rPr lang="en-US" sz="3600" dirty="0" smtClean="0"/>
              <a:t>During World War I he worked as a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secret agent</a:t>
            </a:r>
            <a:r>
              <a:rPr lang="en-US" sz="3600" dirty="0" smtClean="0"/>
              <a:t>. After the war he travelled in </a:t>
            </a:r>
            <a:r>
              <a:rPr lang="en-US" sz="3600" dirty="0" smtClean="0">
                <a:solidFill>
                  <a:srgbClr val="0070C0"/>
                </a:solidFill>
              </a:rPr>
              <a:t>India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0070C0"/>
                </a:solidFill>
              </a:rPr>
              <a:t>Southeast Asia</a:t>
            </a:r>
            <a:r>
              <a:rPr lang="en-US" sz="3600" dirty="0" smtClean="0"/>
              <a:t>; all of these experiences were reflected in later short stories and novels. In 1928 he bought a villa  in the south of France, which became his permanent home.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11157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Maugham, by then in his sixties, spent most of the </a:t>
            </a:r>
            <a:r>
              <a:rPr lang="en-US" sz="4000" b="1" dirty="0" smtClean="0"/>
              <a:t>Second World War </a:t>
            </a:r>
            <a:r>
              <a:rPr lang="en-US" sz="4000" dirty="0" smtClean="0"/>
              <a:t>in the </a:t>
            </a:r>
            <a:r>
              <a:rPr lang="en-US" sz="4000" b="1" dirty="0" smtClean="0"/>
              <a:t>United States</a:t>
            </a:r>
            <a:r>
              <a:rPr lang="en-US" sz="4000" dirty="0" smtClean="0"/>
              <a:t>, first in </a:t>
            </a:r>
            <a:r>
              <a:rPr lang="en-US" sz="4000" b="1" dirty="0" smtClean="0"/>
              <a:t>Hollywood </a:t>
            </a:r>
            <a:r>
              <a:rPr lang="en-US" sz="4000" dirty="0" smtClean="0"/>
              <a:t> and then in the south.</a:t>
            </a:r>
          </a:p>
          <a:p>
            <a:r>
              <a:rPr lang="en-US" sz="4000" dirty="0" smtClean="0"/>
              <a:t>After his </a:t>
            </a:r>
            <a:r>
              <a:rPr lang="en-US" sz="4000" b="1" dirty="0" smtClean="0"/>
              <a:t>companion</a:t>
            </a:r>
            <a:r>
              <a:rPr lang="en-US" sz="4000" dirty="0" smtClean="0"/>
              <a:t> Gerald </a:t>
            </a:r>
            <a:r>
              <a:rPr lang="en-US" sz="4000" b="1" dirty="0" err="1" smtClean="0"/>
              <a:t>Haxton</a:t>
            </a:r>
            <a:r>
              <a:rPr lang="en-US" sz="4000" dirty="0" smtClean="0"/>
              <a:t> died in 1944, Maugham moved </a:t>
            </a:r>
            <a:r>
              <a:rPr lang="en-US" sz="4000" b="1" dirty="0" smtClean="0"/>
              <a:t>back to England</a:t>
            </a:r>
            <a:r>
              <a:rPr lang="en-US" sz="4000" dirty="0" smtClean="0"/>
              <a:t>. In 1946 he returned to his </a:t>
            </a:r>
            <a:r>
              <a:rPr lang="en-US" sz="4000" b="1" dirty="0" smtClean="0"/>
              <a:t>villa in France, </a:t>
            </a:r>
            <a:r>
              <a:rPr lang="en-US" sz="4000" dirty="0" smtClean="0"/>
              <a:t>where he lived, interrupted by frequent and long travels, until his death</a:t>
            </a:r>
            <a:r>
              <a:rPr lang="en-US" dirty="0" smtClean="0"/>
              <a:t>.</a:t>
            </a:r>
            <a:endParaRPr lang="bg-BG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sz="4400" dirty="0"/>
              <a:t>Although </a:t>
            </a:r>
            <a:r>
              <a:rPr lang="en-US" sz="4400" dirty="0" smtClean="0"/>
              <a:t>homosexual, Maugham married and  </a:t>
            </a:r>
            <a:r>
              <a:rPr lang="en-US" sz="4400" dirty="0"/>
              <a:t>had a </a:t>
            </a:r>
            <a:r>
              <a:rPr lang="en-US" sz="4400" dirty="0" smtClean="0"/>
              <a:t>daughter.</a:t>
            </a:r>
          </a:p>
          <a:p>
            <a:pPr>
              <a:buNone/>
            </a:pPr>
            <a:r>
              <a:rPr lang="en-US" sz="4400" dirty="0" smtClean="0"/>
              <a:t>	 The marriage was unhappy, though, and his wife divorced him, finding his relationship and travels with </a:t>
            </a:r>
            <a:r>
              <a:rPr lang="en-US" sz="4400" dirty="0" err="1" smtClean="0"/>
              <a:t>Haxton</a:t>
            </a:r>
            <a:r>
              <a:rPr lang="en-US" sz="4400" dirty="0" smtClean="0"/>
              <a:t> too difficult to live with.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172910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525</Words>
  <Application>Microsoft Office PowerPoint</Application>
  <PresentationFormat>On-screen Show (4:3)</PresentationFormat>
  <Paragraphs>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William Somerset Maugham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British Empire at its territorial peak in 1921</vt:lpstr>
      <vt:lpstr>PowerPoint Presentation</vt:lpstr>
      <vt:lpstr>List of S. Maugham’s popular works</vt:lpstr>
      <vt:lpstr>PowerPoint Presentation</vt:lpstr>
      <vt:lpstr>The Moon and Sixpence Plot summary</vt:lpstr>
      <vt:lpstr>PowerPoint Presentation</vt:lpstr>
      <vt:lpstr>PowerPoint Presentation</vt:lpstr>
      <vt:lpstr>PowerPoint Presentation</vt:lpstr>
      <vt:lpstr>A Tahitian woman by Paul Gauguin</vt:lpstr>
      <vt:lpstr>Tahiti is the highest and largest island in French Polynesia</vt:lpstr>
      <vt:lpstr>PowerPoint Presentation</vt:lpstr>
      <vt:lpstr>Tahiti </vt:lpstr>
      <vt:lpstr>Tahiti</vt:lpstr>
      <vt:lpstr>PowerPoint Presentation</vt:lpstr>
      <vt:lpstr>PowerPoint Presentation</vt:lpstr>
      <vt:lpstr>A Tahitian woman in a traditional costume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Somerset Maugham </dc:title>
  <dc:creator>Admin</dc:creator>
  <cp:lastModifiedBy>Nikolay</cp:lastModifiedBy>
  <cp:revision>138</cp:revision>
  <dcterms:created xsi:type="dcterms:W3CDTF">2006-08-16T00:00:00Z</dcterms:created>
  <dcterms:modified xsi:type="dcterms:W3CDTF">2016-07-24T17:52:18Z</dcterms:modified>
</cp:coreProperties>
</file>